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11" roundtripDataSignature="AMtx7mindOfdT1R4lqkraMdQM+dIWts9H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4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9609194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287172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29590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982644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810084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09167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7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7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6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7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9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9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10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1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1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1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2" name="Google Shape;62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5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15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9" name="Google Shape;69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/>
          <p:nvPr/>
        </p:nvSpPr>
        <p:spPr>
          <a:xfrm>
            <a:off x="4837176" y="3140967"/>
            <a:ext cx="4306824" cy="2677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400" b="1" i="0" u="none" strike="noStrike" cap="none" dirty="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ΕΝΟΤΗΤΑ</a:t>
            </a:r>
            <a:r>
              <a:rPr lang="it-IT" sz="2400" b="1" i="0" u="none" strike="noStrike" cap="none" dirty="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 4</a:t>
            </a:r>
            <a:endParaRPr sz="2400"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 b="1" i="0" u="none" strike="noStrike" cap="none" dirty="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br>
              <a:rPr lang="it-IT" sz="2400" b="1" i="0" u="none" strike="noStrike" cap="none" dirty="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l-GR" sz="2400" b="1" i="0" u="none" strike="noStrike" cap="none" dirty="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Ψηφιακή </a:t>
            </a:r>
            <a:r>
              <a:rPr lang="el-GR" sz="2400" b="1" i="0" u="none" strike="noStrike" cap="none" dirty="0" err="1" smtClean="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εγγραμματοσύνη</a:t>
            </a:r>
            <a:r>
              <a:rPr lang="it-IT" sz="2400" b="1" i="0" u="none" strike="noStrike" cap="none" dirty="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it-IT" sz="2400" b="1" i="0" u="none" strike="noStrike" cap="none" dirty="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l-GR" sz="2400" b="1" i="0" u="none" strike="noStrike" cap="none" dirty="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και χρήση </a:t>
            </a:r>
            <a:r>
              <a:rPr lang="it-IT" sz="2400" b="1" i="0" u="none" strike="noStrike" cap="none" dirty="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it-IT" sz="2400" b="1" i="0" u="none" strike="noStrike" cap="none" dirty="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l-GR" sz="2400" b="1" i="0" u="none" strike="noStrike" cap="none" dirty="0" err="1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διαδραστικών</a:t>
            </a:r>
            <a:r>
              <a:rPr lang="el-GR" sz="2400" b="1" i="0" u="none" strike="noStrike" cap="none" dirty="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 υπηρεσιών</a:t>
            </a:r>
            <a:r>
              <a:rPr lang="it-IT" sz="2400" b="1" i="0" u="none" strike="noStrike" cap="none" dirty="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br>
              <a:rPr lang="it-IT" sz="2400" b="1" i="0" u="none" strike="noStrike" cap="none" dirty="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l-GR" sz="2400" b="1" i="0" u="none" strike="noStrike" cap="none" dirty="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Διαχείριση μέσων κοινωνικής δικτύωσης</a:t>
            </a:r>
            <a:endParaRPr sz="2400" b="1" i="0" u="none" strike="noStrike" cap="none" dirty="0">
              <a:solidFill>
                <a:srgbClr val="31859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/>
          <p:nvPr/>
        </p:nvSpPr>
        <p:spPr>
          <a:xfrm>
            <a:off x="369658" y="246767"/>
            <a:ext cx="8424936" cy="9232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5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Γενικοί στόχοι</a:t>
            </a:r>
            <a:endParaRPr sz="88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2"/>
          <p:cNvSpPr/>
          <p:nvPr/>
        </p:nvSpPr>
        <p:spPr>
          <a:xfrm>
            <a:off x="801706" y="1556792"/>
            <a:ext cx="7875950" cy="4154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0" indent="-457200">
              <a:buClr>
                <a:schemeClr val="dk1"/>
              </a:buClr>
              <a:buSzPts val="2800"/>
              <a:buFont typeface="Arial"/>
              <a:buChar char="•"/>
            </a:pPr>
            <a:r>
              <a:rPr lang="el-GR" sz="2400" b="0" i="0" u="none" strike="noStrike" cap="none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Μαθαίνω πώς </a:t>
            </a:r>
            <a:r>
              <a:rPr lang="el-GR" sz="2400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να έχω πρόσβαση </a:t>
            </a:r>
            <a:r>
              <a:rPr lang="el-GR" sz="2400" b="0" i="0" u="none" strike="noStrike" cap="none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και να </a:t>
            </a:r>
            <a:r>
              <a:rPr lang="el-GR" sz="2400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χρησιμοποιώ </a:t>
            </a:r>
            <a:r>
              <a:rPr lang="el-GR" sz="2400" b="0" i="0" u="none" strike="noStrike" cap="none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τις </a:t>
            </a:r>
            <a:r>
              <a:rPr lang="el-GR" sz="2400" b="0" i="0" u="none" strike="noStrike" cap="none" dirty="0" err="1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διαδραστικές</a:t>
            </a:r>
            <a:r>
              <a:rPr lang="el-GR" sz="2400" b="0" i="0" u="none" strike="noStrike" cap="none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 υπηρεσίε</a:t>
            </a:r>
            <a:r>
              <a:rPr lang="el-GR" sz="2400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ς ώστε να γεφυρώσω το κενό που υπάρχει στην ψηφιακή </a:t>
            </a:r>
            <a:r>
              <a:rPr lang="el-GR" sz="2400" dirty="0" err="1" smtClean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εγγραμματοσύνη</a:t>
            </a:r>
            <a:r>
              <a:rPr lang="el-GR" sz="2400" dirty="0" smtClean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.</a:t>
            </a:r>
            <a:endParaRPr lang="el-GR" sz="2400" dirty="0">
              <a:solidFill>
                <a:schemeClr val="dk1"/>
              </a:solidFill>
              <a:latin typeface="Calibri Light" panose="020F0302020204030204" pitchFamily="34" charset="0"/>
              <a:ea typeface="Calibri"/>
              <a:cs typeface="Calibri Light" panose="020F0302020204030204" pitchFamily="34" charset="0"/>
              <a:sym typeface="Calibri"/>
            </a:endParaRPr>
          </a:p>
          <a:p>
            <a:pPr marL="457200" lvl="0" indent="-457200">
              <a:buClr>
                <a:schemeClr val="dk1"/>
              </a:buClr>
              <a:buSzPts val="2800"/>
              <a:buFont typeface="Arial"/>
              <a:buChar char="•"/>
            </a:pPr>
            <a:endParaRPr sz="2400" b="1" i="0" u="none" strike="noStrike" cap="none" dirty="0">
              <a:solidFill>
                <a:schemeClr val="dk1"/>
              </a:solidFill>
              <a:latin typeface="Calibri Light" panose="020F0302020204030204" pitchFamily="34" charset="0"/>
              <a:ea typeface="Calibri"/>
              <a:cs typeface="Calibri Light" panose="020F0302020204030204" pitchFamily="34" charset="0"/>
              <a:sym typeface="Calibri"/>
            </a:endParaRPr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l-GR" sz="2400" b="0" i="0" u="none" strike="noStrike" cap="none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Μαθαίνω πώς να βρίσκω χρήσιμες πηγές και πληροφορίες στα μέσα κοινωνικής δικτύωσης ώστε να λάβω υποστήριξη ως </a:t>
            </a:r>
            <a:r>
              <a:rPr lang="el-GR" sz="2400" b="0" i="0" u="none" strike="noStrike" cap="none" dirty="0" smtClean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φροντιστής.</a:t>
            </a:r>
            <a:endParaRPr lang="el-GR" sz="2400" b="1" i="0" u="none" strike="noStrike" cap="none" dirty="0">
              <a:solidFill>
                <a:srgbClr val="31859B"/>
              </a:solidFill>
              <a:latin typeface="Calibri Light" panose="020F0302020204030204" pitchFamily="34" charset="0"/>
              <a:ea typeface="Calibri"/>
              <a:cs typeface="Calibri Light" panose="020F0302020204030204" pitchFamily="34" charset="0"/>
              <a:sym typeface="Calibri"/>
            </a:endParaRP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</a:pPr>
            <a:endParaRPr sz="2400" b="0" i="0" u="none" strike="noStrike" cap="none" dirty="0">
              <a:solidFill>
                <a:schemeClr val="dk1"/>
              </a:solidFill>
              <a:latin typeface="Calibri Light" panose="020F0302020204030204" pitchFamily="34" charset="0"/>
              <a:ea typeface="Calibri"/>
              <a:cs typeface="Calibri Light" panose="020F0302020204030204" pitchFamily="34" charset="0"/>
              <a:sym typeface="Calibri"/>
            </a:endParaRPr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l-GR" sz="2400" b="0" i="0" u="none" strike="noStrike" cap="none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Μαθαίνω πώς να χρησιμοποιώ τα μέσα κοινωνικής δικ</a:t>
            </a:r>
            <a:r>
              <a:rPr lang="el-GR" sz="2400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τύωσης αναπτύσσοντας κριτική σκέψη, προκειμένου να αναζητώ πληροφορίες σε θέματα </a:t>
            </a:r>
            <a:r>
              <a:rPr lang="el-GR" sz="2400" dirty="0" smtClean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υγείας.</a:t>
            </a:r>
            <a:endParaRPr sz="1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96" name="Google Shape;96;p2" descr="C:\Program Files (x86)\Microsoft Office\MEDIA\CAGCAT10\j0293844.wmf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3568" y="92570"/>
            <a:ext cx="1584176" cy="12241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"/>
          <p:cNvSpPr txBox="1"/>
          <p:nvPr/>
        </p:nvSpPr>
        <p:spPr>
          <a:xfrm>
            <a:off x="369658" y="466223"/>
            <a:ext cx="8424936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6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ΜΑΘΗΣΙΑΚΑ ΑΠΟΤΕΛΕΣΜΑΤΑ</a:t>
            </a:r>
            <a:endParaRPr sz="60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3"/>
          <p:cNvSpPr/>
          <p:nvPr/>
        </p:nvSpPr>
        <p:spPr>
          <a:xfrm>
            <a:off x="0" y="1379618"/>
            <a:ext cx="8917014" cy="45550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000" b="0" i="0" u="none" strike="noStrike" cap="none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Οι συμμετέχοντες θα μπορούν να</a:t>
            </a:r>
            <a:r>
              <a:rPr lang="it-IT" sz="2000" b="0" i="0" u="none" strike="noStrike" cap="none" dirty="0" smtClean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:</a:t>
            </a:r>
            <a:endParaRPr sz="2000" dirty="0">
              <a:solidFill>
                <a:schemeClr val="dk1"/>
              </a:solidFill>
              <a:latin typeface="Calibri Light" panose="020F0302020204030204" pitchFamily="34" charset="0"/>
              <a:ea typeface="Calibri"/>
              <a:cs typeface="Calibri Light" panose="020F0302020204030204" pitchFamily="34" charset="0"/>
              <a:sym typeface="Calibri"/>
            </a:endParaRPr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31859B"/>
              </a:buClr>
              <a:buSzPts val="2400"/>
              <a:buFont typeface="Arial"/>
              <a:buChar char="•"/>
            </a:pPr>
            <a:r>
              <a:rPr lang="it-IT" sz="2000" b="1" dirty="0">
                <a:solidFill>
                  <a:srgbClr val="31859B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FACEBOOK: </a:t>
            </a:r>
            <a:r>
              <a:rPr lang="el-GR" sz="2000" b="1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«</a:t>
            </a:r>
            <a:r>
              <a:rPr lang="el-GR" sz="2000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κατεβάζουν» την εφαρμογή</a:t>
            </a:r>
            <a:r>
              <a:rPr lang="it-IT" sz="2000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, </a:t>
            </a:r>
            <a:r>
              <a:rPr lang="el-GR" sz="2000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κάνουν εγγραφή</a:t>
            </a:r>
            <a:r>
              <a:rPr lang="it-IT" sz="2000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, </a:t>
            </a:r>
            <a:r>
              <a:rPr lang="el-GR" sz="2000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«μου αρέσει» μια σελίδα</a:t>
            </a:r>
            <a:r>
              <a:rPr lang="it-IT" sz="2000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, </a:t>
            </a:r>
            <a:r>
              <a:rPr lang="el-GR" sz="2000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γίνονται μέλη μιας ομάδας</a:t>
            </a:r>
            <a:r>
              <a:rPr lang="it-IT" sz="2000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, </a:t>
            </a:r>
            <a:r>
              <a:rPr lang="el-GR" sz="2000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αναζητούν αξιόπιστες πηγές πληροφοριών σε θέματα υγείας</a:t>
            </a:r>
            <a:r>
              <a:rPr lang="it-IT" sz="2000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, </a:t>
            </a:r>
            <a:r>
              <a:rPr lang="el-GR" sz="2000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αποφεύγουν αναξιόπιστες πηγές σε θέματα υγείας</a:t>
            </a:r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31859B"/>
              </a:buClr>
              <a:buSzPts val="2400"/>
            </a:pPr>
            <a:endParaRPr sz="2000" dirty="0">
              <a:solidFill>
                <a:schemeClr val="dk1"/>
              </a:solidFill>
              <a:latin typeface="Calibri Light" panose="020F0302020204030204" pitchFamily="34" charset="0"/>
              <a:ea typeface="Calibri"/>
              <a:cs typeface="Calibri Light" panose="020F0302020204030204" pitchFamily="34" charset="0"/>
              <a:sym typeface="Calibri"/>
            </a:endParaRPr>
          </a:p>
          <a:p>
            <a:pPr marL="457200" lvl="0" indent="-457200">
              <a:buClr>
                <a:srgbClr val="31859B"/>
              </a:buClr>
              <a:buSzPts val="2400"/>
              <a:buFont typeface="Arial"/>
              <a:buChar char="•"/>
            </a:pPr>
            <a:r>
              <a:rPr lang="it-IT" sz="2000" b="1" dirty="0">
                <a:solidFill>
                  <a:srgbClr val="31859B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SKYPE: </a:t>
            </a:r>
            <a:r>
              <a:rPr lang="el-GR" sz="2000" b="1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«</a:t>
            </a:r>
            <a:r>
              <a:rPr lang="el-GR" sz="2000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κατεβάζουν» την εφαρμογή</a:t>
            </a:r>
            <a:r>
              <a:rPr lang="it-IT" sz="2000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, </a:t>
            </a:r>
            <a:r>
              <a:rPr lang="el-GR" sz="2000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κάνουν εγγραφή</a:t>
            </a:r>
            <a:r>
              <a:rPr lang="it-IT" sz="2000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, </a:t>
            </a:r>
            <a:r>
              <a:rPr lang="el-GR" sz="2000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αναζητούν και προσθέτουν μια επαφή</a:t>
            </a:r>
            <a:r>
              <a:rPr lang="it-IT" sz="2000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, </a:t>
            </a:r>
            <a:r>
              <a:rPr lang="el-GR" sz="2000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συζητούν</a:t>
            </a:r>
            <a:r>
              <a:rPr lang="it-IT" sz="2000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, </a:t>
            </a:r>
            <a:r>
              <a:rPr lang="el-GR" sz="2000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κάνουν κλήση / βίντεο κλήση</a:t>
            </a:r>
            <a:r>
              <a:rPr lang="it-IT" sz="2000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, </a:t>
            </a:r>
            <a:r>
              <a:rPr lang="el-GR" sz="2000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χρησιμοποιούν το </a:t>
            </a:r>
            <a:r>
              <a:rPr lang="en-US" sz="2000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skype</a:t>
            </a:r>
            <a:r>
              <a:rPr lang="el-GR" sz="2000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 ως υποστηρικτικό εργαλείο στο ρόλο τους ως φροντιστές</a:t>
            </a:r>
            <a:endParaRPr sz="2000" dirty="0">
              <a:solidFill>
                <a:schemeClr val="dk1"/>
              </a:solidFill>
              <a:latin typeface="Calibri Light" panose="020F0302020204030204" pitchFamily="34" charset="0"/>
              <a:ea typeface="Calibri"/>
              <a:cs typeface="Calibri Light" panose="020F0302020204030204" pitchFamily="34" charset="0"/>
              <a:sym typeface="Calibri"/>
            </a:endParaRP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2000" dirty="0">
              <a:solidFill>
                <a:schemeClr val="dk1"/>
              </a:solidFill>
              <a:latin typeface="Calibri Light" panose="020F0302020204030204" pitchFamily="34" charset="0"/>
              <a:ea typeface="Calibri"/>
              <a:cs typeface="Calibri Light" panose="020F0302020204030204" pitchFamily="34" charset="0"/>
              <a:sym typeface="Calibri"/>
            </a:endParaRPr>
          </a:p>
          <a:p>
            <a:pPr marL="457200" lvl="0" indent="-457200">
              <a:buClr>
                <a:srgbClr val="31859B"/>
              </a:buClr>
              <a:buSzPts val="2400"/>
              <a:buFont typeface="Arial"/>
              <a:buChar char="•"/>
            </a:pPr>
            <a:r>
              <a:rPr lang="it-IT" sz="2000" b="1" dirty="0">
                <a:solidFill>
                  <a:srgbClr val="31859B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WHATSAPP/VIBER </a:t>
            </a:r>
            <a:r>
              <a:rPr lang="el-GR" sz="2000" b="1" dirty="0" smtClean="0">
                <a:solidFill>
                  <a:srgbClr val="31859B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ΚΑΙ </a:t>
            </a:r>
            <a:r>
              <a:rPr lang="it-IT" sz="2000" b="1" dirty="0" smtClean="0">
                <a:solidFill>
                  <a:srgbClr val="31859B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MESSENGER</a:t>
            </a:r>
            <a:r>
              <a:rPr lang="it-IT" sz="2000" b="1" dirty="0">
                <a:solidFill>
                  <a:srgbClr val="31859B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: </a:t>
            </a:r>
            <a:r>
              <a:rPr lang="el-GR" sz="2000" b="1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«</a:t>
            </a:r>
            <a:r>
              <a:rPr lang="el-GR" sz="2000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κατεβάζουν» την εφαρμογή</a:t>
            </a:r>
            <a:r>
              <a:rPr lang="it-IT" sz="2000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, </a:t>
            </a:r>
            <a:r>
              <a:rPr lang="el-GR" sz="2000" dirty="0">
                <a:solidFill>
                  <a:schemeClr val="tx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αντιστοιχούν τον αριθμό </a:t>
            </a:r>
            <a:r>
              <a:rPr lang="el-GR" sz="2000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τηλεφώνου τους με την εφαρμογή</a:t>
            </a:r>
            <a:r>
              <a:rPr lang="it-IT" sz="2000" dirty="0" smtClean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, </a:t>
            </a:r>
            <a:r>
              <a:rPr lang="el-GR" sz="2000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συζητούν</a:t>
            </a:r>
            <a:r>
              <a:rPr lang="it-IT" sz="2000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, </a:t>
            </a:r>
            <a:r>
              <a:rPr lang="el-GR" sz="2000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κάνουν κλήση / βίντεο κλήση,</a:t>
            </a:r>
            <a:r>
              <a:rPr lang="it-IT" sz="2000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 </a:t>
            </a:r>
            <a:r>
              <a:rPr lang="el-GR" sz="2000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δημιουργούν ομάδα επαφών</a:t>
            </a:r>
            <a:r>
              <a:rPr lang="it-IT" sz="2000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, </a:t>
            </a:r>
            <a:r>
              <a:rPr lang="el-GR" sz="2000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ηχογραφούν μήνυμα</a:t>
            </a:r>
            <a:r>
              <a:rPr lang="it-IT" sz="2000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, </a:t>
            </a:r>
            <a:r>
              <a:rPr lang="el-GR" sz="2000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χρησιμοποιούν τις εφαρμογές ως υποστηρικτικό εργαλείο στο ρόλο τους ως φροντιστές αποφεύγοντας να μοιράζονται αναξιόπιστες πηγές σε θέματα </a:t>
            </a:r>
            <a:r>
              <a:rPr lang="el-GR" sz="2000" dirty="0" smtClean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υγείας</a:t>
            </a:r>
            <a:endParaRPr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04" name="Google Shape;104;p3" descr="C:\Program Files (x86)\Microsoft Office\MEDIA\CAGCAT10\j0299125.wmf"/>
          <p:cNvPicPr preferRelativeResize="0"/>
          <p:nvPr/>
        </p:nvPicPr>
        <p:blipFill rotWithShape="1">
          <a:blip r:embed="rId4">
            <a:alphaModFix/>
          </a:blip>
          <a:srcRect b="62191"/>
          <a:stretch/>
        </p:blipFill>
        <p:spPr>
          <a:xfrm>
            <a:off x="683568" y="222704"/>
            <a:ext cx="1604079" cy="11687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4"/>
          <p:cNvSpPr txBox="1"/>
          <p:nvPr/>
        </p:nvSpPr>
        <p:spPr>
          <a:xfrm>
            <a:off x="305650" y="466223"/>
            <a:ext cx="8424936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r"/>
            <a:r>
              <a:rPr lang="el-GR" sz="36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ΜΑΘΗΣΙΑΚΑ ΑΠΟΤΕΛΕΣΜΑΤΑ</a:t>
            </a:r>
            <a:endParaRPr lang="el-GR" sz="60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4"/>
          <p:cNvSpPr/>
          <p:nvPr/>
        </p:nvSpPr>
        <p:spPr>
          <a:xfrm>
            <a:off x="201168" y="1490496"/>
            <a:ext cx="8796528" cy="48936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425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31859B"/>
              </a:buClr>
              <a:buSzPts val="2800"/>
              <a:buFont typeface="Arial"/>
              <a:buChar char="•"/>
            </a:pPr>
            <a:r>
              <a:rPr lang="it-IT" sz="2400" b="1" dirty="0">
                <a:solidFill>
                  <a:srgbClr val="31859B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ONLINE FORUMS: </a:t>
            </a:r>
            <a:r>
              <a:rPr lang="el-GR" sz="2400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αναζητούν</a:t>
            </a:r>
            <a:r>
              <a:rPr lang="it-IT" sz="2400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 online forums, </a:t>
            </a:r>
            <a:r>
              <a:rPr lang="el-GR" sz="2400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συμμετέχουν σε αυτά</a:t>
            </a:r>
            <a:r>
              <a:rPr lang="it-IT" sz="2400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, </a:t>
            </a:r>
            <a:r>
              <a:rPr lang="el-GR" sz="2400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τα χρησιμοποιούν ως υποστηρικτικό εργαλείο στο ρόλο τους ως φροντιστές,</a:t>
            </a:r>
            <a:r>
              <a:rPr lang="it-IT" sz="2400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 </a:t>
            </a:r>
            <a:r>
              <a:rPr lang="el-GR" sz="2400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διαλέγουν ποιες πληροφορίες είναι κατάλληλες για να μοιραστούν</a:t>
            </a:r>
            <a:endParaRPr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400" dirty="0">
              <a:solidFill>
                <a:schemeClr val="dk1"/>
              </a:solidFill>
              <a:latin typeface="Calibri Light" panose="020F0302020204030204" pitchFamily="34" charset="0"/>
              <a:ea typeface="Calibri"/>
              <a:cs typeface="Calibri Light" panose="020F0302020204030204" pitchFamily="34" charset="0"/>
              <a:sym typeface="Calibri"/>
            </a:endParaRPr>
          </a:p>
          <a:p>
            <a:pPr marL="457200" marR="0" lvl="0" indent="-412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</a:pPr>
            <a:endParaRPr sz="2400" dirty="0">
              <a:solidFill>
                <a:schemeClr val="dk1"/>
              </a:solidFill>
              <a:latin typeface="Calibri Light" panose="020F0302020204030204" pitchFamily="34" charset="0"/>
              <a:ea typeface="Calibri"/>
              <a:cs typeface="Calibri Light" panose="020F0302020204030204" pitchFamily="34" charset="0"/>
              <a:sym typeface="Calibri"/>
            </a:endParaRPr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31859B"/>
              </a:buClr>
              <a:buSzPts val="2800"/>
              <a:buFont typeface="Arial"/>
              <a:buChar char="•"/>
            </a:pPr>
            <a:r>
              <a:rPr lang="el-GR" sz="2400" b="1" dirty="0">
                <a:solidFill>
                  <a:srgbClr val="31859B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Λέξεις κλειδιά</a:t>
            </a:r>
            <a:r>
              <a:rPr lang="it-IT" sz="2400" b="1" dirty="0">
                <a:solidFill>
                  <a:srgbClr val="31859B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:</a:t>
            </a:r>
            <a:r>
              <a:rPr lang="el-GR" sz="2400" b="1" dirty="0">
                <a:solidFill>
                  <a:srgbClr val="31859B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 </a:t>
            </a:r>
            <a:r>
              <a:rPr lang="el-GR" sz="2400" dirty="0">
                <a:solidFill>
                  <a:schemeClr val="tx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καταλαβαίνουν τη γλώσσα που χρησιμοποιείται σε κάθε διαδραστική υπηρεσία</a:t>
            </a:r>
            <a:endParaRPr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400" dirty="0">
              <a:solidFill>
                <a:schemeClr val="dk1"/>
              </a:solidFill>
              <a:latin typeface="Calibri Light" panose="020F0302020204030204" pitchFamily="34" charset="0"/>
              <a:ea typeface="Calibri"/>
              <a:cs typeface="Calibri Light" panose="020F0302020204030204" pitchFamily="34" charset="0"/>
              <a:sym typeface="Calibri"/>
            </a:endParaRPr>
          </a:p>
          <a:p>
            <a:pPr marL="457200" marR="0" lvl="0" indent="-412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</a:pPr>
            <a:endParaRPr sz="2400" dirty="0">
              <a:solidFill>
                <a:schemeClr val="dk1"/>
              </a:solidFill>
              <a:latin typeface="Calibri Light" panose="020F0302020204030204" pitchFamily="34" charset="0"/>
              <a:ea typeface="Calibri"/>
              <a:cs typeface="Calibri Light" panose="020F0302020204030204" pitchFamily="34" charset="0"/>
              <a:sym typeface="Calibri"/>
            </a:endParaRPr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31859B"/>
              </a:buClr>
              <a:buSzPts val="2800"/>
              <a:buFont typeface="Arial"/>
              <a:buChar char="•"/>
            </a:pPr>
            <a:r>
              <a:rPr lang="el-GR" sz="2400" b="1" dirty="0">
                <a:solidFill>
                  <a:srgbClr val="31859B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Οδηγίες χρήσης</a:t>
            </a:r>
            <a:r>
              <a:rPr lang="it-IT" sz="2400" b="1" dirty="0">
                <a:solidFill>
                  <a:srgbClr val="31859B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: </a:t>
            </a:r>
            <a:r>
              <a:rPr lang="el-GR" sz="2400" dirty="0">
                <a:solidFill>
                  <a:schemeClr val="tx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γνωρίζουν τι να κάνουν και τι όχι σε κάθε διαδραστική υπηρεσία</a:t>
            </a:r>
            <a:endParaRPr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12" name="Google Shape;112;p4" descr="C:\Program Files (x86)\Microsoft Office\MEDIA\CAGCAT10\j0299125.wmf"/>
          <p:cNvPicPr preferRelativeResize="0"/>
          <p:nvPr/>
        </p:nvPicPr>
        <p:blipFill rotWithShape="1">
          <a:blip r:embed="rId4">
            <a:alphaModFix/>
          </a:blip>
          <a:srcRect b="62191"/>
          <a:stretch/>
        </p:blipFill>
        <p:spPr>
          <a:xfrm>
            <a:off x="755576" y="246767"/>
            <a:ext cx="1604079" cy="11687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22;p6"/>
          <p:cNvSpPr txBox="1"/>
          <p:nvPr/>
        </p:nvSpPr>
        <p:spPr>
          <a:xfrm>
            <a:off x="1193180" y="5013176"/>
            <a:ext cx="6842805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ΕΥΧΑΡΙΣΤΟΥΜΕ ΓΙΑ ΤΗΝ ΠΡΟΣΟΧΗ ΣΑ</a:t>
            </a:r>
            <a:r>
              <a:rPr lang="el-GR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Σ</a:t>
            </a:r>
            <a:r>
              <a:rPr lang="en-US" sz="3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!</a:t>
            </a: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267</Words>
  <Application>Microsoft Office PowerPoint</Application>
  <PresentationFormat>Προβολή στην οθόνη (4:3)</PresentationFormat>
  <Paragraphs>28</Paragraphs>
  <Slides>5</Slides>
  <Notes>5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RSeneca</dc:creator>
  <cp:lastModifiedBy>Κέντρο Ημέρας</cp:lastModifiedBy>
  <cp:revision>17</cp:revision>
  <dcterms:created xsi:type="dcterms:W3CDTF">2019-01-04T16:28:11Z</dcterms:created>
  <dcterms:modified xsi:type="dcterms:W3CDTF">2019-12-17T17:31:50Z</dcterms:modified>
</cp:coreProperties>
</file>