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2" r:id="rId1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oundtripDataSignature="AMtx7mikU/8dx5BhNhtmJ8FfyUSIirEbGg==" r:id="rId14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8" clrIdx="0"/>
  <p:cmAuthor id="1" name="nantia avrami" initials="n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3"/>
    <p:restoredTop sz="94679"/>
  </p:normalViewPr>
  <p:slideViewPr>
    <p:cSldViewPr snapToGrid="0">
      <p:cViewPr varScale="1">
        <p:scale>
          <a:sx n="63" d="100"/>
          <a:sy n="63" d="100"/>
        </p:scale>
        <p:origin x="45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931311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strike="noStrike" dirty="0">
                <a:latin typeface="Arial"/>
                <a:ea typeface="Arial"/>
                <a:cs typeface="Arial"/>
                <a:sym typeface="Arial"/>
              </a:rPr>
              <a:t>Welcome to the 1</a:t>
            </a:r>
            <a:r>
              <a:rPr lang="en-US" sz="2000" b="0" strike="noStrike" baseline="30000" dirty="0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US" sz="2000" b="0" strike="noStrike" dirty="0">
                <a:latin typeface="Arial"/>
                <a:ea typeface="Arial"/>
                <a:cs typeface="Arial"/>
                <a:sym typeface="Arial"/>
              </a:rPr>
              <a:t> course of </a:t>
            </a:r>
            <a:r>
              <a:rPr lang="en-US" sz="2000" b="0" strike="noStrike" dirty="0" err="1">
                <a:latin typeface="Arial"/>
                <a:ea typeface="Arial"/>
                <a:cs typeface="Arial"/>
                <a:sym typeface="Arial"/>
              </a:rPr>
              <a:t>elily</a:t>
            </a:r>
            <a:r>
              <a:rPr lang="en-US" sz="2000" b="0" strike="noStrike" dirty="0">
                <a:latin typeface="Arial"/>
                <a:ea typeface="Arial"/>
                <a:cs typeface="Arial"/>
                <a:sym typeface="Arial"/>
              </a:rPr>
              <a:t> project!</a:t>
            </a: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strike="noStrike" dirty="0">
                <a:latin typeface="Arial"/>
                <a:ea typeface="Arial"/>
                <a:cs typeface="Arial"/>
                <a:sym typeface="Arial"/>
              </a:rPr>
              <a:t>The aim of this unit is to get to know each other and to present you the team and the general aim of Module 1 of </a:t>
            </a:r>
            <a:r>
              <a:rPr lang="en-US" sz="2000" b="0" strike="noStrike" dirty="0" err="1">
                <a:latin typeface="Arial"/>
                <a:ea typeface="Arial"/>
                <a:cs typeface="Arial"/>
                <a:sym typeface="Arial"/>
              </a:rPr>
              <a:t>elily</a:t>
            </a:r>
            <a:r>
              <a:rPr lang="en-US" sz="2000" b="0" strike="noStrike" dirty="0">
                <a:latin typeface="Arial"/>
                <a:ea typeface="Arial"/>
                <a:cs typeface="Arial"/>
                <a:sym typeface="Arial"/>
              </a:rPr>
              <a:t> project entitled Health Literacy and communication skills.</a:t>
            </a: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2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3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4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4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5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6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5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912103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1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2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2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3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3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3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3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3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4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7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8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0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1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2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2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3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3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3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3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3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7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8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8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0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p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www.youtube.com/watch?v=ldS1mBlMqdI" TargetMode="External"/><Relationship Id="rId4" Type="http://schemas.openxmlformats.org/officeDocument/2006/relationships/hyperlink" Target="https://www.youtube.com/watch?v=mdEPxlHj-Y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hyperlink" Target="https://creativecommons.org/licenses/by-sa/4.0/deed.en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"/>
          <p:cNvSpPr/>
          <p:nvPr/>
        </p:nvSpPr>
        <p:spPr>
          <a:xfrm>
            <a:off x="5847765" y="2413780"/>
            <a:ext cx="2666040" cy="9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algn="ctr"/>
            <a:r>
              <a:rPr lang="el-GR" sz="1800" dirty="0">
                <a:latin typeface="Calibri"/>
                <a:ea typeface="Calibri"/>
                <a:cs typeface="Calibri"/>
                <a:sym typeface="Calibri"/>
              </a:rPr>
              <a:t>Ενότητα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2 </a:t>
            </a:r>
          </a:p>
          <a:p>
            <a:pPr algn="ctr"/>
            <a:r>
              <a:rPr lang="el-GR" sz="1800" dirty="0" err="1">
                <a:latin typeface="Calibri"/>
                <a:ea typeface="Calibri"/>
                <a:cs typeface="Calibri"/>
                <a:sym typeface="Calibri"/>
              </a:rPr>
              <a:t>Ψηφιακ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ή</a:t>
            </a:r>
            <a:r>
              <a:rPr lang="el-GR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l-GR" sz="1800" dirty="0" err="1">
                <a:latin typeface="Calibri"/>
                <a:ea typeface="Calibri"/>
                <a:cs typeface="Calibri"/>
                <a:sym typeface="Calibri"/>
              </a:rPr>
              <a:t>Εγγραμματοσύνη</a:t>
            </a:r>
            <a:endParaRPr lang="el-GR" sz="1800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lang="el-GR" sz="1800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lang="el-GR" sz="1800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lang="el-GR" sz="1800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lang="el-GR" sz="1800" dirty="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800" dirty="0">
                <a:latin typeface="Calibri"/>
                <a:ea typeface="Calibri"/>
                <a:cs typeface="Calibri"/>
                <a:sym typeface="Calibri"/>
              </a:rPr>
              <a:t>Βασικές λειτουργίες των κινητών τηλεφώνων και άλλων κινητών συσκευών</a:t>
            </a:r>
            <a:endParaRPr sz="18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2"/>
          <p:cNvSpPr/>
          <p:nvPr/>
        </p:nvSpPr>
        <p:spPr>
          <a:xfrm>
            <a:off x="1013254" y="274680"/>
            <a:ext cx="8159906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600" b="0" i="0" u="none" strike="noStrike" cap="non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Εξωτερικά κουμπιά και άλλες ιδιότητες</a:t>
            </a:r>
            <a:endParaRPr sz="3600" b="0" strike="noStrike" dirty="0">
              <a:latin typeface="+mn-lt"/>
              <a:ea typeface="Arial"/>
              <a:cs typeface="Arial"/>
              <a:sym typeface="Arial"/>
            </a:endParaRPr>
          </a:p>
        </p:txBody>
      </p:sp>
      <p:pic>
        <p:nvPicPr>
          <p:cNvPr id="120" name="Google Shape;12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4907" y="1700640"/>
            <a:ext cx="8772479" cy="40244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19;p2">
            <a:extLst>
              <a:ext uri="{FF2B5EF4-FFF2-40B4-BE49-F238E27FC236}">
                <a16:creationId xmlns:a16="http://schemas.microsoft.com/office/drawing/2014/main" id="{53AE3C9B-161B-4B2C-9126-66D9A154F84D}"/>
              </a:ext>
            </a:extLst>
          </p:cNvPr>
          <p:cNvSpPr/>
          <p:nvPr/>
        </p:nvSpPr>
        <p:spPr>
          <a:xfrm>
            <a:off x="591840" y="621936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/>
            <a:r>
              <a:rPr lang="el-GR" sz="1800" dirty="0"/>
              <a:t>Πηγή</a:t>
            </a:r>
            <a:r>
              <a:rPr lang="en-US" sz="1800" dirty="0"/>
              <a:t>: Samsung Galaxy Tab 3 Lite manual</a:t>
            </a:r>
            <a:endParaRPr sz="44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A15BA0-F07C-1A48-8213-7021753B49D9}"/>
              </a:ext>
            </a:extLst>
          </p:cNvPr>
          <p:cNvSpPr txBox="1"/>
          <p:nvPr/>
        </p:nvSpPr>
        <p:spPr>
          <a:xfrm>
            <a:off x="185974" y="1858340"/>
            <a:ext cx="1330025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dirty="0"/>
              <a:t>Υποδοχή πολλαπλών χρήσεων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C7FC61-8BA4-D742-AE07-4873CA329708}"/>
              </a:ext>
            </a:extLst>
          </p:cNvPr>
          <p:cNvSpPr txBox="1"/>
          <p:nvPr/>
        </p:nvSpPr>
        <p:spPr>
          <a:xfrm>
            <a:off x="3851208" y="1911118"/>
            <a:ext cx="201825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dirty="0"/>
              <a:t>Υποδοχή Ακουστικών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587AC6-AD3D-4948-AC8A-4B1DE448094F}"/>
              </a:ext>
            </a:extLst>
          </p:cNvPr>
          <p:cNvSpPr txBox="1"/>
          <p:nvPr/>
        </p:nvSpPr>
        <p:spPr>
          <a:xfrm>
            <a:off x="7562333" y="2169284"/>
            <a:ext cx="133002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dirty="0"/>
              <a:t>Φωτογραφική κάμερα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759DC3-F627-5141-848A-7D2CED33AD7F}"/>
              </a:ext>
            </a:extLst>
          </p:cNvPr>
          <p:cNvSpPr txBox="1"/>
          <p:nvPr/>
        </p:nvSpPr>
        <p:spPr>
          <a:xfrm>
            <a:off x="8005679" y="3305825"/>
            <a:ext cx="88668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dirty="0"/>
              <a:t>Κάρτα μνήμης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438F91-63AC-A645-A394-8307E1462222}"/>
              </a:ext>
            </a:extLst>
          </p:cNvPr>
          <p:cNvSpPr txBox="1"/>
          <p:nvPr/>
        </p:nvSpPr>
        <p:spPr>
          <a:xfrm>
            <a:off x="5092169" y="3201443"/>
            <a:ext cx="70433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dirty="0"/>
              <a:t>Ηχείο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436BE9-7211-0C43-988D-8EF02B3BF17F}"/>
              </a:ext>
            </a:extLst>
          </p:cNvPr>
          <p:cNvSpPr txBox="1"/>
          <p:nvPr/>
        </p:nvSpPr>
        <p:spPr>
          <a:xfrm>
            <a:off x="4572000" y="2504211"/>
            <a:ext cx="133002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dirty="0" err="1"/>
              <a:t>Κερα</a:t>
            </a:r>
            <a:r>
              <a:rPr lang="en-US" dirty="0" err="1"/>
              <a:t>ί</a:t>
            </a:r>
            <a:r>
              <a:rPr lang="el-GR" dirty="0"/>
              <a:t>α</a:t>
            </a:r>
            <a:r>
              <a:rPr lang="en-US" dirty="0"/>
              <a:t> GPS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95658A-B9F4-D24F-B455-5B77BF36748C}"/>
              </a:ext>
            </a:extLst>
          </p:cNvPr>
          <p:cNvSpPr txBox="1"/>
          <p:nvPr/>
        </p:nvSpPr>
        <p:spPr>
          <a:xfrm>
            <a:off x="3597016" y="2805351"/>
            <a:ext cx="147341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dirty="0" err="1"/>
              <a:t>Κουμπ</a:t>
            </a:r>
            <a:r>
              <a:rPr lang="en-US" dirty="0" err="1"/>
              <a:t>ί</a:t>
            </a:r>
            <a:r>
              <a:rPr lang="el-GR" dirty="0"/>
              <a:t> ενεργοποίησης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F27323-DE98-A24F-9933-212B815C23D9}"/>
              </a:ext>
            </a:extLst>
          </p:cNvPr>
          <p:cNvSpPr txBox="1"/>
          <p:nvPr/>
        </p:nvSpPr>
        <p:spPr>
          <a:xfrm>
            <a:off x="3607884" y="3297361"/>
            <a:ext cx="147341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dirty="0" err="1"/>
              <a:t>Κουμπ</a:t>
            </a:r>
            <a:r>
              <a:rPr lang="en-US" dirty="0" err="1"/>
              <a:t>ί</a:t>
            </a:r>
            <a:r>
              <a:rPr lang="el-GR" dirty="0"/>
              <a:t> ρύθμισης ήχου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6F5709-06D5-2F49-8BEA-B17CA9F6C5CB}"/>
              </a:ext>
            </a:extLst>
          </p:cNvPr>
          <p:cNvSpPr txBox="1"/>
          <p:nvPr/>
        </p:nvSpPr>
        <p:spPr>
          <a:xfrm>
            <a:off x="3553941" y="4571368"/>
            <a:ext cx="225373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dirty="0" err="1"/>
              <a:t>Κουμπ</a:t>
            </a:r>
            <a:r>
              <a:rPr lang="en-US" dirty="0" err="1"/>
              <a:t>ί</a:t>
            </a:r>
            <a:r>
              <a:rPr lang="el-GR" dirty="0"/>
              <a:t> επιστροφής στην προηγούμενη οθόνη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2EACE8-630F-BB4C-98F7-2D1811BFD770}"/>
              </a:ext>
            </a:extLst>
          </p:cNvPr>
          <p:cNvSpPr txBox="1"/>
          <p:nvPr/>
        </p:nvSpPr>
        <p:spPr>
          <a:xfrm>
            <a:off x="3553940" y="5353975"/>
            <a:ext cx="225373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dirty="0"/>
              <a:t>Μικρόφωνο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8E9C50-1066-E649-8D78-A785C74AA2EB}"/>
              </a:ext>
            </a:extLst>
          </p:cNvPr>
          <p:cNvSpPr txBox="1"/>
          <p:nvPr/>
        </p:nvSpPr>
        <p:spPr>
          <a:xfrm>
            <a:off x="348241" y="4757863"/>
            <a:ext cx="133002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dirty="0"/>
              <a:t>Κουμπί μενού επιλογών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D338DD6-A548-434F-8ADB-E20921E8B0E2}"/>
              </a:ext>
            </a:extLst>
          </p:cNvPr>
          <p:cNvSpPr txBox="1"/>
          <p:nvPr/>
        </p:nvSpPr>
        <p:spPr>
          <a:xfrm>
            <a:off x="568256" y="3328571"/>
            <a:ext cx="90767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dirty="0"/>
              <a:t>Οθόνη επαφής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3D4795F-B72F-9E49-9712-7F4CB342D221}"/>
              </a:ext>
            </a:extLst>
          </p:cNvPr>
          <p:cNvSpPr txBox="1"/>
          <p:nvPr/>
        </p:nvSpPr>
        <p:spPr>
          <a:xfrm>
            <a:off x="505931" y="4019199"/>
            <a:ext cx="969996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dirty="0"/>
              <a:t>Κουμπί  κεντρικής οθόνης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600" b="0" strike="noStrike" dirty="0">
                <a:solidFill>
                  <a:srgbClr val="000000"/>
                </a:solidFill>
                <a:latin typeface="+mj-lt"/>
                <a:ea typeface="Calibri"/>
                <a:cs typeface="Calibri"/>
                <a:sym typeface="Calibri"/>
              </a:rPr>
              <a:t>Βασικές λειτουργίες</a:t>
            </a:r>
            <a:endParaRPr sz="3600" b="0" strike="noStrike" dirty="0"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3"/>
          <p:cNvSpPr txBox="1"/>
          <p:nvPr/>
        </p:nvSpPr>
        <p:spPr>
          <a:xfrm>
            <a:off x="457200" y="1604520"/>
            <a:ext cx="4114800" cy="4979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/>
          </a:bodyPr>
          <a:lstStyle/>
          <a:p>
            <a:pPr marL="216000" marR="0" lvl="0" indent="-216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20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Ενεργοποίηση και απενεργοποίηση</a:t>
            </a:r>
            <a:endParaRPr sz="2000" b="0" strike="noStrike" dirty="0">
              <a:latin typeface="+mn-lt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20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Φόρτιση της μπαταρίας</a:t>
            </a:r>
            <a:endParaRPr sz="2000" b="0" strike="noStrike" dirty="0">
              <a:latin typeface="+mn-lt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20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Κινήσεις αγγίγματος</a:t>
            </a:r>
            <a:endParaRPr sz="2000" b="0" strike="noStrike" dirty="0">
              <a:latin typeface="+mn-lt"/>
              <a:ea typeface="Times New Roman"/>
              <a:cs typeface="Times New Roman"/>
              <a:sym typeface="Times New Roman"/>
            </a:endParaRPr>
          </a:p>
          <a:p>
            <a:pPr marL="432000" marR="0" lvl="1" indent="-216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2000" b="0" i="0" u="none" strike="noStrike" cap="none" dirty="0">
                <a:latin typeface="+mn-lt"/>
                <a:ea typeface="Times New Roman"/>
                <a:cs typeface="Times New Roman"/>
                <a:sym typeface="Times New Roman"/>
              </a:rPr>
              <a:t>Πατώντας, πατώντας 2 φο</a:t>
            </a:r>
            <a:r>
              <a:rPr lang="el-GR" sz="2000" dirty="0">
                <a:latin typeface="+mn-lt"/>
                <a:ea typeface="Times New Roman"/>
                <a:cs typeface="Times New Roman"/>
                <a:sym typeface="Times New Roman"/>
              </a:rPr>
              <a:t>ρές</a:t>
            </a:r>
          </a:p>
          <a:p>
            <a:pPr marL="432000" marR="0" lvl="1" indent="-216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2000" dirty="0">
                <a:latin typeface="+mn-lt"/>
                <a:ea typeface="Times New Roman"/>
                <a:cs typeface="Times New Roman"/>
                <a:sym typeface="Times New Roman"/>
              </a:rPr>
              <a:t>Κράτημα αγγίγματος</a:t>
            </a:r>
            <a:endParaRPr sz="2000" b="0" i="0" u="none" strike="noStrike" cap="none" dirty="0">
              <a:latin typeface="+mn-lt"/>
              <a:ea typeface="Times New Roman"/>
              <a:cs typeface="Times New Roman"/>
              <a:sym typeface="Times New Roman"/>
            </a:endParaRPr>
          </a:p>
          <a:p>
            <a:pPr marL="432000" marR="0" lvl="1" indent="-216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2000" b="0" i="0" u="none" strike="noStrike" cap="none" dirty="0">
                <a:latin typeface="+mn-lt"/>
                <a:ea typeface="Times New Roman"/>
                <a:cs typeface="Times New Roman"/>
                <a:sym typeface="Times New Roman"/>
              </a:rPr>
              <a:t>Ολίσθηση</a:t>
            </a:r>
            <a:endParaRPr sz="2000" b="0" i="0" u="none" strike="noStrike" cap="none" dirty="0">
              <a:latin typeface="+mn-lt"/>
              <a:ea typeface="Times New Roman"/>
              <a:cs typeface="Times New Roman"/>
              <a:sym typeface="Times New Roman"/>
            </a:endParaRPr>
          </a:p>
          <a:p>
            <a:pPr marL="432000" lvl="1" indent="-216000">
              <a:lnSpc>
                <a:spcPct val="150000"/>
              </a:lnSpc>
              <a:buSzPts val="1080"/>
              <a:buFont typeface="Noto Sans Symbols"/>
              <a:buChar char="●"/>
            </a:pPr>
            <a:r>
              <a:rPr lang="el-GR" sz="2000" dirty="0">
                <a:latin typeface="+mn-lt"/>
                <a:ea typeface="Times New Roman"/>
                <a:cs typeface="Times New Roman"/>
                <a:sym typeface="Times New Roman"/>
              </a:rPr>
              <a:t>Σμίκρυνση</a:t>
            </a:r>
            <a:r>
              <a:rPr lang="el-GR" sz="2000" b="0" i="0" u="none" strike="noStrike" cap="none" dirty="0">
                <a:latin typeface="+mn-lt"/>
                <a:ea typeface="Times New Roman"/>
                <a:cs typeface="Times New Roman"/>
                <a:sym typeface="Times New Roman"/>
              </a:rPr>
              <a:t> με άγγιγμα δύο δακτύλων μαζ</a:t>
            </a:r>
            <a:r>
              <a:rPr lang="el-GR" sz="2000" dirty="0">
                <a:latin typeface="+mn-lt"/>
                <a:ea typeface="Times New Roman"/>
                <a:cs typeface="Times New Roman"/>
                <a:sym typeface="Times New Roman"/>
              </a:rPr>
              <a:t>ί και μεγέθυνση με άγγιγμα και απομάκρυνση μεταξύ των δακτύλων στην οθόνη</a:t>
            </a:r>
            <a:endParaRPr sz="2000" b="0" i="0" u="none" strike="noStrike" cap="none" dirty="0">
              <a:latin typeface="+mn-lt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8" name="Google Shape;128;p3"/>
          <p:cNvSpPr txBox="1"/>
          <p:nvPr/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16000" marR="0" lvl="0" indent="-216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20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Έλεγχος της έντασης</a:t>
            </a:r>
            <a:endParaRPr sz="2000" b="0" strike="noStrike" dirty="0">
              <a:latin typeface="+mn-lt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20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Επανεκκίνηση</a:t>
            </a:r>
            <a:endParaRPr sz="2000" b="0" strike="noStrike" dirty="0">
              <a:latin typeface="+mn-lt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2000" b="0" strike="noStrike" dirty="0">
                <a:latin typeface="+mn-lt"/>
                <a:ea typeface="Times New Roman"/>
                <a:cs typeface="Times New Roman"/>
                <a:sym typeface="Times New Roman"/>
              </a:rPr>
              <a:t>Κλείδωμα και ξεκλείδωμα</a:t>
            </a:r>
          </a:p>
          <a:p>
            <a:pPr marL="216000" marR="0" lvl="0" indent="-216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l-GR" sz="2000" dirty="0">
                <a:latin typeface="+mn-lt"/>
                <a:ea typeface="Times New Roman"/>
                <a:cs typeface="Times New Roman"/>
                <a:sym typeface="Times New Roman"/>
              </a:rPr>
              <a:t>Αύξηση και μείωση της φωτεινότητας της οθόνης</a:t>
            </a:r>
            <a:endParaRPr sz="2000" b="0" strike="noStrike" dirty="0">
              <a:latin typeface="+mn-lt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"/>
          <p:cNvSpPr/>
          <p:nvPr/>
        </p:nvSpPr>
        <p:spPr>
          <a:xfrm>
            <a:off x="733554" y="1354651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R="0" lvl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</a:pPr>
            <a:r>
              <a:rPr lang="el-GR" sz="2000" dirty="0">
                <a:latin typeface="Calibri"/>
                <a:cs typeface="Calibri"/>
                <a:sym typeface="Calibri"/>
              </a:rPr>
              <a:t>Ας το δούμε μαζί </a:t>
            </a: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strike="noStrike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800" b="0" strike="noStrike" dirty="0">
                <a:latin typeface="Arial"/>
                <a:ea typeface="Arial"/>
                <a:cs typeface="Arial"/>
                <a:sym typeface="Arial"/>
              </a:rPr>
              <a:t>Ενεργοποιήστε την κάμερα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strike="noStrike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800" dirty="0"/>
              <a:t>Βάλτε την να δείχνει προς την παρουσίαση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l-GR" sz="1800" dirty="0"/>
              <a:t> Πατήστε το εικονίδιο της κάμερας στην οθόνη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strike="noStrike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800" b="0" strike="noStrike" dirty="0">
                <a:latin typeface="Arial"/>
                <a:ea typeface="Arial"/>
                <a:cs typeface="Arial"/>
                <a:sym typeface="Arial"/>
              </a:rPr>
              <a:t>Πατήστε στην μικρογραφία της φωτογραφίας που μόλις δημιουργήσατε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strike="noStrike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800" b="0" strike="noStrike" dirty="0">
                <a:latin typeface="Arial"/>
                <a:ea typeface="Arial"/>
                <a:cs typeface="Arial"/>
                <a:sym typeface="Arial"/>
              </a:rPr>
              <a:t>Μεγεθύνετε σε ένα μέρος της φωτογραφίας και στην συνέχεια επανέλθετε στο προηγούμε</a:t>
            </a:r>
            <a:r>
              <a:rPr lang="el-GR" sz="1800" dirty="0"/>
              <a:t>νο μέγεθος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strike="noStrike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800" dirty="0"/>
              <a:t>Κάντε ένα σύντομο βίντεο της παρουσίασης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4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600" b="0" strike="noStrike" dirty="0">
                <a:latin typeface="Arial"/>
                <a:ea typeface="Arial"/>
                <a:cs typeface="Arial"/>
                <a:sym typeface="Arial"/>
              </a:rPr>
              <a:t>Λήψη φωτογραφιών και βίντεο</a:t>
            </a:r>
            <a:endParaRPr sz="36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"/>
          <p:cNvSpPr/>
          <p:nvPr/>
        </p:nvSpPr>
        <p:spPr>
          <a:xfrm>
            <a:off x="371520" y="1552359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16000" marR="0" lvl="0" indent="-216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AutoNum type="arabicParenR"/>
            </a:pPr>
            <a:r>
              <a:rPr lang="en-US" sz="2000" b="0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l-GR" sz="2000" b="0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Εύρεση ρυθμίσεων σε διαφορετικά </a:t>
            </a:r>
            <a:r>
              <a:rPr lang="en-US" sz="2000" b="0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tablets </a:t>
            </a:r>
            <a:r>
              <a:rPr lang="el-GR" sz="2000" b="0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και διαφορετικές εκδόσεις </a:t>
            </a:r>
            <a:r>
              <a:rPr lang="en-US" sz="2000" b="0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Android</a:t>
            </a: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strike="noStrike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800" b="0" strike="noStrike" dirty="0">
                <a:latin typeface="Arial"/>
                <a:ea typeface="Arial"/>
                <a:cs typeface="Arial"/>
                <a:sym typeface="Arial"/>
              </a:rPr>
              <a:t>Εντοπισμός ρυθμίσεων συστήματος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strike="noStrike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800" b="0" strike="noStrike" dirty="0">
                <a:latin typeface="Arial"/>
                <a:ea typeface="Arial"/>
                <a:cs typeface="Arial"/>
                <a:sym typeface="Arial"/>
              </a:rPr>
              <a:t>Πατήστε το </a:t>
            </a:r>
            <a:r>
              <a:rPr lang="en-US" sz="1800" b="0" strike="noStrike" dirty="0">
                <a:latin typeface="Arial"/>
                <a:ea typeface="Arial"/>
                <a:cs typeface="Arial"/>
                <a:sym typeface="Arial"/>
              </a:rPr>
              <a:t>“Language and input”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strike="noStrike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800" b="0" strike="noStrike" dirty="0">
                <a:latin typeface="Arial"/>
                <a:ea typeface="Arial"/>
                <a:cs typeface="Arial"/>
                <a:sym typeface="Arial"/>
              </a:rPr>
              <a:t>Επιλέξτε την προτιμώμενη γλώσσα μεταξύ των επιλογών που υπάρχουν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strike="noStrike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800" b="0" strike="noStrike" dirty="0">
                <a:latin typeface="Arial"/>
                <a:ea typeface="Arial"/>
                <a:cs typeface="Arial"/>
                <a:sym typeface="Arial"/>
              </a:rPr>
              <a:t>Επεξεργαστείτε τις ρυθμίσεις πληκτρολογίο</a:t>
            </a:r>
            <a:r>
              <a:rPr lang="el-GR" sz="1800" dirty="0"/>
              <a:t>υ και επιλέξτε μια δεύτερη γλώσσα εισαγωγής, εάν είναι απαραίτητο</a:t>
            </a:r>
          </a:p>
          <a:p>
            <a:pPr>
              <a:lnSpc>
                <a:spcPct val="150000"/>
              </a:lnSpc>
            </a:pPr>
            <a:endParaRPr lang="el-GR" u="sng" dirty="0"/>
          </a:p>
          <a:p>
            <a:pPr>
              <a:lnSpc>
                <a:spcPct val="150000"/>
              </a:lnSpc>
            </a:pPr>
            <a:r>
              <a:rPr lang="el-GR" u="sng" dirty="0"/>
              <a:t>Βοηθητικά βίντεο</a:t>
            </a:r>
            <a:r>
              <a:rPr lang="en-US" u="sng" dirty="0"/>
              <a:t>:</a:t>
            </a:r>
            <a:br>
              <a:rPr lang="en-US" sz="1800" dirty="0"/>
            </a:br>
            <a:r>
              <a:rPr lang="el-GR" sz="1800" dirty="0"/>
              <a:t>Επιλογή αλλαγής γλώσσας</a:t>
            </a:r>
            <a:r>
              <a:rPr lang="en-US" sz="1800" dirty="0"/>
              <a:t>: </a:t>
            </a:r>
            <a:r>
              <a:rPr lang="en-US" u="sng" dirty="0">
                <a:hlinkClick r:id="rId4"/>
              </a:rPr>
              <a:t>https://www.youtube.com/watch?v=mdEPxlHj-Yc</a:t>
            </a:r>
            <a:br>
              <a:rPr lang="en-US" sz="1800" dirty="0"/>
            </a:br>
            <a:r>
              <a:rPr lang="el-GR" sz="1800" dirty="0"/>
              <a:t>Επιλογή αλλαγής γλώσσας πληκτρολόγιου</a:t>
            </a:r>
            <a:r>
              <a:rPr lang="en-US" dirty="0"/>
              <a:t>: </a:t>
            </a:r>
            <a:r>
              <a:rPr lang="en-US" u="sng" dirty="0">
                <a:hlinkClick r:id="rId5"/>
              </a:rPr>
              <a:t>https://www.youtube.com/watch?v=ldS1mBlMqdI</a:t>
            </a:r>
            <a:endParaRPr lang="en-US" sz="1800" dirty="0"/>
          </a:p>
          <a:p>
            <a:pPr>
              <a:lnSpc>
                <a:spcPct val="150000"/>
              </a:lnSpc>
            </a:pPr>
            <a:br>
              <a:rPr lang="en-US" sz="1800" dirty="0"/>
            </a:b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5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600" dirty="0">
                <a:latin typeface="Calibri"/>
                <a:ea typeface="Calibri"/>
                <a:cs typeface="Calibri"/>
                <a:sym typeface="Calibri"/>
              </a:rPr>
              <a:t>Αλλαγή ρυθμίσεων γλώσσας</a:t>
            </a:r>
            <a:endParaRPr sz="36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"/>
          <p:cNvSpPr/>
          <p:nvPr/>
        </p:nvSpPr>
        <p:spPr>
          <a:xfrm>
            <a:off x="251640" y="1700640"/>
            <a:ext cx="4046040" cy="4025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16000" marR="0" lvl="0" indent="-216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el-GR" sz="2000" b="0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Πληκτρολογώντας κεφαλαία και μικρά γράμματα</a:t>
            </a:r>
            <a:endParaRPr sz="2000" b="0" strike="noStrike" dirty="0">
              <a:latin typeface="+mn-lt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</a:ext>
              </a:extLst>
            </a:endParaRPr>
          </a:p>
          <a:p>
            <a:pPr marL="216000" marR="0" lvl="0" indent="-216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el-GR" sz="2000" dirty="0">
                <a:latin typeface="+mn-lt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Αριθμοί</a:t>
            </a:r>
            <a:endParaRPr sz="2000" b="0" strike="noStrike" dirty="0">
              <a:latin typeface="+mn-lt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</a:ext>
              </a:extLst>
            </a:endParaRPr>
          </a:p>
          <a:p>
            <a:pPr marL="216000" marR="0" lvl="0" indent="-216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el-GR" sz="2000" b="0" strike="noStrike" dirty="0">
                <a:latin typeface="+mn-lt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"/>
                  </a:ext>
                </a:extLst>
              </a:rPr>
              <a:t>Ειδικά σύμβολα</a:t>
            </a:r>
            <a:endParaRPr sz="2000" b="0" strike="noStrike" dirty="0">
              <a:latin typeface="+mn-lt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7"/>
                </a:ext>
              </a:extLst>
            </a:endParaRPr>
          </a:p>
          <a:p>
            <a:pPr marL="216000" marR="0" lvl="0" indent="-216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el-GR" sz="2000" dirty="0">
                <a:latin typeface="+mn-lt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Διαστήματα</a:t>
            </a:r>
            <a:r>
              <a:rPr lang="el-GR" sz="2000" b="0" strike="noStrike" dirty="0">
                <a:latin typeface="+mn-lt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 </a:t>
            </a:r>
            <a:r>
              <a:rPr lang="el-GR" sz="2000" b="0" strike="noStrike" dirty="0">
                <a:latin typeface="+mn-lt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και νέες γραμμές</a:t>
            </a:r>
            <a:endParaRPr sz="2000" b="0" strike="noStrike" dirty="0">
              <a:latin typeface="+mn-lt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1"/>
                </a:ext>
              </a:extLst>
            </a:endParaRPr>
          </a:p>
          <a:p>
            <a:pPr marL="216000" marR="0" lvl="0" indent="-216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en-US" sz="2000" b="0" strike="noStrike" dirty="0">
                <a:latin typeface="+mn-lt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2"/>
                  </a:ext>
                </a:extLst>
              </a:rPr>
              <a:t>Emojis</a:t>
            </a:r>
            <a:endParaRPr sz="2000" b="0" strike="noStrike" dirty="0">
              <a:latin typeface="+mn-lt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strike="noStrike" dirty="0">
              <a:latin typeface="+mn-lt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strike="noStrike" dirty="0">
              <a:latin typeface="+mn-lt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strike="noStrike" dirty="0">
              <a:latin typeface="+mn-lt"/>
              <a:ea typeface="Arial"/>
              <a:cs typeface="Arial"/>
              <a:sym typeface="Arial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400" b="0" strike="noStrike" dirty="0">
              <a:latin typeface="+mn-lt"/>
              <a:ea typeface="Arial"/>
              <a:cs typeface="Arial"/>
              <a:sym typeface="Arial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strike="noStrike" dirty="0">
                <a:latin typeface="+mn-lt"/>
                <a:ea typeface="Arial"/>
                <a:cs typeface="Arial"/>
                <a:sym typeface="Arial"/>
              </a:rPr>
              <a:t>Image by </a:t>
            </a:r>
            <a:r>
              <a:rPr lang="en-US" sz="1100" b="0" strike="noStrike" dirty="0" err="1">
                <a:latin typeface="+mn-lt"/>
                <a:ea typeface="Arial"/>
                <a:cs typeface="Arial"/>
                <a:sym typeface="Arial"/>
              </a:rPr>
              <a:t>Rpajares</a:t>
            </a:r>
            <a:r>
              <a:rPr lang="en-US" sz="1100" b="0" strike="noStrike" dirty="0">
                <a:latin typeface="+mn-lt"/>
                <a:ea typeface="Arial"/>
                <a:cs typeface="Arial"/>
                <a:sym typeface="Arial"/>
              </a:rPr>
              <a:t>, licensed under </a:t>
            </a:r>
            <a:r>
              <a:rPr lang="en-US" sz="1100" b="0" u="sng" strike="noStrike" dirty="0">
                <a:solidFill>
                  <a:schemeClr val="hlink"/>
                </a:solidFill>
                <a:latin typeface="+mn-lt"/>
                <a:ea typeface="Arial"/>
                <a:cs typeface="Arial"/>
                <a:sym typeface="Arial"/>
                <a:hlinkClick r:id="rId4"/>
              </a:rPr>
              <a:t>_x0001_Creative Commons Attribution-Share Alike 4.0 international license</a:t>
            </a:r>
            <a:r>
              <a:rPr lang="en-US" sz="1100" b="0" strike="noStrike" dirty="0">
                <a:latin typeface="+mn-lt"/>
                <a:ea typeface="Arial"/>
                <a:cs typeface="Arial"/>
                <a:sym typeface="Arial"/>
              </a:rPr>
              <a:t>_x0001_</a:t>
            </a:r>
            <a:endParaRPr sz="1100" b="0" strike="noStrike" dirty="0"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6"/>
          <p:cNvSpPr/>
          <p:nvPr/>
        </p:nvSpPr>
        <p:spPr>
          <a:xfrm>
            <a:off x="1742302" y="274679"/>
            <a:ext cx="7430857" cy="772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800" b="0" strike="noStrike" dirty="0">
                <a:solidFill>
                  <a:srgbClr val="000000"/>
                </a:solidFill>
                <a:latin typeface="+mj-lt"/>
                <a:ea typeface="Calibri"/>
                <a:cs typeface="Calibri"/>
                <a:sym typeface="Calibri"/>
              </a:rPr>
              <a:t>Χρησιμοποιώντας το εικονικό πληκτρολόγιο</a:t>
            </a:r>
            <a:endParaRPr sz="2800" b="0" strike="noStrike" dirty="0">
              <a:latin typeface="+mj-lt"/>
              <a:ea typeface="Arial"/>
              <a:cs typeface="Arial"/>
              <a:sym typeface="Arial"/>
            </a:endParaRPr>
          </a:p>
        </p:txBody>
      </p:sp>
      <p:pic>
        <p:nvPicPr>
          <p:cNvPr id="150" name="Google Shape;150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97680" y="1830960"/>
            <a:ext cx="4846320" cy="348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r>
              <a:rPr lang="en-US" sz="1800" dirty="0"/>
              <a:t>All images are from pixabay.com, protected under Simplified </a:t>
            </a:r>
            <a:r>
              <a:rPr lang="en-US" sz="1800" dirty="0" err="1"/>
              <a:t>Pixabay</a:t>
            </a:r>
            <a:r>
              <a:rPr lang="en-US" sz="1800" dirty="0"/>
              <a:t> License (https://pixabay.com/service/license/)</a:t>
            </a:r>
            <a:endParaRPr lang="en-US" sz="2400" dirty="0"/>
          </a:p>
          <a:p>
            <a:br>
              <a:rPr lang="en-US" sz="2400" dirty="0"/>
            </a:br>
            <a:r>
              <a:rPr lang="en-US" sz="1800" dirty="0"/>
              <a:t>Any other resources, that are not sourced from pixabay.com are under CC0 - Public domain (https://pixabay.com/service/license/)</a:t>
            </a:r>
            <a:endParaRPr lang="en-US" sz="2400" dirty="0"/>
          </a:p>
          <a:p>
            <a:br>
              <a:rPr lang="en-US" sz="1800" dirty="0"/>
            </a:b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5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600" dirty="0">
                <a:latin typeface="Calibri"/>
                <a:ea typeface="Calibri"/>
                <a:cs typeface="Calibri"/>
                <a:sym typeface="Calibri"/>
              </a:rPr>
              <a:t>Πηγές</a:t>
            </a:r>
            <a:endParaRPr sz="36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092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7"/>
          <p:cNvSpPr/>
          <p:nvPr/>
        </p:nvSpPr>
        <p:spPr>
          <a:xfrm>
            <a:off x="1289160" y="5013000"/>
            <a:ext cx="7364880" cy="577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200" b="0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Ευχαριστώ για την προσοχή σας!</a:t>
            </a:r>
            <a:endParaRPr sz="32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341</Words>
  <Application>Microsoft Office PowerPoint</Application>
  <PresentationFormat>On-screen Show (4:3)</PresentationFormat>
  <Paragraphs>77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Noto Sans Symbols</vt:lpstr>
      <vt:lpstr>Times New Roman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RSeneca</dc:creator>
  <cp:lastModifiedBy>Joanna Menikou</cp:lastModifiedBy>
  <cp:revision>17</cp:revision>
  <dcterms:created xsi:type="dcterms:W3CDTF">2019-01-04T16:28:11Z</dcterms:created>
  <dcterms:modified xsi:type="dcterms:W3CDTF">2020-01-12T09:48:36Z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