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6858000" cx="9144000"/>
  <p:notesSz cx="6858000" cy="9144000"/>
  <p:embeddedFontLst>
    <p:embeddedFont>
      <p:font typeface="Lustria"/>
      <p:regular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r:id="rId18" roundtripDataSignature="AMtx7mgGgT8MUudNgS7cyTHu/SmqEiSFh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Lustria-regular.fntdata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customschemas.google.com/relationships/presentationmetadata" Target="meta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52" name="Google Shape;152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57" name="Google Shape;157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7" name="Google Shape;87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iapositiva titolo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3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1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4" name="Google Shape;14;p1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1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olo e testo verticale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2"/>
          <p:cNvSpPr txBox="1"/>
          <p:nvPr>
            <p:ph idx="1" type="body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2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olo e testo verticale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3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3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2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olo e contenuto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1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ue contenuti" type="twoObj">
  <p:cSld name="TWO_OBJECT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5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26" name="Google Shape;26;p15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27" name="Google Shape;27;p1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ntestazione sezione" type="secHead">
  <p:cSld name="SECTION_HEADER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6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6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3" name="Google Shape;33;p1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fronto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7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17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0" name="Google Shape;40;p17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17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2" name="Google Shape;42;p1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olo titolo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uota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uto con didascalia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0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0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20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2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mmagine con didascalia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1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1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21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2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2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Relationship Id="rId4" Type="http://schemas.openxmlformats.org/officeDocument/2006/relationships/image" Target="../media/image2.png"/><Relationship Id="rId5" Type="http://schemas.openxmlformats.org/officeDocument/2006/relationships/image" Target="../media/image5.png"/><Relationship Id="rId6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>
            <p:ph idx="1" type="subTitle"/>
          </p:nvPr>
        </p:nvSpPr>
        <p:spPr>
          <a:xfrm>
            <a:off x="4454245" y="4275216"/>
            <a:ext cx="4572000" cy="2133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31800" lvl="0" marL="45720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</a:pPr>
            <a:r>
              <a:rPr b="1" lang="el-GR" sz="2800">
                <a:solidFill>
                  <a:schemeClr val="dk1"/>
                </a:solidFill>
              </a:rPr>
              <a:t>Ενότητα 1</a:t>
            </a:r>
            <a:endParaRPr/>
          </a:p>
          <a:p>
            <a:pPr indent="-431800" lvl="0" marL="45720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</a:pPr>
            <a:r>
              <a:rPr b="1" lang="el-GR" sz="2800">
                <a:solidFill>
                  <a:srgbClr val="FF0000"/>
                </a:solidFill>
              </a:rPr>
              <a:t>Τι είναι η εγγραμματοσύνη σε θέματα για την υγεία;</a:t>
            </a:r>
            <a:endParaRPr b="1" sz="28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0"/>
          <p:cNvSpPr/>
          <p:nvPr/>
        </p:nvSpPr>
        <p:spPr>
          <a:xfrm>
            <a:off x="691763" y="812800"/>
            <a:ext cx="7887694" cy="4697454"/>
          </a:xfrm>
          <a:prstGeom prst="horizontalScroll">
            <a:avLst>
              <a:gd fmla="val 12500" name="adj"/>
            </a:avLst>
          </a:prstGeom>
          <a:solidFill>
            <a:schemeClr val="accent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l-GR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Η ανάπτυξη εξειδικευμένων σε παθήσεις προγραμμάτων για εκπαίδευση φροντιστών, ασθενών και γενικού πληθυσμού </a:t>
            </a:r>
            <a:r>
              <a:rPr b="1" i="0" lang="el-GR" sz="2800" u="none" cap="none" strike="noStrike">
                <a:solidFill>
                  <a:srgbClr val="FFC000"/>
                </a:solidFill>
                <a:latin typeface="Arial"/>
                <a:ea typeface="Arial"/>
                <a:cs typeface="Arial"/>
                <a:sym typeface="Arial"/>
              </a:rPr>
              <a:t>θα βελτιώσει τα επίπεδα εγγραμματοσύνης της υγείας  </a:t>
            </a:r>
            <a:r>
              <a:rPr b="1" i="0" lang="el-GR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του παγκόσμιου πληθυσμού</a:t>
            </a:r>
            <a:endParaRPr b="0" i="0" sz="2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1"/>
          <p:cNvSpPr txBox="1"/>
          <p:nvPr/>
        </p:nvSpPr>
        <p:spPr>
          <a:xfrm>
            <a:off x="1192696" y="5041127"/>
            <a:ext cx="7281160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l-GR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ΕΥΧΑΡΙΣΤΟΥΜΕ ΓΙΑ ΤΗΝ ΠΡΟΣΟΧΗ ΣΑΣ!</a:t>
            </a:r>
            <a:endParaRPr b="1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"/>
          <p:cNvSpPr txBox="1"/>
          <p:nvPr>
            <p:ph type="title"/>
          </p:nvPr>
        </p:nvSpPr>
        <p:spPr>
          <a:xfrm>
            <a:off x="214685" y="274638"/>
            <a:ext cx="8762338" cy="9816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l-GR" sz="4000"/>
              <a:t>Πότε χρειαζόμαστε εγγραμματοσύνη υγείας;</a:t>
            </a:r>
            <a:endParaRPr sz="4000"/>
          </a:p>
        </p:txBody>
      </p:sp>
      <p:sp>
        <p:nvSpPr>
          <p:cNvPr id="90" name="Google Shape;90;p2"/>
          <p:cNvSpPr txBox="1"/>
          <p:nvPr>
            <p:ph idx="1" type="body"/>
          </p:nvPr>
        </p:nvSpPr>
        <p:spPr>
          <a:xfrm>
            <a:off x="282271" y="1541303"/>
            <a:ext cx="6041571" cy="53166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l-GR" sz="2400"/>
              <a:t>Σε ιατρικές επισκέψεις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200"/>
          </a:p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l-GR" sz="2400"/>
              <a:t>Όταν ακολουθούμε πληροφορίες σε ιατρικό φυλλάδιο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200"/>
          </a:p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l-GR" sz="2400"/>
              <a:t>Όταν ζητούμε ιατρική συμβουλή </a:t>
            </a:r>
            <a:endParaRPr sz="2400"/>
          </a:p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200"/>
          </a:p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l-GR" sz="2400"/>
              <a:t>Κατανοώντας μια ετικέτα σε τρόφιμο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l-GR" sz="2400"/>
              <a:t> </a:t>
            </a:r>
            <a:endParaRPr sz="2400"/>
          </a:p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l-GR" sz="2400"/>
              <a:t>Παρακολουθώντας σειρές στην τηλεόραση που αφορούν σε θέματα υγείας </a:t>
            </a:r>
            <a:endParaRPr sz="2400"/>
          </a:p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200"/>
          </a:p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l-GR" sz="2400"/>
              <a:t>Λαμβάνοντας ενημέρωση για κανονισμούς του Υπουργείου Υγείας </a:t>
            </a:r>
            <a:endParaRPr sz="2400"/>
          </a:p>
        </p:txBody>
      </p:sp>
      <p:pic>
        <p:nvPicPr>
          <p:cNvPr id="91" name="Google Shape;91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598086" y="2743452"/>
            <a:ext cx="2188029" cy="1222486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598087" y="4069267"/>
            <a:ext cx="2200160" cy="1305622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598086" y="1471284"/>
            <a:ext cx="2188029" cy="12721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"/>
          <p:cNvSpPr txBox="1"/>
          <p:nvPr>
            <p:ph type="title"/>
          </p:nvPr>
        </p:nvSpPr>
        <p:spPr>
          <a:xfrm>
            <a:off x="457200" y="115612"/>
            <a:ext cx="8229600" cy="12917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l-GR" sz="2800">
                <a:solidFill>
                  <a:srgbClr val="FF0000"/>
                </a:solidFill>
              </a:rPr>
              <a:t>Ποιές</a:t>
            </a:r>
            <a:r>
              <a:rPr lang="el-GR" sz="2800"/>
              <a:t> δεξιότητες απαιτούνται για να διατηρηθεί ένα καλό επίπεδο εγγραμματοσύνης υγείας? </a:t>
            </a:r>
            <a:endParaRPr sz="2800"/>
          </a:p>
        </p:txBody>
      </p:sp>
      <p:sp>
        <p:nvSpPr>
          <p:cNvPr id="99" name="Google Shape;99;p3"/>
          <p:cNvSpPr/>
          <p:nvPr/>
        </p:nvSpPr>
        <p:spPr>
          <a:xfrm>
            <a:off x="723900" y="1879600"/>
            <a:ext cx="3136900" cy="187960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l-GR" sz="2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Εύρεση πληροφοριών </a:t>
            </a:r>
            <a:r>
              <a:rPr b="0" i="0" lang="el-GR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σε σχέση με την υγεία </a:t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l-GR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π.χ. πως να ψάξω στον ιστότοπο</a:t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3"/>
          <p:cNvSpPr/>
          <p:nvPr/>
        </p:nvSpPr>
        <p:spPr>
          <a:xfrm>
            <a:off x="723900" y="4508499"/>
            <a:ext cx="3136900" cy="1905000"/>
          </a:xfrm>
          <a:prstGeom prst="roundRect">
            <a:avLst>
              <a:gd fmla="val 16667" name="adj"/>
            </a:avLst>
          </a:prstGeom>
          <a:solidFill>
            <a:schemeClr val="accent5"/>
          </a:solidFill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l-GR" sz="2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Αξιοποίηση των πληροφοριών </a:t>
            </a:r>
            <a:r>
              <a:rPr b="0" i="0" lang="el-GR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που βρίσκω </a:t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l-GR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π.χ. έχω την πρακτική δυνατότητα να καθαρίσω μια πληγή</a:t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3"/>
          <p:cNvSpPr/>
          <p:nvPr/>
        </p:nvSpPr>
        <p:spPr>
          <a:xfrm>
            <a:off x="5253887" y="1870478"/>
            <a:ext cx="3136900" cy="1905000"/>
          </a:xfrm>
          <a:prstGeom prst="roundRect">
            <a:avLst>
              <a:gd fmla="val 16667" name="adj"/>
            </a:avLst>
          </a:prstGeom>
          <a:solidFill>
            <a:schemeClr val="accent3"/>
          </a:solidFill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l-GR" sz="2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Κατανόηση των πληροφοριών </a:t>
            </a:r>
            <a:r>
              <a:rPr b="0" i="0" lang="el-GR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που έχω βρει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l-GR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π.χ. καλές δεξιότητες μάθησης, και πως να επεξεργαστώ αριθμούς </a:t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3"/>
          <p:cNvSpPr/>
          <p:nvPr/>
        </p:nvSpPr>
        <p:spPr>
          <a:xfrm>
            <a:off x="5156200" y="4508500"/>
            <a:ext cx="3136900" cy="1904999"/>
          </a:xfrm>
          <a:prstGeom prst="roundRect">
            <a:avLst>
              <a:gd fmla="val 16667" name="adj"/>
            </a:avLst>
          </a:prstGeom>
          <a:solidFill>
            <a:schemeClr val="accent6"/>
          </a:solidFill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l-GR" sz="2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Αξιολόγηση των πληροφοριών </a:t>
            </a:r>
            <a:r>
              <a:rPr b="0" i="0" lang="el-GR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που έχω βρει </a:t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l-GR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π.χ. ποιός έχει αναρτήσει αυτές τις πληροφορίες</a:t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3"/>
          <p:cNvSpPr/>
          <p:nvPr/>
        </p:nvSpPr>
        <p:spPr>
          <a:xfrm>
            <a:off x="4076700" y="2667000"/>
            <a:ext cx="774700" cy="4445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3"/>
          <p:cNvSpPr/>
          <p:nvPr/>
        </p:nvSpPr>
        <p:spPr>
          <a:xfrm>
            <a:off x="6705600" y="3937000"/>
            <a:ext cx="304800" cy="3937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3"/>
          <p:cNvSpPr/>
          <p:nvPr/>
        </p:nvSpPr>
        <p:spPr>
          <a:xfrm>
            <a:off x="4076700" y="5334000"/>
            <a:ext cx="774700" cy="4445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4"/>
          <p:cNvSpPr txBox="1"/>
          <p:nvPr>
            <p:ph type="title"/>
          </p:nvPr>
        </p:nvSpPr>
        <p:spPr>
          <a:xfrm>
            <a:off x="441297" y="15536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l-GR" sz="2800"/>
              <a:t>Σε ποιούς τομείς της υγείας είναι απαραίτητη η εγγραμματοσύνη υγείας;</a:t>
            </a:r>
            <a:endParaRPr sz="2800"/>
          </a:p>
        </p:txBody>
      </p:sp>
      <p:sp>
        <p:nvSpPr>
          <p:cNvPr id="111" name="Google Shape;111;p4"/>
          <p:cNvSpPr/>
          <p:nvPr>
            <p:ph idx="1" type="body"/>
          </p:nvPr>
        </p:nvSpPr>
        <p:spPr>
          <a:xfrm>
            <a:off x="628700" y="1628923"/>
            <a:ext cx="7838889" cy="1307538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FFBB82"/>
              </a:gs>
              <a:gs pos="35000">
                <a:srgbClr val="FFCFA8"/>
              </a:gs>
              <a:gs pos="100000">
                <a:srgbClr val="FFEBD9"/>
              </a:gs>
            </a:gsLst>
            <a:lin ang="16200000" scaled="0"/>
          </a:gradFill>
          <a:ln cap="flat" cmpd="sng" w="9525">
            <a:solidFill>
              <a:srgbClr val="F5913F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11430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b="1" i="1" lang="el-GR" sz="2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ΦΡΟΝΤΙΔΑ ΤΗΣ ΥΓΕΙΑΣ</a:t>
            </a:r>
            <a:r>
              <a:rPr b="1" i="1" lang="el-GR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1" i="1" sz="2000">
              <a:latin typeface="Arial"/>
              <a:ea typeface="Arial"/>
              <a:cs typeface="Arial"/>
              <a:sym typeface="Arial"/>
            </a:endParaRPr>
          </a:p>
          <a:p>
            <a:pPr indent="0" lvl="0" marL="11430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b="1" lang="el-GR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π.χ. όταν είμαστε πάσχοντες ή φροντίζουμε ένα άτομο που πάσχει</a:t>
            </a:r>
            <a:endParaRPr b="1" sz="20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4"/>
          <p:cNvSpPr/>
          <p:nvPr/>
        </p:nvSpPr>
        <p:spPr>
          <a:xfrm>
            <a:off x="644983" y="3155795"/>
            <a:ext cx="7838888" cy="1307538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FFBB82"/>
              </a:gs>
              <a:gs pos="35000">
                <a:srgbClr val="FFCFA8"/>
              </a:gs>
              <a:gs pos="100000">
                <a:srgbClr val="FFEBD9"/>
              </a:gs>
            </a:gsLst>
            <a:lin ang="16200000" scaled="0"/>
          </a:gradFill>
          <a:ln cap="flat" cmpd="sng" w="9525">
            <a:solidFill>
              <a:srgbClr val="F5913F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l-GR" sz="20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ΠΡΟΛΗΨΗ ΑΣΘΕΝΕΙΑΣ </a:t>
            </a:r>
            <a:endParaRPr b="1" i="1" sz="20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l-GR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π.χ. όταν υπάρχει κίνδυνος να νοσήσουμε</a:t>
            </a:r>
            <a:endParaRPr b="1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4"/>
          <p:cNvSpPr/>
          <p:nvPr/>
        </p:nvSpPr>
        <p:spPr>
          <a:xfrm>
            <a:off x="644604" y="4690618"/>
            <a:ext cx="7838888" cy="1307537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FFBB82"/>
              </a:gs>
              <a:gs pos="35000">
                <a:srgbClr val="FFCFA8"/>
              </a:gs>
              <a:gs pos="100000">
                <a:srgbClr val="FFEBD9"/>
              </a:gs>
            </a:gsLst>
            <a:lin ang="16200000" scaled="0"/>
          </a:gradFill>
          <a:ln cap="flat" cmpd="sng" w="9525">
            <a:solidFill>
              <a:srgbClr val="F5913F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l-GR" sz="20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ΠΡΟΑΓΩΓΗ ΤΗΣ ΥΓΕΙΑΣ </a:t>
            </a:r>
            <a:endParaRPr b="1" i="1" sz="20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l-GR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π.χ. όταν προσπαθούμε να βελτιώσουμε το περιβάλλον</a:t>
            </a:r>
            <a:endParaRPr b="1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l-GR" sz="2800"/>
              <a:t>Ποιός είναι ο στόχος της εγγραμματοσύνης υγείας;</a:t>
            </a:r>
            <a:endParaRPr sz="2800"/>
          </a:p>
        </p:txBody>
      </p:sp>
      <p:sp>
        <p:nvSpPr>
          <p:cNvPr id="119" name="Google Shape;119;p5"/>
          <p:cNvSpPr/>
          <p:nvPr/>
        </p:nvSpPr>
        <p:spPr>
          <a:xfrm>
            <a:off x="604299" y="1598212"/>
            <a:ext cx="8078525" cy="4218388"/>
          </a:xfrm>
          <a:prstGeom prst="wave">
            <a:avLst>
              <a:gd fmla="val 12500" name="adj1"/>
              <a:gd fmla="val 0" name="adj2"/>
            </a:avLst>
          </a:prstGeom>
          <a:solidFill>
            <a:schemeClr val="accent1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l-GR" sz="44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Η ΒΕΛΤΙΩΣΗ ΤΗΣ ΠΟΙΟΤΗΤΑΣ ΖΩΗΣ ΤΩΝ ΑΝΘΡΩΠΩΝ</a:t>
            </a:r>
            <a:endParaRPr b="1" i="0" sz="4400" u="none" cap="none" strike="noStrike">
              <a:solidFill>
                <a:schemeClr val="lt1"/>
              </a:solidFill>
              <a:latin typeface="Lustria"/>
              <a:ea typeface="Lustria"/>
              <a:cs typeface="Lustria"/>
              <a:sym typeface="Lustri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6"/>
          <p:cNvSpPr txBox="1"/>
          <p:nvPr>
            <p:ph type="title"/>
          </p:nvPr>
        </p:nvSpPr>
        <p:spPr>
          <a:xfrm>
            <a:off x="449249" y="16332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l-GR" sz="2800"/>
              <a:t>Τελικά, τι είναι η εγγραμματοσύνη υγείας;</a:t>
            </a:r>
            <a:endParaRPr sz="2800"/>
          </a:p>
        </p:txBody>
      </p:sp>
      <p:sp>
        <p:nvSpPr>
          <p:cNvPr id="125" name="Google Shape;125;p6"/>
          <p:cNvSpPr txBox="1"/>
          <p:nvPr>
            <p:ph idx="1" type="body"/>
          </p:nvPr>
        </p:nvSpPr>
        <p:spPr>
          <a:xfrm>
            <a:off x="449246" y="1166017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114300" rtl="0" algn="just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l-GR" sz="2400"/>
              <a:t>«Η εγγραμματοσύνη σε θέματα για την υγεία </a:t>
            </a:r>
            <a:r>
              <a:rPr lang="el-GR" sz="2400">
                <a:solidFill>
                  <a:srgbClr val="FF0000"/>
                </a:solidFill>
              </a:rPr>
              <a:t>περιλαμβάνει</a:t>
            </a:r>
            <a:r>
              <a:rPr lang="el-GR" sz="2400"/>
              <a:t> το κίνητρο, τη γνώση και </a:t>
            </a:r>
            <a:r>
              <a:rPr lang="el-GR" sz="2400">
                <a:solidFill>
                  <a:srgbClr val="FF0000"/>
                </a:solidFill>
              </a:rPr>
              <a:t>τις ικανότητες των ατόμων να </a:t>
            </a:r>
            <a:r>
              <a:rPr lang="el-GR" sz="2400">
                <a:solidFill>
                  <a:srgbClr val="FF0000"/>
                </a:solidFill>
              </a:rPr>
              <a:t>αποκτήσουν</a:t>
            </a:r>
            <a:r>
              <a:rPr lang="el-GR" sz="2400"/>
              <a:t> </a:t>
            </a:r>
            <a:r>
              <a:rPr b="1" lang="el-GR" sz="2400">
                <a:solidFill>
                  <a:srgbClr val="FF0000"/>
                </a:solidFill>
              </a:rPr>
              <a:t>πρόσβαση, να κατανοήσουν, να αξιολογήσουν και να εφαρμόσουν</a:t>
            </a:r>
            <a:r>
              <a:rPr lang="el-GR" sz="2400"/>
              <a:t> πληροφορίες </a:t>
            </a:r>
            <a:r>
              <a:rPr lang="el-GR" sz="2400">
                <a:solidFill>
                  <a:srgbClr val="FF0000"/>
                </a:solidFill>
              </a:rPr>
              <a:t>που αφορούν την</a:t>
            </a:r>
            <a:r>
              <a:rPr lang="el-GR" sz="2400"/>
              <a:t> υγεία προκειμένου να πάρουν  αποφάσεις στην καθημερινότητα του σε σχέση με την </a:t>
            </a:r>
            <a:r>
              <a:rPr b="1" lang="el-GR" sz="2400">
                <a:solidFill>
                  <a:srgbClr val="FFFF00"/>
                </a:solidFill>
              </a:rPr>
              <a:t>φροντίδα υγείας, την πρόληψη παθήσεων και την προαγωγή της υγείας</a:t>
            </a:r>
            <a:r>
              <a:rPr b="1" lang="el-GR" sz="2400">
                <a:solidFill>
                  <a:srgbClr val="FFC000"/>
                </a:solidFill>
              </a:rPr>
              <a:t> </a:t>
            </a:r>
            <a:r>
              <a:rPr lang="el-GR" sz="2400"/>
              <a:t>για να διατηρήσουν ή να βελτιώσουν </a:t>
            </a:r>
            <a:r>
              <a:rPr b="1" lang="el-GR" sz="2400">
                <a:solidFill>
                  <a:srgbClr val="92D050"/>
                </a:solidFill>
              </a:rPr>
              <a:t>την ποιότητα της ζωής τoυ</a:t>
            </a:r>
            <a:r>
              <a:rPr lang="el-GR" sz="2400">
                <a:solidFill>
                  <a:schemeClr val="dk1"/>
                </a:solidFill>
              </a:rPr>
              <a:t>». </a:t>
            </a:r>
            <a:r>
              <a:rPr lang="el-GR" sz="1600">
                <a:solidFill>
                  <a:schemeClr val="dk1"/>
                </a:solidFill>
              </a:rPr>
              <a:t>(</a:t>
            </a:r>
            <a:r>
              <a:rPr lang="el-GR" sz="1600"/>
              <a:t>Sorensen et al., 2012)</a:t>
            </a:r>
            <a:endParaRPr sz="16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7"/>
          <p:cNvSpPr txBox="1"/>
          <p:nvPr>
            <p:ph type="title"/>
          </p:nvPr>
        </p:nvSpPr>
        <p:spPr>
          <a:xfrm>
            <a:off x="457200" y="14741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l-GR" sz="2800"/>
              <a:t>Ποια είναι τα επίπεδα της εγγραμματοσύνης υγείας;</a:t>
            </a:r>
            <a:endParaRPr sz="2800"/>
          </a:p>
        </p:txBody>
      </p:sp>
      <p:sp>
        <p:nvSpPr>
          <p:cNvPr id="131" name="Google Shape;131;p7"/>
          <p:cNvSpPr/>
          <p:nvPr/>
        </p:nvSpPr>
        <p:spPr>
          <a:xfrm>
            <a:off x="2905760" y="1651000"/>
            <a:ext cx="3332480" cy="82296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l-GR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Ανεπαρκές</a:t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7"/>
          <p:cNvSpPr/>
          <p:nvPr/>
        </p:nvSpPr>
        <p:spPr>
          <a:xfrm>
            <a:off x="2905760" y="2788519"/>
            <a:ext cx="3332480" cy="82296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l-GR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Προβληματικό</a:t>
            </a:r>
            <a:endParaRPr b="0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7"/>
          <p:cNvSpPr/>
          <p:nvPr/>
        </p:nvSpPr>
        <p:spPr>
          <a:xfrm>
            <a:off x="2905760" y="3926039"/>
            <a:ext cx="3332480" cy="82296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l-GR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Επαρκές</a:t>
            </a:r>
            <a:endParaRPr b="0" i="0" sz="2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p7"/>
          <p:cNvSpPr/>
          <p:nvPr/>
        </p:nvSpPr>
        <p:spPr>
          <a:xfrm>
            <a:off x="2905760" y="5179999"/>
            <a:ext cx="3332480" cy="82296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l-GR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Εξαιρετικό</a:t>
            </a:r>
            <a:endParaRPr b="0" i="0" sz="2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l-GR" sz="2800"/>
              <a:t>Υπάρχει βιβλιογραφία σε σχέση με την εγγραμματοσύνη υγείας;</a:t>
            </a:r>
            <a:endParaRPr sz="2800"/>
          </a:p>
        </p:txBody>
      </p:sp>
      <p:sp>
        <p:nvSpPr>
          <p:cNvPr id="140" name="Google Shape;140;p8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1143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b="1" lang="el-GR" sz="2400" u="sng">
                <a:solidFill>
                  <a:srgbClr val="FF0000"/>
                </a:solidFill>
              </a:rPr>
              <a:t>HLS-EU survey</a:t>
            </a:r>
            <a:endParaRPr b="1" sz="2400" u="sng">
              <a:solidFill>
                <a:srgbClr val="FF0000"/>
              </a:solidFill>
            </a:endParaRPr>
          </a:p>
          <a:p>
            <a:pPr indent="0" lvl="0" marL="1143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l-GR" sz="2400">
                <a:solidFill>
                  <a:schemeClr val="dk1"/>
                </a:solidFill>
              </a:rPr>
              <a:t>8 χώρες</a:t>
            </a:r>
            <a:endParaRPr sz="2400">
              <a:solidFill>
                <a:schemeClr val="dk1"/>
              </a:solidFill>
            </a:endParaRPr>
          </a:p>
          <a:p>
            <a:pPr indent="0" lvl="0" marL="1143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l-GR" sz="2400">
                <a:solidFill>
                  <a:schemeClr val="dk1"/>
                </a:solidFill>
              </a:rPr>
              <a:t>Αυστρία, Βουλγαρία, Ελλάδα, Ολλανδία, Ιρλανδία, Γερμανία, Πολωνία, Ισπανία</a:t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141" name="Google Shape;141;p8"/>
          <p:cNvSpPr/>
          <p:nvPr/>
        </p:nvSpPr>
        <p:spPr>
          <a:xfrm>
            <a:off x="3957540" y="3274613"/>
            <a:ext cx="558800" cy="8128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8"/>
          <p:cNvSpPr/>
          <p:nvPr/>
        </p:nvSpPr>
        <p:spPr>
          <a:xfrm>
            <a:off x="2731053" y="4516466"/>
            <a:ext cx="3319890" cy="125984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571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l-GR" sz="24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8000 συμμετέχοντες</a:t>
            </a:r>
            <a:endParaRPr b="0" i="0" sz="2400" u="sng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l-GR" sz="2800"/>
              <a:t>Ποια είναι τα αποτελέσματα της έρευνας του HLS-EU? </a:t>
            </a:r>
            <a:endParaRPr sz="2800"/>
          </a:p>
        </p:txBody>
      </p:sp>
      <p:sp>
        <p:nvSpPr>
          <p:cNvPr id="148" name="Google Shape;148;p9"/>
          <p:cNvSpPr/>
          <p:nvPr>
            <p:ph idx="1" type="body"/>
          </p:nvPr>
        </p:nvSpPr>
        <p:spPr>
          <a:xfrm>
            <a:off x="636251" y="1585619"/>
            <a:ext cx="8062330" cy="1276815"/>
          </a:xfrm>
          <a:prstGeom prst="bevel">
            <a:avLst>
              <a:gd fmla="val 12500" name="adj"/>
            </a:avLst>
          </a:prstGeom>
          <a:gradFill>
            <a:gsLst>
              <a:gs pos="0">
                <a:srgbClr val="38B6D8"/>
              </a:gs>
              <a:gs pos="100000">
                <a:srgbClr val="91ECFF"/>
              </a:gs>
            </a:gsLst>
            <a:lin ang="16200000" scaled="0"/>
          </a:gradFill>
          <a:ln cap="flat" cmpd="sng" w="9525">
            <a:solidFill>
              <a:srgbClr val="45A9C4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5080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800"/>
              <a:buNone/>
            </a:pPr>
            <a:r>
              <a:rPr b="1" lang="el-GR" sz="24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40% </a:t>
            </a:r>
            <a:r>
              <a:rPr lang="el-GR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των συμμετεχόντων ανέφεραν </a:t>
            </a:r>
            <a:r>
              <a:rPr b="1" lang="el-GR" sz="240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χαμηλά επίπεδα εγγραμματοσύνης της υγείας </a:t>
            </a:r>
            <a:endParaRPr b="1" sz="2400">
              <a:solidFill>
                <a:srgbClr val="7030A0"/>
              </a:solidFill>
            </a:endParaRPr>
          </a:p>
        </p:txBody>
      </p:sp>
      <p:sp>
        <p:nvSpPr>
          <p:cNvPr id="149" name="Google Shape;149;p9"/>
          <p:cNvSpPr txBox="1"/>
          <p:nvPr>
            <p:ph idx="2" type="body"/>
          </p:nvPr>
        </p:nvSpPr>
        <p:spPr>
          <a:xfrm>
            <a:off x="810111" y="3189440"/>
            <a:ext cx="7460166" cy="31461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06400" lvl="0" marL="45720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800"/>
              <a:buFont typeface="Noto Sans Symbols"/>
              <a:buChar char="⮚"/>
            </a:pPr>
            <a:r>
              <a:rPr lang="el-GR" sz="2400"/>
              <a:t>2 από τις βασικές επιπτώσεις του χαμηλού επιπέδου εγγραμματοσύνης της υγείας είναι:</a:t>
            </a:r>
            <a:endParaRPr sz="2400"/>
          </a:p>
          <a:p>
            <a:pPr indent="-228600" lvl="0" marL="45720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800"/>
              <a:buFont typeface="Noto Sans Symbols"/>
              <a:buNone/>
            </a:pPr>
            <a:r>
              <a:t/>
            </a:r>
            <a:endParaRPr sz="2400"/>
          </a:p>
          <a:p>
            <a:pPr indent="-381000" lvl="1" marL="9144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400"/>
              <a:buChar char="–"/>
            </a:pPr>
            <a:r>
              <a:rPr b="1" lang="el-GR">
                <a:solidFill>
                  <a:srgbClr val="FF0000"/>
                </a:solidFill>
              </a:rPr>
              <a:t>Δυσλειτουργικές συμπεριφορές σε θέματα υγείας</a:t>
            </a:r>
            <a:endParaRPr b="1">
              <a:solidFill>
                <a:srgbClr val="FF0000"/>
              </a:solidFill>
            </a:endParaRPr>
          </a:p>
          <a:p>
            <a:pPr indent="-381000" lvl="1" marL="9144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400"/>
              <a:buChar char="–"/>
            </a:pPr>
            <a:r>
              <a:rPr b="1" lang="el-GR">
                <a:solidFill>
                  <a:srgbClr val="FF0000"/>
                </a:solidFill>
              </a:rPr>
              <a:t>Κακή αντίληψη της υγείας </a:t>
            </a:r>
            <a:endParaRPr b="1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Ioanna Menoikou</dc:creator>
</cp:coreProperties>
</file>