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oundtripDataSignature="AMtx7mgXoGoF9bmhCCChMGU0i+7JIrcHoA==" r:id="rId17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393" autoAdjust="0"/>
  </p:normalViewPr>
  <p:slideViewPr>
    <p:cSldViewPr snapToGrid="0">
      <p:cViewPr varScale="1">
        <p:scale>
          <a:sx n="100" d="100"/>
          <a:sy n="100" d="100"/>
        </p:scale>
        <p:origin x="1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744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1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351845" y="2858632"/>
            <a:ext cx="3028675" cy="1140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Ενότητα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2 </a:t>
            </a:r>
            <a:r>
              <a:rPr lang="el-GR" sz="2000" dirty="0" err="1">
                <a:latin typeface="Calibri"/>
                <a:ea typeface="Calibri"/>
                <a:cs typeface="Calibri"/>
                <a:sym typeface="Calibri"/>
              </a:rPr>
              <a:t>Ψηφιακ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ή</a:t>
            </a: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000" dirty="0" err="1">
                <a:latin typeface="Calibri"/>
                <a:ea typeface="Calibri"/>
                <a:cs typeface="Calibri"/>
                <a:sym typeface="Calibri"/>
              </a:rPr>
              <a:t>Εγγραμματοσύνη</a:t>
            </a:r>
            <a:endParaRPr lang="el-GR" sz="2000" dirty="0"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endParaRPr sz="20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Πότε μπορούν τα κινητά τηλέφωνα και άλλες κινητές συσκευές να βοηθήσουν?</a:t>
            </a:r>
            <a:endParaRPr sz="20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4080663" cy="3546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43261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 pitchFamily="34" charset="0"/>
              <a:buChar char="•"/>
            </a:pPr>
            <a:r>
              <a:rPr lang="el-GR" sz="2000" i="0" u="none" strike="noStrike" cap="none" dirty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Παρακαλ</a:t>
            </a:r>
            <a:r>
              <a:rPr lang="el-GR" sz="2000" dirty="0">
                <a:solidFill>
                  <a:srgbClr val="1C1C1C"/>
                </a:solidFill>
              </a:rPr>
              <a:t>ώ παρουσιάστε το τηλέφωνο ή το </a:t>
            </a:r>
            <a:r>
              <a:rPr lang="en-US" sz="2000" dirty="0">
                <a:solidFill>
                  <a:srgbClr val="1C1C1C"/>
                </a:solidFill>
              </a:rPr>
              <a:t>tablet </a:t>
            </a:r>
            <a:r>
              <a:rPr lang="el-GR" sz="2000" dirty="0">
                <a:solidFill>
                  <a:srgbClr val="1C1C1C"/>
                </a:solidFill>
              </a:rPr>
              <a:t>– μάρκα και πόσο καιρό το έχετε</a:t>
            </a:r>
          </a:p>
          <a:p>
            <a:pPr marL="343261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 pitchFamily="34" charset="0"/>
              <a:buChar char="•"/>
            </a:pPr>
            <a:endParaRPr lang="el-GR" sz="2000" dirty="0">
              <a:solidFill>
                <a:srgbClr val="1C1C1C"/>
              </a:solidFill>
            </a:endParaRPr>
          </a:p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 pitchFamily="34" charset="0"/>
              <a:buChar char="•"/>
            </a:pPr>
            <a:r>
              <a:rPr lang="el-GR" sz="2000" i="0" u="none" strike="noStrike" cap="none" dirty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Εξηγήστε συνήθως πως χρησιμοποιείτε την συσκευή σας</a:t>
            </a:r>
          </a:p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 pitchFamily="34" charset="0"/>
              <a:buChar char="•"/>
            </a:pPr>
            <a:endParaRPr lang="el-GR" sz="2000" i="0" u="none" strike="noStrike" cap="none" dirty="0">
              <a:solidFill>
                <a:srgbClr val="1C1C1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 pitchFamily="34" charset="0"/>
              <a:buChar char="•"/>
            </a:pPr>
            <a:r>
              <a:rPr lang="el-GR" sz="2000" i="0" u="none" strike="noStrike" cap="none" dirty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Εξηγήστε τι βρίσκετε πιο δύσκολο στην χρήση του</a:t>
            </a:r>
            <a:endParaRPr sz="200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+mj-lt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“</a:t>
            </a:r>
            <a:r>
              <a:rPr lang="el-GR" sz="3600" dirty="0">
                <a:latin typeface="+mj-lt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Γνωρίστε</a:t>
            </a:r>
            <a:r>
              <a:rPr lang="en-US" sz="3600" dirty="0">
                <a:latin typeface="+mj-lt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” </a:t>
            </a:r>
            <a:r>
              <a:rPr lang="el-GR" sz="3600" dirty="0">
                <a:latin typeface="+mj-lt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την συσκευή μου 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0560" y="1920240"/>
            <a:ext cx="4976640" cy="274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strike="noStrike" dirty="0">
                <a:solidFill>
                  <a:srgbClr val="1C1C1C"/>
                </a:solidFill>
                <a:latin typeface="+mj-lt"/>
                <a:ea typeface="Arial"/>
                <a:cs typeface="Arial"/>
                <a:sym typeface="Arial"/>
              </a:rPr>
              <a:t>Μπορούν να ενώσουν ανθρώπους με </a:t>
            </a:r>
            <a:r>
              <a:rPr lang="el-GR" sz="2000" dirty="0">
                <a:solidFill>
                  <a:srgbClr val="1C1C1C"/>
                </a:solidFill>
                <a:latin typeface="+mj-lt"/>
              </a:rPr>
              <a:t>κοινά ενδιαφέροντα/ προβλήματα/ επαγγέλματα</a:t>
            </a:r>
            <a:endParaRPr sz="2000" strike="noStrike" dirty="0">
              <a:latin typeface="+mj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lang="el-GR" sz="2000" strike="noStrike" dirty="0">
              <a:solidFill>
                <a:srgbClr val="000000"/>
              </a:solidFill>
              <a:latin typeface="+mj-lt"/>
              <a:ea typeface="Source Sans Pro SemiBold"/>
              <a:cs typeface="Source Sans Pro SemiBold"/>
              <a:sym typeface="Source Sans Pro SemiBold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dirty="0">
                <a:latin typeface="+mj-lt"/>
                <a:ea typeface="Source Sans Pro SemiBold"/>
                <a:cs typeface="Source Sans Pro SemiBold"/>
                <a:sym typeface="Source Sans Pro SemiBold"/>
              </a:rPr>
              <a:t>Προσφέρουν πρόσβαση σε απεριόριστη ποσότητα πληροφοριών 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lang="el-GR" sz="2000" strike="noStrike" dirty="0">
              <a:solidFill>
                <a:srgbClr val="000000"/>
              </a:solidFill>
              <a:latin typeface="+mj-lt"/>
              <a:ea typeface="Source Sans Pro SemiBold"/>
              <a:cs typeface="Source Sans Pro SemiBold"/>
              <a:sym typeface="Source Sans Pro SemiBold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dirty="0">
                <a:latin typeface="+mj-lt"/>
                <a:ea typeface="Source Sans Pro SemiBold"/>
                <a:cs typeface="Source Sans Pro SemiBold"/>
                <a:sym typeface="Source Sans Pro SemiBold"/>
              </a:rPr>
              <a:t>Παρέχουν και καταγράφουν συμπτώματα και συμβάντα που σχετίζονται με την ασθένεια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lang="el-GR" sz="2000" dirty="0">
              <a:latin typeface="+mj-lt"/>
              <a:ea typeface="Source Sans Pro SemiBold"/>
              <a:cs typeface="Source Sans Pro SemiBold"/>
              <a:sym typeface="Source Sans Pro SemiBold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dirty="0">
                <a:latin typeface="+mj-lt"/>
                <a:ea typeface="Source Sans Pro SemiBold"/>
                <a:cs typeface="Source Sans Pro SemiBold"/>
                <a:sym typeface="Source Sans Pro SemiBold"/>
              </a:rPr>
              <a:t>Τι άλλο μπορείτε να σκεφτείτε?</a:t>
            </a:r>
          </a:p>
        </p:txBody>
      </p:sp>
      <p:sp>
        <p:nvSpPr>
          <p:cNvPr id="127" name="Google Shape;127;p3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Μερικές χρήσεις των κινητών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Κανόνες παιχνιδιού</a:t>
            </a:r>
            <a:r>
              <a:rPr lang="en-US" sz="2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:</a:t>
            </a:r>
            <a:endParaRPr sz="2600" b="0" strike="noStrike" dirty="0"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</a:ext>
              </a:extLst>
            </a:endParaRP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dirty="0"/>
              <a:t>Όλες οι ιδέες είναι αποδεκτές. Δεν κρίνουμε τις ιδέες των υπολοίπων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Περιμένουμε </a:t>
            </a:r>
            <a:r>
              <a:rPr lang="el-GR" sz="1800" dirty="0"/>
              <a:t>να τελειώσει ο καταιγισμός ιδεών και στη συνέχεια ξεκινάμε τη συζήτηση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dirty="0"/>
              <a:t> Καμία ιδέα δεν θεωρείται ‘ανόητη’ ιδέα</a:t>
            </a: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b="1" dirty="0"/>
              <a:t>Όταν τελειώσει ο καταιγισμός ιδεών δημιουργείστε μια λίστα με τις ιδέες αυτές.</a:t>
            </a: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dirty="0"/>
              <a:t>Συζητήστε την κάθε ιδέα</a:t>
            </a:r>
          </a:p>
          <a:p>
            <a:pPr marL="343261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+mj-lt"/>
              <a:buAutoNum type="arabicPeriod"/>
            </a:pPr>
            <a:r>
              <a:rPr lang="el-GR" sz="1800" dirty="0"/>
              <a:t>Επιλέξτε τις μισές πιο σημαντικές βασίζοντας το στο γιατί επιλέξατε τις συγκεκριμένες με βάση την ομάδα σας</a:t>
            </a: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"/>
          <p:cNvSpPr/>
          <p:nvPr/>
        </p:nvSpPr>
        <p:spPr>
          <a:xfrm>
            <a:off x="621260" y="1493880"/>
            <a:ext cx="827110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l-GR" sz="2800" b="1" dirty="0"/>
              <a:t>Τι άλλες καλές χρήσεις μπορείτε να σκεφτείτε?</a:t>
            </a:r>
          </a:p>
        </p:txBody>
      </p:sp>
      <p:sp>
        <p:nvSpPr>
          <p:cNvPr id="4" name="Google Shape;134;p4">
            <a:extLst>
              <a:ext uri="{FF2B5EF4-FFF2-40B4-BE49-F238E27FC236}">
                <a16:creationId xmlns:a16="http://schemas.microsoft.com/office/drawing/2014/main" id="{3D378852-EDD7-894C-854F-948ECB27A69A}"/>
              </a:ext>
            </a:extLst>
          </p:cNvPr>
          <p:cNvSpPr/>
          <p:nvPr/>
        </p:nvSpPr>
        <p:spPr>
          <a:xfrm>
            <a:off x="1717860" y="277580"/>
            <a:ext cx="827110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l-GR" sz="3600" dirty="0"/>
              <a:t>Παιχνίδι ιδεών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en-US" sz="2000" dirty="0"/>
              <a:t>All images are from pixabay.com, protected under Simplified </a:t>
            </a:r>
            <a:r>
              <a:rPr lang="en-US" sz="2000" dirty="0" err="1"/>
              <a:t>Pixabay</a:t>
            </a:r>
            <a:r>
              <a:rPr lang="en-US" sz="2000" dirty="0"/>
              <a:t> License (https://pixabay.com/service/license/)</a:t>
            </a:r>
            <a:endParaRPr lang="en-US" sz="3600" dirty="0"/>
          </a:p>
          <a:p>
            <a:br>
              <a:rPr lang="en-US" sz="3600" dirty="0"/>
            </a:br>
            <a:r>
              <a:rPr lang="en-US" sz="2000" dirty="0"/>
              <a:t>Any other resources, that are not sourced from pixabay.com are under CC0 - Public domain (https://pixabay.com/service/license/)</a:t>
            </a:r>
            <a:endParaRPr lang="en-US" sz="3600" dirty="0"/>
          </a:p>
          <a:p>
            <a:br>
              <a:rPr lang="en-US" sz="2400" dirty="0"/>
            </a:br>
            <a:endParaRPr sz="2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cs typeface="Calibri"/>
                <a:sym typeface="Calibri"/>
              </a:rPr>
              <a:t>Πηγές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13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Ευχαριστώ για την προσοχή σας!</a:t>
            </a:r>
            <a:endParaRPr sz="3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250</Words>
  <Application>Microsoft Macintosh PowerPoint</Application>
  <PresentationFormat>On-screen Show (4:3)</PresentationFormat>
  <Paragraphs>39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Arial</vt:lpstr>
      <vt:lpstr>Times New Roman</vt:lpstr>
      <vt:lpstr>Noto Sans Symbols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Areti</cp:lastModifiedBy>
  <cp:revision>13</cp:revision>
  <dcterms:created xsi:type="dcterms:W3CDTF">2019-01-04T16:28:11Z</dcterms:created>
  <dcterms:modified xsi:type="dcterms:W3CDTF">2019-11-15T10:09:37Z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