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71" r:id="rId3"/>
    <p:sldId id="274" r:id="rId4"/>
    <p:sldId id="275" r:id="rId5"/>
    <p:sldId id="276" r:id="rId6"/>
    <p:sldId id="277" r:id="rId7"/>
    <p:sldId id="273" r:id="rId8"/>
    <p:sldId id="261" r:id="rId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ntia avrami" initials="n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45" autoAdjust="0"/>
    <p:restoredTop sz="86744" autoAdjust="0"/>
  </p:normalViewPr>
  <p:slideViewPr>
    <p:cSldViewPr snapToGrid="0">
      <p:cViewPr varScale="1">
        <p:scale>
          <a:sx n="58" d="100"/>
          <a:sy n="58" d="100"/>
        </p:scale>
        <p:origin x="48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9515074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72458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l-GR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Η αξιοπιστία μιας ιστοσελίδας, βίντεο, ή εφαρμογής εξαρτάται από αυτόν που την έχει δημιουργήσει. Μπορεί να νοιώθουμε πιο ασφαλής όταν γνωρίζουμε ότι η πληροφορία που έχουμε διαβάσει στο διαδίκτυο έχει γραφτεί από ένα ιατρικό ίδρυμα </a:t>
            </a:r>
            <a:r>
              <a:rPr lang="en-US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(Mayo clinic), </a:t>
            </a:r>
            <a:r>
              <a:rPr lang="el-GR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μια γνωστή μη κερδοσκοπική οργάνωση ή κάποια άλλη οργάνωση ιδωτική ή δημόσια που είναι έγκυρη </a:t>
            </a:r>
            <a:r>
              <a:rPr lang="en-US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(e.g. Alzheimer’s Association, Association for Cardiovascular diseases and diabetes).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l-GR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ΠΕΡΙΣΣΟΤΕΡΕΣ ΠΛΗΡΟΦΟΡΙΕΣ ΥΠΑΡΧΟΥΝ ΣΤΑ </a:t>
            </a:r>
            <a:r>
              <a:rPr lang="en-US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HANDOUTS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95339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r>
              <a:rPr lang="el-GR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Άλλα σημαντικά στοιχεία τα οποία πρέπει να αξιολογούμε όταν επισκεπτόμαστε μια ιστοσελίδα, βίντεο, ή εφαρμογή είναι η ευχρηστία και η προσβασιμότητα: η κατανόηση του περιεχομένου της ιστοσελίδας (η σαφήνεια της παρουσίασης, η συνοχή του σχεδιασμού της ιστοσελίδας και η αισθητική, η λειτουργικότητα, οι υπηρεσίες αναζήτησης, η εμπλεκότητα, και νομικές προϋποθέσεις προσβασιμότητας (χωρίς κανένα περιορισμό) ή ο λειγμένος κωδικός του προγράμματος </a:t>
            </a:r>
            <a:r>
              <a:rPr lang="en-US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or outdated programming code) </a:t>
            </a:r>
            <a:r>
              <a:rPr lang="en-US" sz="1100" b="0" i="0" u="none" strike="noStrike" cap="none" baseline="3000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en-US" sz="1100" b="0" i="0" u="none" strike="noStrike" cap="none" baseline="3000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33901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lang="en-US" sz="1100" b="0" i="0" u="none" strike="noStrike" cap="none" dirty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332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lang="en-US" sz="1100" b="0" i="0" u="none" strike="noStrike" cap="none" dirty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4416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048122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>
            <a:extLst>
              <a:ext uri="{FF2B5EF4-FFF2-40B4-BE49-F238E27FC236}">
                <a16:creationId xmlns:a16="http://schemas.microsoft.com/office/drawing/2014/main" id="{9228791F-DDAF-4E50-A07B-F712BE6145CF}"/>
              </a:ext>
            </a:extLst>
          </p:cNvPr>
          <p:cNvSpPr txBox="1">
            <a:spLocks/>
          </p:cNvSpPr>
          <p:nvPr/>
        </p:nvSpPr>
        <p:spPr>
          <a:xfrm>
            <a:off x="4133620" y="4684078"/>
            <a:ext cx="5010379" cy="2173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l-GR" sz="3600" b="1" dirty="0">
                <a:solidFill>
                  <a:schemeClr val="tx1"/>
                </a:solidFill>
              </a:rPr>
              <a:t>Ενότητα</a:t>
            </a:r>
            <a:r>
              <a:rPr lang="en-US" sz="3600" b="1" dirty="0">
                <a:solidFill>
                  <a:schemeClr val="tx1"/>
                </a:solidFill>
              </a:rPr>
              <a:t> 3</a:t>
            </a:r>
          </a:p>
          <a:p>
            <a:r>
              <a:rPr lang="el-GR" sz="3200" b="1" dirty="0">
                <a:solidFill>
                  <a:schemeClr val="tx1"/>
                </a:solidFill>
              </a:rPr>
              <a:t>Αξιολόγηση των Πληροφοριών που Βρίσκουμε στο Διαδίκτυο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sz="3200" b="1" dirty="0">
                <a:solidFill>
                  <a:schemeClr val="tx1"/>
                </a:solidFill>
              </a:rPr>
            </a:br>
            <a:r>
              <a:rPr lang="el-GR" sz="3200" b="1" dirty="0">
                <a:solidFill>
                  <a:schemeClr val="tx1"/>
                </a:solidFill>
              </a:rPr>
              <a:t>ΑΞΙΟΛΟΓΗΣΗ ΤΩΝ ΠΛΗΡΟΦΟΡΙΩΝ ΠΟΥ ΒΡΙΣΚΟΥΜΕ ΣΤΟ ΔΙΑΔΙΚΤΥΟ</a:t>
            </a:r>
            <a:br>
              <a:rPr lang="en-US" sz="3200" b="1" dirty="0">
                <a:solidFill>
                  <a:schemeClr val="tx1"/>
                </a:solidFill>
              </a:rPr>
            </a:br>
            <a:endParaRPr lang="en-US" sz="32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77720"/>
            <a:ext cx="8229600" cy="4525963"/>
          </a:xfrm>
        </p:spPr>
        <p:txBody>
          <a:bodyPr/>
          <a:lstStyle/>
          <a:p>
            <a:r>
              <a:rPr lang="el-GR" sz="2800" dirty="0">
                <a:solidFill>
                  <a:schemeClr val="tx1"/>
                </a:solidFill>
              </a:rPr>
              <a:t>Τι γίνεται με την αξιολόγηση των πληροφοριών; </a:t>
            </a:r>
          </a:p>
          <a:p>
            <a:endParaRPr lang="en-US" sz="2800" dirty="0">
              <a:solidFill>
                <a:schemeClr val="tx1"/>
              </a:solidFill>
            </a:endParaRPr>
          </a:p>
          <a:p>
            <a:r>
              <a:rPr lang="el-GR" sz="2800" dirty="0">
                <a:solidFill>
                  <a:schemeClr val="tx1"/>
                </a:solidFill>
              </a:rPr>
              <a:t>Πώς γνωρίζουμε ότι μία πληροφορία είναι έγκυρη; </a:t>
            </a:r>
          </a:p>
          <a:p>
            <a:endParaRPr lang="en-US" sz="2800" dirty="0">
              <a:solidFill>
                <a:schemeClr val="tx1"/>
              </a:solidFill>
            </a:endParaRPr>
          </a:p>
          <a:p>
            <a:r>
              <a:rPr lang="el-GR" sz="2800" dirty="0">
                <a:solidFill>
                  <a:schemeClr val="tx1"/>
                </a:solidFill>
              </a:rPr>
              <a:t>Υπάρχουν κάποιες ειδικές συμβουλές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l-GR" sz="2800" dirty="0">
                <a:solidFill>
                  <a:schemeClr val="tx1"/>
                </a:solidFill>
              </a:rPr>
              <a:t>που μπορούμε να χρησιμοποιήσουμε όταν βρίσκουμε μια πηγή στο διαδίκτυο;</a:t>
            </a:r>
            <a:endParaRPr lang="en-US" sz="2800" dirty="0">
              <a:solidFill>
                <a:schemeClr val="tx1"/>
              </a:solidFill>
            </a:endParaRP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30829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958" y="254317"/>
            <a:ext cx="8229600" cy="1143000"/>
          </a:xfrm>
        </p:spPr>
        <p:txBody>
          <a:bodyPr/>
          <a:lstStyle/>
          <a:p>
            <a:br>
              <a:rPr lang="en-US" sz="3200" b="1" dirty="0">
                <a:solidFill>
                  <a:schemeClr val="tx1"/>
                </a:solidFill>
              </a:rPr>
            </a:br>
            <a:r>
              <a:rPr lang="el-GR" sz="3200" b="1" dirty="0">
                <a:solidFill>
                  <a:schemeClr val="tx1"/>
                </a:solidFill>
              </a:rPr>
              <a:t>ΑΞΙΟΛΟΓΗΣΗ ΤΩΝ ΠΛΗΡΟΦΟΡΙΩΝ ΠΟΥ ΒΡΙΣΚΟΥΜΕ</a:t>
            </a:r>
            <a:r>
              <a:rPr lang="en-US" sz="3200" b="1" dirty="0">
                <a:solidFill>
                  <a:schemeClr val="tx1"/>
                </a:solidFill>
              </a:rPr>
              <a:t> </a:t>
            </a:r>
            <a:r>
              <a:rPr lang="el-GR" sz="3200" b="1" dirty="0">
                <a:solidFill>
                  <a:schemeClr val="tx1"/>
                </a:solidFill>
              </a:rPr>
              <a:t>ΣΤΟ ΔΙΑΔΙΚΤΥΟ</a:t>
            </a:r>
            <a:br>
              <a:rPr lang="en-US" sz="3200" b="1" dirty="0">
                <a:solidFill>
                  <a:schemeClr val="tx1"/>
                </a:solidFill>
              </a:rPr>
            </a:br>
            <a:endParaRPr lang="en-US" sz="32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77720"/>
            <a:ext cx="8229600" cy="4525963"/>
          </a:xfrm>
        </p:spPr>
        <p:txBody>
          <a:bodyPr/>
          <a:lstStyle/>
          <a:p>
            <a:r>
              <a:rPr lang="el-GR" sz="2800" dirty="0"/>
              <a:t>Αξιοπιστία της ιστοσελίδας</a:t>
            </a:r>
            <a:endParaRPr lang="en-US" sz="2800" dirty="0"/>
          </a:p>
          <a:p>
            <a:endParaRPr lang="en-US" sz="2800" dirty="0"/>
          </a:p>
          <a:p>
            <a:r>
              <a:rPr lang="el-GR" sz="2800" dirty="0"/>
              <a:t>Ιατρικός φορέας</a:t>
            </a:r>
            <a:endParaRPr lang="en-US" sz="2800" dirty="0"/>
          </a:p>
          <a:p>
            <a:endParaRPr lang="en-US" sz="2800" dirty="0"/>
          </a:p>
          <a:p>
            <a:r>
              <a:rPr lang="el-GR" sz="2800" dirty="0"/>
              <a:t>Γνωστή μη κερδοσκοπική οργάνωση</a:t>
            </a:r>
          </a:p>
          <a:p>
            <a:endParaRPr lang="en-US" sz="2800" dirty="0"/>
          </a:p>
          <a:p>
            <a:r>
              <a:rPr lang="el-GR" sz="2800" dirty="0"/>
              <a:t>Άλλες οργανώσεις σε θέματα υγείας, ιδιωτικές ή δημόσιες, που είναι έγκυρες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41662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sz="3200" b="1" dirty="0">
                <a:solidFill>
                  <a:schemeClr val="tx1"/>
                </a:solidFill>
              </a:rPr>
            </a:br>
            <a:r>
              <a:rPr lang="el-GR" sz="3200" b="1" dirty="0">
                <a:solidFill>
                  <a:schemeClr val="tx1"/>
                </a:solidFill>
              </a:rPr>
              <a:t>ΧΑΡΑΚΤΗΡΙΣΤΙΚΑ ΤΩΝ ΠΛΗΡΟΦΟΡΙΩΝ ΠΟΥ ΒΡΙΣΚΟΥΜΕ ΣΤΟ ΔΙΑΔΙΚΤΥΟ</a:t>
            </a:r>
            <a:br>
              <a:rPr lang="en-US" sz="3200" b="1" dirty="0">
                <a:solidFill>
                  <a:schemeClr val="tx1"/>
                </a:solidFill>
              </a:rPr>
            </a:br>
            <a:endParaRPr lang="en-US" sz="32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702966"/>
            <a:ext cx="8229600" cy="4525963"/>
          </a:xfrm>
        </p:spPr>
        <p:txBody>
          <a:bodyPr/>
          <a:lstStyle/>
          <a:p>
            <a:r>
              <a:rPr lang="el-GR" sz="2800" u="sng" dirty="0"/>
              <a:t>Ευχρηστία: </a:t>
            </a:r>
            <a:r>
              <a:rPr lang="el-GR" sz="2800" dirty="0"/>
              <a:t>πόσο εύκολο είναι να χρησιμοποιήσεις μια ιστοσελίδα, ένα φόρουμ ή μια εφαρμογή</a:t>
            </a:r>
            <a:endParaRPr lang="en-US" sz="2800" dirty="0"/>
          </a:p>
          <a:p>
            <a:pPr marL="114300" indent="0">
              <a:buNone/>
            </a:pPr>
            <a:endParaRPr lang="en-US" sz="2800" dirty="0"/>
          </a:p>
          <a:p>
            <a:r>
              <a:rPr lang="el-GR" sz="2800" u="sng" dirty="0"/>
              <a:t>Προσβασιμότητα: </a:t>
            </a:r>
            <a:r>
              <a:rPr lang="el-GR" sz="2800" dirty="0"/>
              <a:t>είναι εύκολο να βρεις μια ιστοσελίδα, ένα βίντεο, μια εφαρμογή, ή ένα φόρουμ;</a:t>
            </a:r>
            <a:endParaRPr lang="en-US" sz="2800" dirty="0"/>
          </a:p>
          <a:p>
            <a:endParaRPr lang="en-US" sz="2800" dirty="0"/>
          </a:p>
          <a:p>
            <a:r>
              <a:rPr lang="el-GR" sz="2800" u="sng" dirty="0"/>
              <a:t>Αναγνωσιμότητα: </a:t>
            </a:r>
            <a:r>
              <a:rPr lang="el-GR" sz="2800" dirty="0"/>
              <a:t>είναι εύκολο να κατανοήσεις την πληροφορία που έχεις βρει;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61569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br>
              <a:rPr lang="en-US" sz="3200" b="1" dirty="0">
                <a:solidFill>
                  <a:schemeClr val="tx1"/>
                </a:solidFill>
              </a:rPr>
            </a:br>
            <a:r>
              <a:rPr lang="el-GR" sz="3200" b="1" dirty="0">
                <a:solidFill>
                  <a:schemeClr val="tx1"/>
                </a:solidFill>
              </a:rPr>
              <a:t>ΑΞΙΟΛΟΓΗΣΗ ΤΩΝ ΠΛΗΡΟΦΟΡΙΩΝ ΠΟΥ ΒΡΙΣΚΟΥΜΕ ΣΤΟ ΔΙΑΔΙΚΤΥΟ</a:t>
            </a:r>
            <a:endParaRPr lang="en-US" sz="32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77720"/>
            <a:ext cx="8229600" cy="4525963"/>
          </a:xfrm>
        </p:spPr>
        <p:txBody>
          <a:bodyPr/>
          <a:lstStyle/>
          <a:p>
            <a:r>
              <a:rPr lang="el-GR" dirty="0"/>
              <a:t>Αναγνωσιμότητα </a:t>
            </a:r>
          </a:p>
          <a:p>
            <a:r>
              <a:rPr lang="el-GR" dirty="0"/>
              <a:t>Έλεγξε την ημερομηνία που το κείμενο αναρτήθηκε στο διαδίκυτο. </a:t>
            </a:r>
          </a:p>
          <a:p>
            <a:pPr lvl="1"/>
            <a:r>
              <a:rPr lang="el-GR" dirty="0"/>
              <a:t>Συνήθως η ημερομηνία βρίσκεται στο τέλος της ιστοσελίδας, στην τελευταία σελίδα μιας εφαρμογής, ή στο μέρος των πληροφοριών ενός βίντεο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939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br>
              <a:rPr lang="en-US" sz="3200" b="1" dirty="0">
                <a:solidFill>
                  <a:schemeClr val="tx1"/>
                </a:solidFill>
              </a:rPr>
            </a:br>
            <a:r>
              <a:rPr lang="el-GR" sz="3200" b="1" dirty="0">
                <a:solidFill>
                  <a:schemeClr val="tx1"/>
                </a:solidFill>
              </a:rPr>
              <a:t>ΑΞΙΟΛΟΓΗΣΗ ΤΩΝ ΠΛΗΡΟΦΟΡΙΩΝ ΠΟΥ ΒΡΙΣΚΟΥΜΕ ΣΤΟ ΔΙΑΔΙΚΤΥΟ</a:t>
            </a:r>
            <a:endParaRPr lang="en-US" sz="32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9779" y="1345231"/>
            <a:ext cx="8229600" cy="4525963"/>
          </a:xfrm>
        </p:spPr>
        <p:txBody>
          <a:bodyPr/>
          <a:lstStyle/>
          <a:p>
            <a:pPr marL="114300" indent="0">
              <a:buNone/>
            </a:pPr>
            <a:r>
              <a:rPr lang="el-GR" sz="2400" b="1" dirty="0"/>
              <a:t>Διάβασε το κείμενο και έλεγξε εάν το κείμενο: </a:t>
            </a:r>
          </a:p>
          <a:p>
            <a:r>
              <a:rPr lang="el-GR" sz="2400" dirty="0"/>
              <a:t>Έχει μικρές και απλές προτάσεις και χρησιμοποιεί γνωστές λέξεις και κατανοητή γλώσσα </a:t>
            </a:r>
          </a:p>
          <a:p>
            <a:r>
              <a:rPr lang="el-GR" sz="2400" dirty="0"/>
              <a:t>Αποφεύγει ακατάλληλη φρασεολογία </a:t>
            </a:r>
          </a:p>
          <a:p>
            <a:r>
              <a:rPr lang="el-GR" sz="2400" dirty="0"/>
              <a:t>Χρησιμοποιεί γλώσσα κατάλληλη για όλες τις κουλτούρες και ανεξάρτητα φύλου </a:t>
            </a:r>
          </a:p>
          <a:p>
            <a:r>
              <a:rPr lang="el-GR" sz="2400" dirty="0"/>
              <a:t>Δεν έχει γραμματικά, τονικά, και </a:t>
            </a:r>
            <a:r>
              <a:rPr lang="en-US" sz="2400" dirty="0"/>
              <a:t> </a:t>
            </a:r>
            <a:r>
              <a:rPr lang="el-GR" sz="2400" dirty="0"/>
              <a:t>ορθογραφικά λάθη</a:t>
            </a:r>
            <a:endParaRPr lang="en-US" sz="2400" dirty="0"/>
          </a:p>
          <a:p>
            <a:r>
              <a:rPr lang="el-GR" sz="2400" dirty="0"/>
              <a:t>Αποφεύγει να επαναλαμβάνει το ίδιο κείμενο (φράση ή παράγραφο) ξανά και ξανά </a:t>
            </a:r>
          </a:p>
          <a:p>
            <a:r>
              <a:rPr lang="el-GR" sz="2400" dirty="0"/>
              <a:t>Απευθύνεται στον γενικό πληθυσμό ή σε συγκεκριμένους αναγνώστες</a:t>
            </a:r>
            <a:endParaRPr lang="en-US" sz="2400" dirty="0"/>
          </a:p>
          <a:p>
            <a:r>
              <a:rPr lang="el-GR" sz="2400" dirty="0"/>
              <a:t>Χρησιμοποιεί απλά διαγράμματα (σημεία, αριθμούς κλπ.)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85740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Βιβλιογραφικές Αναφορές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sz="1800" dirty="0"/>
              <a:t>1. Raj S, Sharma VL, Singh AJ, Goel S. Evaluation of Quality and Readability of Health Information Websites Identified through India’s Major Search Engines. </a:t>
            </a:r>
            <a:r>
              <a:rPr lang="en-US" sz="1800" i="1" dirty="0"/>
              <a:t>Adv </a:t>
            </a:r>
            <a:r>
              <a:rPr lang="en-US" sz="1800" i="1" dirty="0" err="1"/>
              <a:t>Prev</a:t>
            </a:r>
            <a:r>
              <a:rPr lang="en-US" sz="1800" i="1" dirty="0"/>
              <a:t> Med</a:t>
            </a:r>
            <a:r>
              <a:rPr lang="en-US" sz="1800" dirty="0"/>
              <a:t>. 2016;2016:1-6. doi:10.1155/2016/4815285</a:t>
            </a:r>
          </a:p>
          <a:p>
            <a:pPr marL="114300" indent="0">
              <a:buNone/>
            </a:pPr>
            <a:r>
              <a:rPr lang="en-US" sz="1800" dirty="0"/>
              <a:t>2. </a:t>
            </a:r>
            <a:r>
              <a:rPr lang="en-US" sz="1800" dirty="0" err="1"/>
              <a:t>Stoyanov</a:t>
            </a:r>
            <a:r>
              <a:rPr lang="en-US" sz="1800" dirty="0"/>
              <a:t> SR, Hides L, Kavanagh DJ, </a:t>
            </a:r>
            <a:r>
              <a:rPr lang="en-US" sz="1800" dirty="0" err="1"/>
              <a:t>Zelenko</a:t>
            </a:r>
            <a:r>
              <a:rPr lang="en-US" sz="1800" dirty="0"/>
              <a:t> O, </a:t>
            </a:r>
            <a:r>
              <a:rPr lang="en-US" sz="1800" dirty="0" err="1"/>
              <a:t>Tjondronegoro</a:t>
            </a:r>
            <a:r>
              <a:rPr lang="en-US" sz="1800" dirty="0"/>
              <a:t> D, Mani M. Mobile App Rating Scale: A New Tool for Assessing the Quality of Health Mobile Apps. </a:t>
            </a:r>
            <a:r>
              <a:rPr lang="en-US" sz="1800" i="1" dirty="0"/>
              <a:t>JMIR mHealth </a:t>
            </a:r>
            <a:r>
              <a:rPr lang="en-US" sz="1800" i="1" dirty="0" err="1"/>
              <a:t>uHealth</a:t>
            </a:r>
            <a:r>
              <a:rPr lang="en-US" sz="1800" dirty="0"/>
              <a:t>. 2015;3(1):e27. doi:10.2196/mhealth.3422</a:t>
            </a:r>
          </a:p>
          <a:p>
            <a:pPr marL="114300" indent="0">
              <a:buNone/>
            </a:pPr>
            <a:r>
              <a:rPr lang="en-US" sz="1800" dirty="0"/>
              <a:t>3. </a:t>
            </a:r>
            <a:r>
              <a:rPr lang="en-US" sz="1800" dirty="0" err="1"/>
              <a:t>DuBay</a:t>
            </a:r>
            <a:r>
              <a:rPr lang="en-US" sz="1800" dirty="0"/>
              <a:t> W. The Principles of Readability. Online Submiss. 2004.</a:t>
            </a:r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88095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478</Words>
  <Application>Microsoft Office PowerPoint</Application>
  <PresentationFormat>On-screen Show (4:3)</PresentationFormat>
  <Paragraphs>42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Tema di Office</vt:lpstr>
      <vt:lpstr>PowerPoint Presentation</vt:lpstr>
      <vt:lpstr> ΑΞΙΟΛΟΓΗΣΗ ΤΩΝ ΠΛΗΡΟΦΟΡΙΩΝ ΠΟΥ ΒΡΙΣΚΟΥΜΕ ΣΤΟ ΔΙΑΔΙΚΤΥΟ </vt:lpstr>
      <vt:lpstr> ΑΞΙΟΛΟΓΗΣΗ ΤΩΝ ΠΛΗΡΟΦΟΡΙΩΝ ΠΟΥ ΒΡΙΣΚΟΥΜΕ ΣΤΟ ΔΙΑΔΙΚΤΥΟ </vt:lpstr>
      <vt:lpstr> ΧΑΡΑΚΤΗΡΙΣΤΙΚΑ ΤΩΝ ΠΛΗΡΟΦΟΡΙΩΝ ΠΟΥ ΒΡΙΣΚΟΥΜΕ ΣΤΟ ΔΙΑΔΙΚΤΥΟ </vt:lpstr>
      <vt:lpstr> ΑΞΙΟΛΟΓΗΣΗ ΤΩΝ ΠΛΗΡΟΦΟΡΙΩΝ ΠΟΥ ΒΡΙΣΚΟΥΜΕ ΣΤΟ ΔΙΑΔΙΚΤΥΟ</vt:lpstr>
      <vt:lpstr> ΑΞΙΟΛΟΓΗΣΗ ΤΩΝ ΠΛΗΡΟΦΟΡΙΩΝ ΠΟΥ ΒΡΙΣΚΟΥΜΕ ΣΤΟ ΔΙΑΔΙΚΤΥΟ</vt:lpstr>
      <vt:lpstr>Βιβλιογραφικές Αναφορές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Ioanna Menoikou</dc:creator>
  <cp:lastModifiedBy>Joanna Menikou</cp:lastModifiedBy>
  <cp:revision>39</cp:revision>
  <dcterms:modified xsi:type="dcterms:W3CDTF">2020-01-12T09:53:40Z</dcterms:modified>
</cp:coreProperties>
</file>