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7" roundtripDataSignature="AMtx7mgOBMi6LylLHUv7ELT/5ZU6aTXTq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1" name="nantia avram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20-01-05T18:48:12.795">
    <p:pos x="1510" y="2342"/>
    <p:text>βρίσκετε</p:text>
    <p:extLst>
      <p:ext uri="{C676402C-5697-4E1C-873F-D02D1690AC5C}">
        <p15:threadingInfo timeZoneBias="0"/>
      </p:ext>
      <p:ext uri="http://customooxmlschemas.google.com/">
        <go:slidesCustomData xmlns:go="http://customooxmlschemas.google.com/" commentPostId="AAAACzzloNg"/>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4" name="Google Shape;9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0" name="Google Shape;10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6" name="Google Shape;10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2" name="Google Shape;11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8" name="Google Shape;11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pl-PL"/>
              <a:t>Η εγγραμματοσύνη σε θέματα για την υγεία: Η ικανότητα να αναζητούμε, να βρίσκουμε και να χρησιμοποιούμε τις πληροφορίες για την υγεία για την αντιμετώπιση νοσημάτων και την προαγωγή της υγείας.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pl-PL"/>
              <a:t>Παραδοσιακή εγγραμματοσύνη: η ικανότητα να γράφουμε και να διαβάζουμε, όπως και να κάνουμε μαθηματικές πράξεις</a:t>
            </a:r>
            <a:endParaRPr/>
          </a:p>
          <a:p>
            <a:pPr indent="0" lvl="0" marL="0" rtl="0" algn="l">
              <a:lnSpc>
                <a:spcPct val="100000"/>
              </a:lnSpc>
              <a:spcBef>
                <a:spcPts val="0"/>
              </a:spcBef>
              <a:spcAft>
                <a:spcPts val="0"/>
              </a:spcAft>
              <a:buSzPts val="1100"/>
              <a:buNone/>
            </a:pPr>
            <a:r>
              <a:rPr lang="pl-PL"/>
              <a:t>Ψηφιακή εγγραμματοσύνη: η ικανότητα να χρησιμοποιούμε Η/Υ, κινητές ηλεκτρονικές συσκευές και διαδίκτυο</a:t>
            </a:r>
            <a:endParaRPr/>
          </a:p>
          <a:p>
            <a:pPr indent="0" lvl="0" marL="0" rtl="0" algn="l">
              <a:lnSpc>
                <a:spcPct val="100000"/>
              </a:lnSpc>
              <a:spcBef>
                <a:spcPts val="0"/>
              </a:spcBef>
              <a:spcAft>
                <a:spcPts val="0"/>
              </a:spcAft>
              <a:buSzPts val="1100"/>
              <a:buNone/>
            </a:pPr>
            <a:r>
              <a:rPr lang="pl-PL"/>
              <a:t>Εγγραμματοσύνη της πληροφορίας: η ικανότητα να αναζητούμε, να βρίσκουμε και να αξιολογούμε πληροφορίες από οποιαδήποτε πηγή</a:t>
            </a:r>
            <a:endParaRPr/>
          </a:p>
          <a:p>
            <a:pPr indent="0" lvl="0" marL="0" rtl="0" algn="l">
              <a:lnSpc>
                <a:spcPct val="100000"/>
              </a:lnSpc>
              <a:spcBef>
                <a:spcPts val="0"/>
              </a:spcBef>
              <a:spcAft>
                <a:spcPts val="0"/>
              </a:spcAft>
              <a:buSzPts val="1100"/>
              <a:buNone/>
            </a:pPr>
            <a:r>
              <a:rPr lang="pl-PL"/>
              <a:t>Επιστημονική εγγραμματοσύνη: η ικανότητα κατανόησης της μεθοδολογίας της επιστήμης και της σχετικής ορολογίας</a:t>
            </a:r>
            <a:endParaRPr/>
          </a:p>
          <a:p>
            <a:pPr indent="0" lvl="0" marL="0" rtl="0" algn="l">
              <a:lnSpc>
                <a:spcPct val="100000"/>
              </a:lnSpc>
              <a:spcBef>
                <a:spcPts val="0"/>
              </a:spcBef>
              <a:spcAft>
                <a:spcPts val="0"/>
              </a:spcAft>
              <a:buSzPts val="1100"/>
              <a:buNone/>
            </a:pPr>
            <a:r>
              <a:rPr lang="pl-PL"/>
              <a:t>Εγγραμματοσύνη των μέσων: η ικανότητα στην πρόσβαση, αξιολόγηση και ενέργεια σε κάθε μορφή επικοινωνίας </a:t>
            </a:r>
            <a:endParaRPr/>
          </a:p>
        </p:txBody>
      </p:sp>
      <p:sp>
        <p:nvSpPr>
          <p:cNvPr id="124" name="Google Shape;12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2" name="Google Shape;14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titolo" type="title">
  <p:cSld name="TITLE">
    <p:spTree>
      <p:nvGrpSpPr>
        <p:cNvPr id="11" name="Shape 11"/>
        <p:cNvGrpSpPr/>
        <p:nvPr/>
      </p:nvGrpSpPr>
      <p:grpSpPr>
        <a:xfrm>
          <a:off x="0" y="0"/>
          <a:ext cx="0" cy="0"/>
          <a:chOff x="0" y="0"/>
          <a:chExt cx="0" cy="0"/>
        </a:xfrm>
      </p:grpSpPr>
      <p:sp>
        <p:nvSpPr>
          <p:cNvPr id="12" name="Google Shape;12;p1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 name="Google Shape;1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x">
  <p:cSld name="VERTICAL_TEXT">
    <p:spTree>
      <p:nvGrpSpPr>
        <p:cNvPr id="68" name="Shape 68"/>
        <p:cNvGrpSpPr/>
        <p:nvPr/>
      </p:nvGrpSpPr>
      <p:grpSpPr>
        <a:xfrm>
          <a:off x="0" y="0"/>
          <a:ext cx="0" cy="0"/>
          <a:chOff x="0" y="0"/>
          <a:chExt cx="0" cy="0"/>
        </a:xfrm>
      </p:grpSpPr>
      <p:sp>
        <p:nvSpPr>
          <p:cNvPr id="69" name="Google Shape;6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itleAndTx">
  <p:cSld name="VERTICAL_TITLE_AND_VERTICAL_TEXT">
    <p:spTree>
      <p:nvGrpSpPr>
        <p:cNvPr id="74" name="Shape 74"/>
        <p:cNvGrpSpPr/>
        <p:nvPr/>
      </p:nvGrpSpPr>
      <p:grpSpPr>
        <a:xfrm>
          <a:off x="0" y="0"/>
          <a:ext cx="0" cy="0"/>
          <a:chOff x="0" y="0"/>
          <a:chExt cx="0" cy="0"/>
        </a:xfrm>
      </p:grpSpPr>
      <p:sp>
        <p:nvSpPr>
          <p:cNvPr id="75" name="Google Shape;75;p2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contenuto" type="obj">
  <p:cSld name="OBJECT">
    <p:spTree>
      <p:nvGrpSpPr>
        <p:cNvPr id="17" name="Shape 17"/>
        <p:cNvGrpSpPr/>
        <p:nvPr/>
      </p:nvGrpSpPr>
      <p:grpSpPr>
        <a:xfrm>
          <a:off x="0" y="0"/>
          <a:ext cx="0" cy="0"/>
          <a:chOff x="0" y="0"/>
          <a:chExt cx="0" cy="0"/>
        </a:xfrm>
      </p:grpSpPr>
      <p:sp>
        <p:nvSpPr>
          <p:cNvPr id="18" name="Google Shape;18;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0" name="Google Shape;2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stazione sezione" type="secHead">
  <p:cSld name="SECTION_HEADER">
    <p:spTree>
      <p:nvGrpSpPr>
        <p:cNvPr id="23" name="Shape 23"/>
        <p:cNvGrpSpPr/>
        <p:nvPr/>
      </p:nvGrpSpPr>
      <p:grpSpPr>
        <a:xfrm>
          <a:off x="0" y="0"/>
          <a:ext cx="0" cy="0"/>
          <a:chOff x="0" y="0"/>
          <a:chExt cx="0" cy="0"/>
        </a:xfrm>
      </p:grpSpPr>
      <p:sp>
        <p:nvSpPr>
          <p:cNvPr id="24" name="Google Shape;24;p1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26" name="Google Shape;26;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e contenuti" type="twoObj">
  <p:cSld name="TWO_OBJECTS">
    <p:spTree>
      <p:nvGrpSpPr>
        <p:cNvPr id="29" name="Shape 29"/>
        <p:cNvGrpSpPr/>
        <p:nvPr/>
      </p:nvGrpSpPr>
      <p:grpSpPr>
        <a:xfrm>
          <a:off x="0" y="0"/>
          <a:ext cx="0" cy="0"/>
          <a:chOff x="0" y="0"/>
          <a:chExt cx="0" cy="0"/>
        </a:xfrm>
      </p:grpSpPr>
      <p:sp>
        <p:nvSpPr>
          <p:cNvPr id="30" name="Google Shape;30;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2" name="Google Shape;32;p1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3" name="Google Shape;33;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fronto" type="twoTxTwoObj">
  <p:cSld name="TWO_OBJECTS_WITH_TEXT">
    <p:spTree>
      <p:nvGrpSpPr>
        <p:cNvPr id="36" name="Shape 36"/>
        <p:cNvGrpSpPr/>
        <p:nvPr/>
      </p:nvGrpSpPr>
      <p:grpSpPr>
        <a:xfrm>
          <a:off x="0" y="0"/>
          <a:ext cx="0" cy="0"/>
          <a:chOff x="0" y="0"/>
          <a:chExt cx="0" cy="0"/>
        </a:xfrm>
      </p:grpSpPr>
      <p:sp>
        <p:nvSpPr>
          <p:cNvPr id="37" name="Google Shape;3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39" name="Google Shape;39;p1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0" name="Google Shape;40;p1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1" name="Google Shape;41;p1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2" name="Google Shape;42;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titolo" type="titleOnly">
  <p:cSld name="TITLE_ONLY">
    <p:spTree>
      <p:nvGrpSpPr>
        <p:cNvPr id="45" name="Shape 45"/>
        <p:cNvGrpSpPr/>
        <p:nvPr/>
      </p:nvGrpSpPr>
      <p:grpSpPr>
        <a:xfrm>
          <a:off x="0" y="0"/>
          <a:ext cx="0" cy="0"/>
          <a:chOff x="0" y="0"/>
          <a:chExt cx="0" cy="0"/>
        </a:xfrm>
      </p:grpSpPr>
      <p:sp>
        <p:nvSpPr>
          <p:cNvPr id="46" name="Google Shape;4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uota" type="blank">
  <p:cSld name="BLANK">
    <p:spTree>
      <p:nvGrpSpPr>
        <p:cNvPr id="50" name="Shape 50"/>
        <p:cNvGrpSpPr/>
        <p:nvPr/>
      </p:nvGrpSpPr>
      <p:grpSpPr>
        <a:xfrm>
          <a:off x="0" y="0"/>
          <a:ext cx="0" cy="0"/>
          <a:chOff x="0" y="0"/>
          <a:chExt cx="0" cy="0"/>
        </a:xfrm>
      </p:grpSpPr>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to con didascalia" type="objTx">
  <p:cSld name="OBJECT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magine con didascalia" type="picTx">
  <p:cSld name="PICTURE_WITH_CAPTION_TEXT">
    <p:spTree>
      <p:nvGrpSpPr>
        <p:cNvPr id="61" name="Shape 61"/>
        <p:cNvGrpSpPr/>
        <p:nvPr/>
      </p:nvGrpSpPr>
      <p:grpSpPr>
        <a:xfrm>
          <a:off x="0" y="0"/>
          <a:ext cx="0" cy="0"/>
          <a:chOff x="0" y="0"/>
          <a:chExt cx="0" cy="0"/>
        </a:xfrm>
      </p:grpSpPr>
      <p:sp>
        <p:nvSpPr>
          <p:cNvPr id="62" name="Google Shape;62;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omments" Target="../comments/comment1.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10.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 Id="rId4" Type="http://schemas.openxmlformats.org/officeDocument/2006/relationships/hyperlink" Target="http://doi.org/http:/dx.doi.org/10.1186/1471-2458-12-8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
          <p:cNvSpPr txBox="1"/>
          <p:nvPr/>
        </p:nvSpPr>
        <p:spPr>
          <a:xfrm>
            <a:off x="5029200" y="2996952"/>
            <a:ext cx="4114800" cy="286228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pl-PL" sz="3600" u="none" cap="none" strike="noStrike">
                <a:solidFill>
                  <a:schemeClr val="dk1"/>
                </a:solidFill>
                <a:latin typeface="Calibri"/>
                <a:ea typeface="Calibri"/>
                <a:cs typeface="Calibri"/>
                <a:sym typeface="Calibri"/>
              </a:rPr>
              <a:t>Ψηφιακή υγεία και </a:t>
            </a:r>
            <a:endParaRPr/>
          </a:p>
          <a:p>
            <a:pPr indent="0" lvl="0" marL="0" marR="0" rtl="0" algn="ctr">
              <a:lnSpc>
                <a:spcPct val="100000"/>
              </a:lnSpc>
              <a:spcBef>
                <a:spcPts val="0"/>
              </a:spcBef>
              <a:spcAft>
                <a:spcPts val="0"/>
              </a:spcAft>
              <a:buClr>
                <a:srgbClr val="000000"/>
              </a:buClr>
              <a:buSzPts val="3600"/>
              <a:buFont typeface="Arial"/>
              <a:buNone/>
            </a:pPr>
            <a:r>
              <a:rPr b="1" i="0" lang="pl-PL" sz="3600" u="none" cap="none" strike="noStrike">
                <a:solidFill>
                  <a:schemeClr val="dk1"/>
                </a:solidFill>
                <a:latin typeface="Calibri"/>
                <a:ea typeface="Calibri"/>
                <a:cs typeface="Calibri"/>
                <a:sym typeface="Calibri"/>
              </a:rPr>
              <a:t>Ψηφιακή εγγραμματοσύνη σε θέματα για την υγεία</a:t>
            </a:r>
            <a:endParaRPr b="1" i="0" sz="36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9" name="Shape 149"/>
        <p:cNvGrpSpPr/>
        <p:nvPr/>
      </p:nvGrpSpPr>
      <p:grpSpPr>
        <a:xfrm>
          <a:off x="0" y="0"/>
          <a:ext cx="0" cy="0"/>
          <a:chOff x="0" y="0"/>
          <a:chExt cx="0" cy="0"/>
        </a:xfrm>
      </p:grpSpPr>
      <p:sp>
        <p:nvSpPr>
          <p:cNvPr id="150" name="Google Shape;150;p10"/>
          <p:cNvSpPr/>
          <p:nvPr/>
        </p:nvSpPr>
        <p:spPr>
          <a:xfrm>
            <a:off x="1289160" y="5013000"/>
            <a:ext cx="7364880" cy="5774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200"/>
              <a:buFont typeface="Arial"/>
              <a:buNone/>
            </a:pPr>
            <a:r>
              <a:rPr b="0" i="0" lang="pl-PL" sz="3200" u="none" cap="none" strike="noStrike">
                <a:solidFill>
                  <a:srgbClr val="000000"/>
                </a:solidFill>
                <a:latin typeface="Calibri"/>
                <a:ea typeface="Calibri"/>
                <a:cs typeface="Calibri"/>
                <a:sym typeface="Calibri"/>
              </a:rPr>
              <a:t>Ευχαριστώ για την προσοχή σας!</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2"/>
          <p:cNvSpPr txBox="1"/>
          <p:nvPr/>
        </p:nvSpPr>
        <p:spPr>
          <a:xfrm>
            <a:off x="2161275" y="642189"/>
            <a:ext cx="6480720" cy="5231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Calibri"/>
              <a:buNone/>
            </a:pPr>
            <a:r>
              <a:rPr b="1" i="0" lang="pl-PL" sz="2800" u="none" cap="none" strike="noStrike">
                <a:solidFill>
                  <a:srgbClr val="000000"/>
                </a:solidFill>
                <a:latin typeface="Calibri"/>
                <a:ea typeface="Calibri"/>
                <a:cs typeface="Calibri"/>
                <a:sym typeface="Calibri"/>
              </a:rPr>
              <a:t>Ορισμός υγείας και Ψηφιακής υγείας</a:t>
            </a:r>
            <a:endParaRPr b="1" i="0" sz="2800" u="none" cap="none" strike="noStrike">
              <a:solidFill>
                <a:srgbClr val="000000"/>
              </a:solidFill>
              <a:latin typeface="Calibri"/>
              <a:ea typeface="Calibri"/>
              <a:cs typeface="Calibri"/>
              <a:sym typeface="Calibri"/>
            </a:endParaRPr>
          </a:p>
        </p:txBody>
      </p:sp>
      <p:sp>
        <p:nvSpPr>
          <p:cNvPr id="90" name="Google Shape;90;p2"/>
          <p:cNvSpPr txBox="1"/>
          <p:nvPr/>
        </p:nvSpPr>
        <p:spPr>
          <a:xfrm>
            <a:off x="683568" y="1634697"/>
            <a:ext cx="7776864" cy="181584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pl-PL" sz="2800" u="none" cap="none" strike="noStrike">
                <a:solidFill>
                  <a:schemeClr val="dk1"/>
                </a:solidFill>
                <a:latin typeface="Calibri"/>
                <a:ea typeface="Calibri"/>
                <a:cs typeface="Calibri"/>
                <a:sym typeface="Calibri"/>
              </a:rPr>
              <a:t>Υγεία: Κατάσταση πλήρους σωματικής, πνευματικής και κοινωνικής ευεξίας, όχι μόνο απόλυτη έλλειψη ασθένειας ή αναπηρίας </a:t>
            </a:r>
            <a:endParaRPr b="0" i="0" sz="2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800"/>
              <a:buFont typeface="Arial"/>
              <a:buNone/>
            </a:pPr>
            <a:r>
              <a:rPr b="0" i="0" lang="pl-PL" sz="2800" u="none" cap="none" strike="noStrike">
                <a:solidFill>
                  <a:schemeClr val="dk1"/>
                </a:solidFill>
                <a:latin typeface="Calibri"/>
                <a:ea typeface="Calibri"/>
                <a:cs typeface="Calibri"/>
                <a:sym typeface="Calibri"/>
              </a:rPr>
              <a:t>ΠΟΥ, 1948</a:t>
            </a:r>
            <a:endParaRPr b="0" i="0" sz="2800" u="none" cap="none" strike="noStrike">
              <a:solidFill>
                <a:schemeClr val="dk1"/>
              </a:solidFill>
              <a:latin typeface="Calibri"/>
              <a:ea typeface="Calibri"/>
              <a:cs typeface="Calibri"/>
              <a:sym typeface="Calibri"/>
            </a:endParaRPr>
          </a:p>
        </p:txBody>
      </p:sp>
      <p:sp>
        <p:nvSpPr>
          <p:cNvPr id="91" name="Google Shape;91;p2"/>
          <p:cNvSpPr/>
          <p:nvPr/>
        </p:nvSpPr>
        <p:spPr>
          <a:xfrm>
            <a:off x="469087" y="3553584"/>
            <a:ext cx="8172908" cy="258528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1" lang="pl-PL" sz="1800" u="none" cap="none" strike="noStrike">
                <a:solidFill>
                  <a:srgbClr val="000000"/>
                </a:solidFill>
                <a:latin typeface="Times New Roman"/>
                <a:ea typeface="Times New Roman"/>
                <a:cs typeface="Times New Roman"/>
                <a:sym typeface="Times New Roman"/>
              </a:rPr>
              <a:t>Η Ψηφιακή υγεία είναι ένας αναδυόμενος τομέας στη διασταύρωση της ιατρικής πληροφορικής, της δημόσιας υγείας και των επιχειρήσεων, που αναφέρεται στις υπηρεσίες υγείας και στις πληροφορίες που παρέχονται ή ενισχύονται μέσω του διαδικτύου και των συναφών τεχνολογιών. </a:t>
            </a:r>
            <a:endParaRPr/>
          </a:p>
          <a:p>
            <a:pPr indent="0" lvl="0" marL="0" marR="0" rtl="0" algn="ctr">
              <a:lnSpc>
                <a:spcPct val="100000"/>
              </a:lnSpc>
              <a:spcBef>
                <a:spcPts val="0"/>
              </a:spcBef>
              <a:spcAft>
                <a:spcPts val="0"/>
              </a:spcAft>
              <a:buNone/>
            </a:pPr>
            <a:r>
              <a:rPr b="0" i="1" lang="pl-PL" sz="1800" u="none" cap="none" strike="noStrike">
                <a:solidFill>
                  <a:srgbClr val="000000"/>
                </a:solidFill>
                <a:latin typeface="Times New Roman"/>
                <a:ea typeface="Times New Roman"/>
                <a:cs typeface="Times New Roman"/>
                <a:sym typeface="Times New Roman"/>
              </a:rPr>
              <a:t>Με μια ευρύτερη έννοια, ο όρος χαρακτηρίζει όχι μόνο μια τεχνική εξέλιξη, αλλά και μια κατάσταση σκέψης, έναν τρόπο σκέψης, μια στάση και μια δέσμευση για δικτυωμένη, παγκόσμια σκέψη, για τη βελτίωση της υγειονομικής περίθαλψης σε τοπικό, περιφερειακό και παγκόσμιο επίπεδο με τη χρήση τεχνολογίας πληροφοριών και επικοινωνιών. Eysenbach, G, 2001</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Google Shape;96;p3"/>
          <p:cNvSpPr txBox="1"/>
          <p:nvPr/>
        </p:nvSpPr>
        <p:spPr>
          <a:xfrm>
            <a:off x="2195736" y="548680"/>
            <a:ext cx="6840760"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Calibri"/>
              <a:buNone/>
            </a:pPr>
            <a:r>
              <a:rPr b="1" i="0" lang="pl-PL" sz="4000" u="none" cap="none" strike="noStrike">
                <a:solidFill>
                  <a:srgbClr val="000000"/>
                </a:solidFill>
                <a:latin typeface="Calibri"/>
                <a:ea typeface="Calibri"/>
                <a:cs typeface="Calibri"/>
                <a:sym typeface="Calibri"/>
              </a:rPr>
              <a:t>Ψηφιακή υγεία – τομείς</a:t>
            </a:r>
            <a:endParaRPr b="1" i="0" sz="4000" u="none" cap="none" strike="noStrike">
              <a:solidFill>
                <a:srgbClr val="000000"/>
              </a:solidFill>
              <a:latin typeface="Calibri"/>
              <a:ea typeface="Calibri"/>
              <a:cs typeface="Calibri"/>
              <a:sym typeface="Calibri"/>
            </a:endParaRPr>
          </a:p>
        </p:txBody>
      </p:sp>
      <p:sp>
        <p:nvSpPr>
          <p:cNvPr id="97" name="Google Shape;97;p3"/>
          <p:cNvSpPr txBox="1"/>
          <p:nvPr/>
        </p:nvSpPr>
        <p:spPr>
          <a:xfrm>
            <a:off x="827584" y="1916832"/>
            <a:ext cx="7920880" cy="3108503"/>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Διαχείριση πληροφοριών για την υγεία</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Τεχνολογίες πληροφοριών και επικοινωνίας στην υγειονομική περίθαλψη</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None/>
            </a:pPr>
            <a:r>
              <a:rPr b="0" i="0" lang="pl-PL" sz="2800" u="none" cap="none" strike="noStrike">
                <a:solidFill>
                  <a:srgbClr val="000000"/>
                </a:solidFill>
                <a:latin typeface="Calibri"/>
                <a:ea typeface="Calibri"/>
                <a:cs typeface="Calibri"/>
                <a:sym typeface="Calibri"/>
              </a:rPr>
              <a:t>			και:</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Τηλεϊατρική</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Τηλε- υγεία / απομακρυσμένη ιατρική περίθαλψη</a:t>
            </a:r>
            <a:endParaRPr b="0" i="0" sz="28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Τηλεματική στην υγειονομική περίθαλψη</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1" name="Shape 101"/>
        <p:cNvGrpSpPr/>
        <p:nvPr/>
      </p:nvGrpSpPr>
      <p:grpSpPr>
        <a:xfrm>
          <a:off x="0" y="0"/>
          <a:ext cx="0" cy="0"/>
          <a:chOff x="0" y="0"/>
          <a:chExt cx="0" cy="0"/>
        </a:xfrm>
      </p:grpSpPr>
      <p:sp>
        <p:nvSpPr>
          <p:cNvPr id="102" name="Google Shape;102;p4"/>
          <p:cNvSpPr txBox="1"/>
          <p:nvPr/>
        </p:nvSpPr>
        <p:spPr>
          <a:xfrm>
            <a:off x="2123728" y="692696"/>
            <a:ext cx="864096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3200" u="none" cap="none" strike="noStrike">
                <a:solidFill>
                  <a:srgbClr val="000000"/>
                </a:solidFill>
                <a:latin typeface="Calibri"/>
                <a:ea typeface="Calibri"/>
                <a:cs typeface="Calibri"/>
                <a:sym typeface="Calibri"/>
              </a:rPr>
              <a:t>Ψηφιακή υγεία - πλεονεκτήματα</a:t>
            </a:r>
            <a:endParaRPr b="0" i="0" sz="1400" u="none" cap="none" strike="noStrike">
              <a:solidFill>
                <a:srgbClr val="000000"/>
              </a:solidFill>
              <a:latin typeface="Arial"/>
              <a:ea typeface="Arial"/>
              <a:cs typeface="Arial"/>
              <a:sym typeface="Arial"/>
            </a:endParaRPr>
          </a:p>
        </p:txBody>
      </p:sp>
      <p:sp>
        <p:nvSpPr>
          <p:cNvPr id="103" name="Google Shape;103;p4"/>
          <p:cNvSpPr txBox="1"/>
          <p:nvPr/>
        </p:nvSpPr>
        <p:spPr>
          <a:xfrm>
            <a:off x="611560" y="1393344"/>
            <a:ext cx="7920880" cy="4893607"/>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Ιατρική τηλεδιάσκεψη,</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Πρόσβαση σε σχετικές πληροφορίες για την υγεία των ασθενών, των φροντιστών καθώς και των επαγγελματιών στον τομέα της υγείας,</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Ηλεκτρονική διδασκαλία,</a:t>
            </a:r>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Εξοικονόμηση χρόνου και χρήματος,</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Πρόσβαση στα αρχεία υγείας των ασθενών,</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Ανταλλαγή ιατρικών πληροφοριών μεταξύ χωρών,</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Αυξημένη διαθεσιμότητα (συμπεριλαμβανομένης της χρηματοοικονομικής) των υποδομών των πληροφοριών και επικοινωνιών τεχνολογίας (tablets, smartphones, </a:t>
            </a:r>
            <a:r>
              <a:rPr lang="pl-PL" sz="2400">
                <a:latin typeface="Calibri"/>
                <a:ea typeface="Calibri"/>
                <a:cs typeface="Calibri"/>
                <a:sym typeface="Calibri"/>
              </a:rPr>
              <a:t>internet</a:t>
            </a:r>
            <a:r>
              <a:rPr b="0" i="0" lang="pl-PL" sz="2400" u="none" cap="none" strike="noStrike">
                <a:solidFill>
                  <a:srgbClr val="000000"/>
                </a:solidFill>
                <a:latin typeface="Calibri"/>
                <a:ea typeface="Calibri"/>
                <a:cs typeface="Calibri"/>
                <a:sym typeface="Calibri"/>
              </a:rPr>
              <a:t>, GPS)</a:t>
            </a:r>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Ευκαιρίες επικοινωνίας (forum, chat, πλατφόρμες web)</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7" name="Shape 107"/>
        <p:cNvGrpSpPr/>
        <p:nvPr/>
      </p:nvGrpSpPr>
      <p:grpSpPr>
        <a:xfrm>
          <a:off x="0" y="0"/>
          <a:ext cx="0" cy="0"/>
          <a:chOff x="0" y="0"/>
          <a:chExt cx="0" cy="0"/>
        </a:xfrm>
      </p:grpSpPr>
      <p:sp>
        <p:nvSpPr>
          <p:cNvPr id="108" name="Google Shape;108;p5"/>
          <p:cNvSpPr txBox="1"/>
          <p:nvPr/>
        </p:nvSpPr>
        <p:spPr>
          <a:xfrm>
            <a:off x="289560" y="629524"/>
            <a:ext cx="10627528" cy="4616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2400" u="none" cap="none" strike="noStrike">
                <a:solidFill>
                  <a:srgbClr val="000000"/>
                </a:solidFill>
                <a:latin typeface="Calibri"/>
                <a:ea typeface="Calibri"/>
                <a:cs typeface="Calibri"/>
                <a:sym typeface="Calibri"/>
              </a:rPr>
              <a:t>Ψηφιακή υγεία – μερικές χρήσιμες εφαρμογές για την υγεία μας</a:t>
            </a:r>
            <a:endParaRPr b="1" i="0" sz="2400" u="none" cap="none" strike="noStrike">
              <a:solidFill>
                <a:srgbClr val="000000"/>
              </a:solidFill>
              <a:latin typeface="Calibri"/>
              <a:ea typeface="Calibri"/>
              <a:cs typeface="Calibri"/>
              <a:sym typeface="Calibri"/>
            </a:endParaRPr>
          </a:p>
        </p:txBody>
      </p:sp>
      <p:sp>
        <p:nvSpPr>
          <p:cNvPr id="109" name="Google Shape;109;p5"/>
          <p:cNvSpPr txBox="1"/>
          <p:nvPr/>
        </p:nvSpPr>
        <p:spPr>
          <a:xfrm>
            <a:off x="611560" y="1473389"/>
            <a:ext cx="7920880" cy="4893607"/>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Ηλεκτρονική μεταφορά συνταγών (electronic transfer of prescriptions),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Ηλεκτρονικός φάκελος ασθενούς (electronic patient records),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Ψηφιακή απεικόνιση και συναφείς υπηρεσίες και αναφορές. (digital imaging and related services and reporting),</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Πύλες, φόρουμ (portals, forums),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Ηλεκτρονικοί κατάλογοι για κλινικά αρχεία και φάρμακα (terminology systems for clinical records and medicines),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Πλατφόρμες ηλεκτρονικής μάθησης και ιστότοπους σχετιζόμενους με την υγεία (e-learning platforms and health related websites)</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13" name="Shape 113"/>
        <p:cNvGrpSpPr/>
        <p:nvPr/>
      </p:nvGrpSpPr>
      <p:grpSpPr>
        <a:xfrm>
          <a:off x="0" y="0"/>
          <a:ext cx="0" cy="0"/>
          <a:chOff x="0" y="0"/>
          <a:chExt cx="0" cy="0"/>
        </a:xfrm>
      </p:grpSpPr>
      <p:sp>
        <p:nvSpPr>
          <p:cNvPr id="114" name="Google Shape;114;p6"/>
          <p:cNvSpPr txBox="1"/>
          <p:nvPr/>
        </p:nvSpPr>
        <p:spPr>
          <a:xfrm>
            <a:off x="1277536" y="677456"/>
            <a:ext cx="8640960" cy="5231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2800" u="none" cap="none" strike="noStrike">
                <a:solidFill>
                  <a:srgbClr val="000000"/>
                </a:solidFill>
                <a:latin typeface="Calibri"/>
                <a:ea typeface="Calibri"/>
                <a:cs typeface="Calibri"/>
                <a:sym typeface="Calibri"/>
              </a:rPr>
              <a:t>Ψηφιακή υγεία – Προϋποθέσεις και απαιτήσεις</a:t>
            </a:r>
            <a:endParaRPr b="1" i="0" sz="2800" u="none" cap="none" strike="noStrike">
              <a:solidFill>
                <a:srgbClr val="000000"/>
              </a:solidFill>
              <a:latin typeface="Calibri"/>
              <a:ea typeface="Calibri"/>
              <a:cs typeface="Calibri"/>
              <a:sym typeface="Calibri"/>
            </a:endParaRPr>
          </a:p>
        </p:txBody>
      </p:sp>
      <p:sp>
        <p:nvSpPr>
          <p:cNvPr id="115" name="Google Shape;115;p6"/>
          <p:cNvSpPr txBox="1"/>
          <p:nvPr/>
        </p:nvSpPr>
        <p:spPr>
          <a:xfrm>
            <a:off x="1282997" y="1533168"/>
            <a:ext cx="6578006" cy="5078273"/>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5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Εξοπλισμός computers, tablets,</a:t>
            </a:r>
            <a:endParaRPr b="0" i="0" sz="1400" u="none" cap="none" strike="noStrike">
              <a:solidFill>
                <a:srgbClr val="000000"/>
              </a:solidFill>
              <a:latin typeface="Arial"/>
              <a:ea typeface="Arial"/>
              <a:cs typeface="Arial"/>
              <a:sym typeface="Arial"/>
            </a:endParaRPr>
          </a:p>
          <a:p>
            <a:pPr indent="-342900" lvl="0" marL="342900" marR="0" rtl="0" algn="just">
              <a:lnSpc>
                <a:spcPct val="15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Πρόσβαση στο διαδίκτυο,</a:t>
            </a:r>
            <a:endParaRPr b="0" i="0" sz="2400" u="none" cap="none" strike="noStrike">
              <a:solidFill>
                <a:srgbClr val="000000"/>
              </a:solidFill>
              <a:latin typeface="Calibri"/>
              <a:ea typeface="Calibri"/>
              <a:cs typeface="Calibri"/>
              <a:sym typeface="Calibri"/>
            </a:endParaRPr>
          </a:p>
          <a:p>
            <a:pPr indent="-342900" lvl="0" marL="342900" marR="0" rtl="0" algn="l">
              <a:lnSpc>
                <a:spcPct val="15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Δεξιότητες ψηφιακής εγγραμματοσύνης π.χ. δεξιότητες υπολογιστών, την ικανότητα να </a:t>
            </a:r>
            <a:r>
              <a:rPr lang="pl-PL" sz="2400">
                <a:latin typeface="Calibri"/>
                <a:ea typeface="Calibri"/>
                <a:cs typeface="Calibri"/>
                <a:sym typeface="Calibri"/>
              </a:rPr>
              <a:t>βρίσκετε</a:t>
            </a:r>
            <a:r>
              <a:rPr b="0" i="0" lang="pl-PL" sz="2400" u="none" cap="none" strike="noStrike">
                <a:solidFill>
                  <a:srgbClr val="000000"/>
                </a:solidFill>
                <a:latin typeface="Calibri"/>
                <a:ea typeface="Calibri"/>
                <a:cs typeface="Calibri"/>
                <a:sym typeface="Calibri"/>
              </a:rPr>
              <a:t> πληροφορίες για την υγεία από το διαδίκτυο</a:t>
            </a:r>
            <a:endParaRPr b="0" i="0" sz="1400" u="none" cap="none" strike="noStrike">
              <a:solidFill>
                <a:srgbClr val="000000"/>
              </a:solidFill>
              <a:latin typeface="Arial"/>
              <a:ea typeface="Arial"/>
              <a:cs typeface="Arial"/>
              <a:sym typeface="Arial"/>
            </a:endParaRPr>
          </a:p>
          <a:p>
            <a:pPr indent="-342900" lvl="0" marL="342900" marR="0" rtl="0" algn="just">
              <a:lnSpc>
                <a:spcPct val="15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Αλλαγή στάσης απέναντι στην τεχνολογία π.χ. να υπάρχει κίνητρο και να είστε πρόθυμοι να χρησιμοποιείτε την τεχνολογία.</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9" name="Shape 119"/>
        <p:cNvGrpSpPr/>
        <p:nvPr/>
      </p:nvGrpSpPr>
      <p:grpSpPr>
        <a:xfrm>
          <a:off x="0" y="0"/>
          <a:ext cx="0" cy="0"/>
          <a:chOff x="0" y="0"/>
          <a:chExt cx="0" cy="0"/>
        </a:xfrm>
      </p:grpSpPr>
      <p:sp>
        <p:nvSpPr>
          <p:cNvPr id="120" name="Google Shape;120;p7"/>
          <p:cNvSpPr txBox="1"/>
          <p:nvPr/>
        </p:nvSpPr>
        <p:spPr>
          <a:xfrm>
            <a:off x="1447800" y="189876"/>
            <a:ext cx="7152456"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pl-PL" sz="3600" u="none" cap="none" strike="noStrike">
                <a:solidFill>
                  <a:schemeClr val="dk1"/>
                </a:solidFill>
                <a:latin typeface="Calibri"/>
                <a:ea typeface="Calibri"/>
                <a:cs typeface="Calibri"/>
                <a:sym typeface="Calibri"/>
              </a:rPr>
              <a:t>Ψηφιακή Εγγραμματοσύνη σε θέματα για την υγεία</a:t>
            </a:r>
            <a:endParaRPr b="0" i="0" sz="3600" u="none" cap="none" strike="noStrike">
              <a:solidFill>
                <a:schemeClr val="dk1"/>
              </a:solidFill>
              <a:latin typeface="Calibri"/>
              <a:ea typeface="Calibri"/>
              <a:cs typeface="Calibri"/>
              <a:sym typeface="Calibri"/>
            </a:endParaRPr>
          </a:p>
        </p:txBody>
      </p:sp>
      <p:sp>
        <p:nvSpPr>
          <p:cNvPr id="121" name="Google Shape;121;p7"/>
          <p:cNvSpPr txBox="1"/>
          <p:nvPr/>
        </p:nvSpPr>
        <p:spPr>
          <a:xfrm>
            <a:off x="827584" y="2420888"/>
            <a:ext cx="7920880" cy="304694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1" lang="pl-PL" sz="2400" u="none" cap="none" strike="noStrike">
                <a:solidFill>
                  <a:schemeClr val="dk1"/>
                </a:solidFill>
                <a:latin typeface="Calibri"/>
                <a:ea typeface="Calibri"/>
                <a:cs typeface="Calibri"/>
                <a:sym typeface="Calibri"/>
              </a:rPr>
              <a:t>Η ικανότητα εντοπισμού, κατανόησης, ανταλλαγής και αξιολόγησης πληροφοριών υγείας από διαδικτυακά περιβάλλοντα με την παρουσία δυναμικών συναφών παραγόντων για την εφαρμογή των γνώσεων που αποκτώνται σε όλα τα οικολογικά επίπεδα με σκοπό τη διατήρηση ή τη βελτίωση της υγείας.</a:t>
            </a:r>
            <a:endParaRPr/>
          </a:p>
          <a:p>
            <a:pPr indent="0" lvl="0" marL="0" marR="0" rtl="0" algn="r">
              <a:lnSpc>
                <a:spcPct val="100000"/>
              </a:lnSpc>
              <a:spcBef>
                <a:spcPts val="0"/>
              </a:spcBef>
              <a:spcAft>
                <a:spcPts val="0"/>
              </a:spcAft>
              <a:buClr>
                <a:srgbClr val="000000"/>
              </a:buClr>
              <a:buSzPts val="2400"/>
              <a:buFont typeface="Arial"/>
              <a:buNone/>
            </a:pPr>
            <a:r>
              <a:rPr b="0" i="1" lang="pl-PL" sz="2400" u="none" cap="none" strike="noStrike">
                <a:solidFill>
                  <a:schemeClr val="dk1"/>
                </a:solidFill>
                <a:latin typeface="Calibri"/>
                <a:ea typeface="Calibri"/>
                <a:cs typeface="Calibri"/>
                <a:sym typeface="Calibri"/>
              </a:rPr>
              <a:t>Paige et al. , 2018</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1" sz="24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5" name="Shape 125"/>
        <p:cNvGrpSpPr/>
        <p:nvPr/>
      </p:nvGrpSpPr>
      <p:grpSpPr>
        <a:xfrm>
          <a:off x="0" y="0"/>
          <a:ext cx="0" cy="0"/>
          <a:chOff x="0" y="0"/>
          <a:chExt cx="0" cy="0"/>
        </a:xfrm>
      </p:grpSpPr>
      <p:pic>
        <p:nvPicPr>
          <p:cNvPr id="126" name="Google Shape;126;p8"/>
          <p:cNvPicPr preferRelativeResize="0"/>
          <p:nvPr/>
        </p:nvPicPr>
        <p:blipFill rotWithShape="1">
          <a:blip r:embed="rId4">
            <a:alphaModFix/>
          </a:blip>
          <a:srcRect b="0" l="0" r="0" t="0"/>
          <a:stretch/>
        </p:blipFill>
        <p:spPr>
          <a:xfrm>
            <a:off x="59796" y="1687369"/>
            <a:ext cx="2139123" cy="1423854"/>
          </a:xfrm>
          <a:prstGeom prst="rect">
            <a:avLst/>
          </a:prstGeom>
          <a:noFill/>
          <a:ln>
            <a:noFill/>
          </a:ln>
        </p:spPr>
      </p:pic>
      <p:sp>
        <p:nvSpPr>
          <p:cNvPr id="127" name="Google Shape;127;p8"/>
          <p:cNvSpPr txBox="1"/>
          <p:nvPr/>
        </p:nvSpPr>
        <p:spPr>
          <a:xfrm>
            <a:off x="217768" y="1212770"/>
            <a:ext cx="2698048"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Εγγραμματοσύνη σε θέματα για την Υγεία</a:t>
            </a:r>
            <a:endParaRPr b="0" i="0" sz="1400" u="none" cap="none" strike="noStrike">
              <a:solidFill>
                <a:srgbClr val="000000"/>
              </a:solidFill>
              <a:latin typeface="Arial"/>
              <a:ea typeface="Arial"/>
              <a:cs typeface="Arial"/>
              <a:sym typeface="Arial"/>
            </a:endParaRPr>
          </a:p>
        </p:txBody>
      </p:sp>
      <p:pic>
        <p:nvPicPr>
          <p:cNvPr id="128" name="Google Shape;128;p8"/>
          <p:cNvPicPr preferRelativeResize="0"/>
          <p:nvPr/>
        </p:nvPicPr>
        <p:blipFill rotWithShape="1">
          <a:blip r:embed="rId5">
            <a:alphaModFix/>
          </a:blip>
          <a:srcRect b="0" l="0" r="0" t="0"/>
          <a:stretch/>
        </p:blipFill>
        <p:spPr>
          <a:xfrm>
            <a:off x="1204605" y="2431102"/>
            <a:ext cx="2002533" cy="1332936"/>
          </a:xfrm>
          <a:prstGeom prst="rect">
            <a:avLst/>
          </a:prstGeom>
          <a:noFill/>
          <a:ln>
            <a:noFill/>
          </a:ln>
        </p:spPr>
      </p:pic>
      <p:sp>
        <p:nvSpPr>
          <p:cNvPr id="129" name="Google Shape;129;p8"/>
          <p:cNvSpPr txBox="1"/>
          <p:nvPr/>
        </p:nvSpPr>
        <p:spPr>
          <a:xfrm>
            <a:off x="1479708" y="2054993"/>
            <a:ext cx="2081117"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Παραδοσιακή Εγγραμματοσύνη </a:t>
            </a:r>
            <a:endParaRPr b="0" i="0" sz="1400" u="none" cap="none" strike="noStrike">
              <a:solidFill>
                <a:srgbClr val="000000"/>
              </a:solidFill>
              <a:latin typeface="Arial"/>
              <a:ea typeface="Arial"/>
              <a:cs typeface="Arial"/>
              <a:sym typeface="Arial"/>
            </a:endParaRPr>
          </a:p>
        </p:txBody>
      </p:sp>
      <p:pic>
        <p:nvPicPr>
          <p:cNvPr id="130" name="Google Shape;130;p8"/>
          <p:cNvPicPr preferRelativeResize="0"/>
          <p:nvPr/>
        </p:nvPicPr>
        <p:blipFill rotWithShape="1">
          <a:blip r:embed="rId6">
            <a:alphaModFix/>
          </a:blip>
          <a:srcRect b="0" l="0" r="0" t="0"/>
          <a:stretch/>
        </p:blipFill>
        <p:spPr>
          <a:xfrm>
            <a:off x="2863357" y="3218318"/>
            <a:ext cx="2154295" cy="1423854"/>
          </a:xfrm>
          <a:prstGeom prst="rect">
            <a:avLst/>
          </a:prstGeom>
          <a:noFill/>
          <a:ln>
            <a:noFill/>
          </a:ln>
        </p:spPr>
      </p:pic>
      <p:sp>
        <p:nvSpPr>
          <p:cNvPr id="131" name="Google Shape;131;p8"/>
          <p:cNvSpPr txBox="1"/>
          <p:nvPr/>
        </p:nvSpPr>
        <p:spPr>
          <a:xfrm>
            <a:off x="2978932" y="2712550"/>
            <a:ext cx="2446508"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Ψηφιακή Εγγραμματοσύνη</a:t>
            </a:r>
            <a:endParaRPr b="0" i="0" sz="1400" u="none" cap="none" strike="noStrike">
              <a:solidFill>
                <a:srgbClr val="000000"/>
              </a:solidFill>
              <a:latin typeface="Arial"/>
              <a:ea typeface="Arial"/>
              <a:cs typeface="Arial"/>
              <a:sym typeface="Arial"/>
            </a:endParaRPr>
          </a:p>
        </p:txBody>
      </p:sp>
      <p:pic>
        <p:nvPicPr>
          <p:cNvPr id="132" name="Google Shape;132;p8"/>
          <p:cNvPicPr preferRelativeResize="0"/>
          <p:nvPr/>
        </p:nvPicPr>
        <p:blipFill rotWithShape="1">
          <a:blip r:embed="rId7">
            <a:alphaModFix/>
          </a:blip>
          <a:srcRect b="0" l="0" r="0" t="0"/>
          <a:stretch/>
        </p:blipFill>
        <p:spPr>
          <a:xfrm>
            <a:off x="4401422" y="3737616"/>
            <a:ext cx="2274982" cy="1514285"/>
          </a:xfrm>
          <a:prstGeom prst="rect">
            <a:avLst/>
          </a:prstGeom>
          <a:noFill/>
          <a:ln>
            <a:noFill/>
          </a:ln>
        </p:spPr>
      </p:pic>
      <p:sp>
        <p:nvSpPr>
          <p:cNvPr id="133" name="Google Shape;133;p8"/>
          <p:cNvSpPr txBox="1"/>
          <p:nvPr/>
        </p:nvSpPr>
        <p:spPr>
          <a:xfrm>
            <a:off x="4650776" y="3337890"/>
            <a:ext cx="2081117"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Εγγραμματοσύνη της πληροφορίας</a:t>
            </a:r>
            <a:endParaRPr b="0" i="0" sz="1400" u="none" cap="none" strike="noStrike">
              <a:solidFill>
                <a:srgbClr val="000000"/>
              </a:solidFill>
              <a:latin typeface="Arial"/>
              <a:ea typeface="Arial"/>
              <a:cs typeface="Arial"/>
              <a:sym typeface="Arial"/>
            </a:endParaRPr>
          </a:p>
        </p:txBody>
      </p:sp>
      <p:pic>
        <p:nvPicPr>
          <p:cNvPr id="134" name="Google Shape;134;p8"/>
          <p:cNvPicPr preferRelativeResize="0"/>
          <p:nvPr/>
        </p:nvPicPr>
        <p:blipFill rotWithShape="1">
          <a:blip r:embed="rId8">
            <a:alphaModFix/>
          </a:blip>
          <a:srcRect b="0" l="0" r="0" t="0"/>
          <a:stretch/>
        </p:blipFill>
        <p:spPr>
          <a:xfrm>
            <a:off x="5932542" y="4090863"/>
            <a:ext cx="1456705" cy="1604632"/>
          </a:xfrm>
          <a:prstGeom prst="rect">
            <a:avLst/>
          </a:prstGeom>
          <a:noFill/>
          <a:ln>
            <a:noFill/>
          </a:ln>
        </p:spPr>
      </p:pic>
      <p:sp>
        <p:nvSpPr>
          <p:cNvPr id="135" name="Google Shape;135;p8"/>
          <p:cNvSpPr txBox="1"/>
          <p:nvPr/>
        </p:nvSpPr>
        <p:spPr>
          <a:xfrm>
            <a:off x="6133352" y="3828546"/>
            <a:ext cx="2081117"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Επιστημονική Εγγραμματοσύνη</a:t>
            </a:r>
            <a:endParaRPr b="0" i="0" sz="1400" u="none" cap="none" strike="noStrike">
              <a:solidFill>
                <a:srgbClr val="000000"/>
              </a:solidFill>
              <a:latin typeface="Arial"/>
              <a:ea typeface="Arial"/>
              <a:cs typeface="Arial"/>
              <a:sym typeface="Arial"/>
            </a:endParaRPr>
          </a:p>
        </p:txBody>
      </p:sp>
      <p:pic>
        <p:nvPicPr>
          <p:cNvPr id="136" name="Google Shape;136;p8"/>
          <p:cNvPicPr preferRelativeResize="0"/>
          <p:nvPr/>
        </p:nvPicPr>
        <p:blipFill rotWithShape="1">
          <a:blip r:embed="rId9">
            <a:alphaModFix/>
          </a:blip>
          <a:srcRect b="0" l="0" r="0" t="0"/>
          <a:stretch/>
        </p:blipFill>
        <p:spPr>
          <a:xfrm>
            <a:off x="7183429" y="4821519"/>
            <a:ext cx="1831752" cy="1219260"/>
          </a:xfrm>
          <a:prstGeom prst="rect">
            <a:avLst/>
          </a:prstGeom>
          <a:noFill/>
          <a:ln>
            <a:noFill/>
          </a:ln>
        </p:spPr>
      </p:pic>
      <p:sp>
        <p:nvSpPr>
          <p:cNvPr id="137" name="Google Shape;137;p8"/>
          <p:cNvSpPr txBox="1"/>
          <p:nvPr/>
        </p:nvSpPr>
        <p:spPr>
          <a:xfrm>
            <a:off x="7161656" y="4605611"/>
            <a:ext cx="2081117"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Εγγραμματοσύνη των Μέσων</a:t>
            </a:r>
            <a:endParaRPr b="0" i="0" sz="1400" u="none" cap="none" strike="noStrike">
              <a:solidFill>
                <a:srgbClr val="000000"/>
              </a:solidFill>
              <a:latin typeface="Arial"/>
              <a:ea typeface="Arial"/>
              <a:cs typeface="Arial"/>
              <a:sym typeface="Arial"/>
            </a:endParaRPr>
          </a:p>
        </p:txBody>
      </p:sp>
      <p:sp>
        <p:nvSpPr>
          <p:cNvPr id="138" name="Google Shape;138;p8"/>
          <p:cNvSpPr txBox="1"/>
          <p:nvPr/>
        </p:nvSpPr>
        <p:spPr>
          <a:xfrm>
            <a:off x="467544" y="6421037"/>
            <a:ext cx="2655404"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Norman &amp; Skinner, 2006</a:t>
            </a:r>
            <a:endParaRPr b="0" i="0" sz="1400" u="none" cap="none" strike="noStrike">
              <a:solidFill>
                <a:srgbClr val="000000"/>
              </a:solidFill>
              <a:latin typeface="Arial"/>
              <a:ea typeface="Arial"/>
              <a:cs typeface="Arial"/>
              <a:sym typeface="Arial"/>
            </a:endParaRPr>
          </a:p>
        </p:txBody>
      </p:sp>
      <p:sp>
        <p:nvSpPr>
          <p:cNvPr id="139" name="Google Shape;139;p8"/>
          <p:cNvSpPr txBox="1"/>
          <p:nvPr/>
        </p:nvSpPr>
        <p:spPr>
          <a:xfrm>
            <a:off x="2520266" y="190628"/>
            <a:ext cx="7152456"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pl-PL" sz="3600" u="none" cap="none" strike="noStrike">
                <a:solidFill>
                  <a:schemeClr val="dk1"/>
                </a:solidFill>
                <a:latin typeface="Calibri"/>
                <a:ea typeface="Calibri"/>
                <a:cs typeface="Calibri"/>
                <a:sym typeface="Calibri"/>
              </a:rPr>
              <a:t>Ψηφιακή Εγγραμματοσύνη σε θέματα για την υγεία </a:t>
            </a:r>
            <a:endParaRPr b="0" i="0" sz="36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3" name="Shape 143"/>
        <p:cNvGrpSpPr/>
        <p:nvPr/>
      </p:nvGrpSpPr>
      <p:grpSpPr>
        <a:xfrm>
          <a:off x="0" y="0"/>
          <a:ext cx="0" cy="0"/>
          <a:chOff x="0" y="0"/>
          <a:chExt cx="0" cy="0"/>
        </a:xfrm>
      </p:grpSpPr>
      <p:sp>
        <p:nvSpPr>
          <p:cNvPr id="144" name="Google Shape;144;p9"/>
          <p:cNvSpPr txBox="1"/>
          <p:nvPr/>
        </p:nvSpPr>
        <p:spPr>
          <a:xfrm>
            <a:off x="971600" y="548680"/>
            <a:ext cx="612068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lang="pl-PL" sz="3600">
                <a:solidFill>
                  <a:schemeClr val="dk1"/>
                </a:solidFill>
                <a:latin typeface="Calibri"/>
                <a:ea typeface="Calibri"/>
                <a:cs typeface="Calibri"/>
                <a:sym typeface="Calibri"/>
              </a:rPr>
              <a:t>Βιβλιογραφία</a:t>
            </a:r>
            <a:r>
              <a:rPr b="1" i="0" lang="pl-PL" sz="36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
        <p:nvSpPr>
          <p:cNvPr id="145" name="Google Shape;145;p9"/>
          <p:cNvSpPr txBox="1"/>
          <p:nvPr/>
        </p:nvSpPr>
        <p:spPr>
          <a:xfrm>
            <a:off x="611560" y="1484784"/>
            <a:ext cx="7920880" cy="5078313"/>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WHO (1948) Constitution. World Health Organization, Geneva</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Eysenbach, G.  (2001)What is e-health? (editorial) JMIR 3(2): e20</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Maszczak T. </a:t>
            </a:r>
            <a:r>
              <a:rPr b="0" i="1" lang="pl-PL" sz="1800" u="none" cap="none" strike="noStrike">
                <a:solidFill>
                  <a:schemeClr val="dk1"/>
                </a:solidFill>
                <a:latin typeface="Calibri"/>
                <a:ea typeface="Calibri"/>
                <a:cs typeface="Calibri"/>
                <a:sym typeface="Calibri"/>
              </a:rPr>
              <a:t>Zdrowie jako wartość uniwersalna</a:t>
            </a:r>
            <a:r>
              <a:rPr b="0" i="0" lang="pl-PL" sz="1800" u="none" cap="none" strike="noStrike">
                <a:solidFill>
                  <a:schemeClr val="dk1"/>
                </a:solidFill>
                <a:latin typeface="Calibri"/>
                <a:ea typeface="Calibri"/>
                <a:cs typeface="Calibri"/>
                <a:sym typeface="Calibri"/>
              </a:rPr>
              <a:t>. „Roczniki Naukowe AWF w Poznaniu”. zesz. 54, s. 74, 2005. ISSN 01376578 (pol.)</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IANIS, „Podręcznik dobrych praktyk regionalnych e-Zdrowie. Wyzwania regionalne i ich oddziaływanie”, wrzesień 2007</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Sikorki L., „Perspektywy w e-zdrowiu – oczekiwania i rzeczywistość”, Top Medical Trends 2007</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Soerensen, K., Van den Broucke, S. , Fullam, J. , Doyle, G. , Pelikan, J., Slonska, Z., Brand, H., Soerensen, K., Van den Broucke, S., Fullam, J., Doyle, G., Pelikan, J. J., … Brand, H. (2012). Health literacy and public health: A systematic review and integration of definitions and models. BMC Public Health, 12(8), 80. </a:t>
            </a:r>
            <a:r>
              <a:rPr b="0" i="0" lang="pl-PL" sz="1800" u="sng" cap="none" strike="noStrike">
                <a:solidFill>
                  <a:schemeClr val="dk1"/>
                </a:solidFill>
                <a:latin typeface="Calibri"/>
                <a:ea typeface="Calibri"/>
                <a:cs typeface="Calibri"/>
                <a:sym typeface="Calibri"/>
                <a:hlinkClick r:id="rId4"/>
              </a:rPr>
              <a:t>http://doi.org/http://dx.doi.org/10.1186/1471-2458-12-80</a:t>
            </a:r>
            <a:endParaRPr b="0" i="0" sz="1800" u="none" cap="none" strike="noStrike">
              <a:solidFill>
                <a:schemeClr val="dk1"/>
              </a:solidFill>
              <a:latin typeface="Calibri"/>
              <a:ea typeface="Calibri"/>
              <a:cs typeface="Calibri"/>
              <a:sym typeface="Calibri"/>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Paige, S.R., Stellefson, M. Krieger, J.L. Et al. (2018). Proposing a Transactional Model of eHealth Literacy: Concept Analysis. JMIR, 20(10): e10175</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Norman, C.D., Skinner, H.A., (2006). eHealth Literacy: Essential Skills for Consumer Health in a Networked World. JMIR, 8(2):e9</a:t>
            </a:r>
            <a:endParaRPr b="0" i="0" sz="1400" u="none" cap="none" strike="noStrike">
              <a:solidFill>
                <a:srgbClr val="000000"/>
              </a:solidFill>
              <a:latin typeface="Arial"/>
              <a:ea typeface="Arial"/>
              <a:cs typeface="Arial"/>
              <a:sym typeface="Arial"/>
            </a:endParaRPr>
          </a:p>
          <a:p>
            <a:pPr indent="-171450" lvl="0" marL="285750" marR="0" rtl="0" algn="l">
              <a:lnSpc>
                <a:spcPct val="100000"/>
              </a:lnSpc>
              <a:spcBef>
                <a:spcPts val="0"/>
              </a:spcBef>
              <a:spcAft>
                <a:spcPts val="0"/>
              </a:spcAft>
              <a:buClr>
                <a:schemeClr val="dk1"/>
              </a:buClr>
              <a:buSzPts val="1800"/>
              <a:buFont typeface="Courier New"/>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2019-01-04T16:28:11Z</dcterms:created>
  <dc:creator>RSeneca</dc:creator>
</cp:coreProperties>
</file>