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257" r:id="rId4"/>
    <p:sldId id="258" r:id="rId5"/>
    <p:sldId id="260" r:id="rId6"/>
    <p:sldId id="261" r:id="rId7"/>
    <p:sldId id="262" r:id="rId8"/>
    <p:sldId id="266" r:id="rId9"/>
    <p:sldId id="265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oundtripDataSignature="AMtx7mjoy7/SN81dMKa+U5Ms74pOhU7bvg==" r:id="rId17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9"/>
  </p:normalViewPr>
  <p:slideViewPr>
    <p:cSldViewPr snapToGrid="0">
      <p:cViewPr varScale="1">
        <p:scale>
          <a:sx n="104" d="100"/>
          <a:sy n="104" d="100"/>
        </p:scale>
        <p:origin x="18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958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5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5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6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6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6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6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6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356723" y="3121147"/>
            <a:ext cx="3432170" cy="1424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/>
            <a:r>
              <a:rPr lang="el-GR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Ενότητα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2 </a:t>
            </a:r>
            <a:endParaRPr lang="el-GR"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el-GR" sz="2800" dirty="0">
                <a:latin typeface="Calibri"/>
                <a:ea typeface="Calibri"/>
                <a:cs typeface="Calibri"/>
                <a:sym typeface="Calibri"/>
              </a:rPr>
              <a:t>Ψηφιακή </a:t>
            </a:r>
            <a:r>
              <a:rPr lang="el-GR" sz="2800" dirty="0" err="1">
                <a:latin typeface="Calibri"/>
                <a:ea typeface="Calibri"/>
                <a:cs typeface="Calibri"/>
                <a:sym typeface="Calibri"/>
              </a:rPr>
              <a:t>Εγγραμματοσύνη</a:t>
            </a:r>
            <a:endParaRPr lang="el-GR"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800" dirty="0">
                <a:latin typeface="Calibri"/>
                <a:cs typeface="Calibri"/>
                <a:sym typeface="Calibri"/>
              </a:rPr>
              <a:t>Εισαγωγή</a:t>
            </a:r>
            <a:endParaRPr sz="2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Ας συζητήσουμε λίγο τις παρακάτω ερωτήσεις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l-GR" sz="1800" dirty="0"/>
              <a:t>Πραγματικά χρειαζόμαστε τα «έξυπνα τηλέφωνα» (</a:t>
            </a:r>
            <a:r>
              <a:rPr lang="en-US" sz="1800" dirty="0"/>
              <a:t>smartphones</a:t>
            </a:r>
            <a:r>
              <a:rPr lang="el-GR" sz="1800" dirty="0"/>
              <a:t>)</a:t>
            </a:r>
            <a:r>
              <a:rPr lang="en-US" sz="1800" dirty="0"/>
              <a:t> </a:t>
            </a:r>
            <a:r>
              <a:rPr lang="el-GR" sz="1800" dirty="0"/>
              <a:t>και τις άλλες κινητές συσκευές  (</a:t>
            </a:r>
            <a:r>
              <a:rPr lang="en-US" sz="1800" dirty="0"/>
              <a:t>tablets</a:t>
            </a:r>
            <a:r>
              <a:rPr lang="el-GR" sz="1800" dirty="0"/>
              <a:t>)</a:t>
            </a:r>
            <a:r>
              <a:rPr lang="en-US" sz="1800" dirty="0"/>
              <a:t> </a:t>
            </a:r>
            <a:r>
              <a:rPr lang="el-GR" sz="1800" dirty="0"/>
              <a:t>στην καθημερινή μας ζωή?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l-GR" sz="1800" dirty="0"/>
              <a:t>Μπορούν πραγματικά οι συσκευές αυτές, να μας βοηθήσουν να προσέχουμε και να φροντίζουμε έναν συγγενή μας, ο οποίος έχει ανάγκη από φροντίδα?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Μπορούμε να εμπιστευτούμε όλους και όλα που βρίσκουμε στο </a:t>
            </a: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internet? 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Calibri"/>
                <a:ea typeface="Calibri"/>
                <a:cs typeface="Calibri"/>
                <a:sym typeface="Calibri"/>
              </a:rPr>
              <a:t>Γιατί είναι σημαντική</a:t>
            </a:r>
            <a:r>
              <a:rPr lang="en-US" sz="36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778476" y="1700640"/>
            <a:ext cx="8245644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el-GR" sz="20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Ο κύριος στόχος είναι να δείξουμε τον κατάλληλο τρόπο χρήσης των </a:t>
            </a:r>
            <a:r>
              <a:rPr lang="en-US" sz="20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tablets/</a:t>
            </a:r>
            <a:r>
              <a:rPr lang="en-US" sz="2000" dirty="0"/>
              <a:t>smartphones</a:t>
            </a:r>
            <a:r>
              <a:rPr lang="en-US" sz="20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για τις καθημερινές ανάγκες, σαν </a:t>
            </a:r>
            <a:r>
              <a:rPr lang="el-GR" sz="2000" dirty="0"/>
              <a:t>φροντιστές για </a:t>
            </a:r>
            <a:r>
              <a:rPr lang="el-GR" sz="20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να νιώθετε άνετα με την τεχνολογία και να μπορείτε να την χρησιμοποιήσετε σαν πηγή πληροφοριών και τρόπο επικοινωνίας.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Calibri"/>
                <a:cs typeface="Calibri"/>
                <a:sym typeface="Calibri"/>
              </a:rPr>
              <a:t>Ο στόχος για σήμερα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Μέχρι το τέλος της ενότητας θα πρέπει να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dirty="0"/>
              <a:t>γνωρίζετε πως να</a:t>
            </a:r>
            <a:r>
              <a:rPr lang="en-US" sz="1800" dirty="0"/>
              <a:t>:</a:t>
            </a:r>
            <a:endParaRPr lang="el-GR" sz="1800" dirty="0"/>
          </a:p>
          <a:p>
            <a:pPr marL="216000" lvl="0" indent="-164564">
              <a:buSzPts val="810"/>
            </a:pPr>
            <a:endParaRPr lang="el-GR" sz="1800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7"/>
                </a:ext>
              </a:extLst>
            </a:endParaRPr>
          </a:p>
          <a:p>
            <a:pPr marL="216000" lvl="0" indent="-216000">
              <a:buSzPts val="1440"/>
              <a:buFont typeface="Noto Sans Symbols"/>
              <a:buChar char="●"/>
            </a:pPr>
            <a:r>
              <a:rPr lang="el-GR" sz="2000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8"/>
                  </a:ext>
                </a:extLst>
              </a:rPr>
              <a:t>χρησιμοποιείτε</a:t>
            </a:r>
            <a:r>
              <a:rPr lang="el-GR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8"/>
                  </a:ext>
                </a:extLst>
              </a:rPr>
              <a:t> </a:t>
            </a:r>
            <a:r>
              <a:rPr lang="en-US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8"/>
                  </a:ext>
                </a:extLst>
              </a:rPr>
              <a:t>Android</a:t>
            </a:r>
            <a:r>
              <a:rPr lang="en-US" sz="2000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9"/>
                  </a:ext>
                </a:extLst>
              </a:rPr>
              <a:t> and </a:t>
            </a:r>
            <a:r>
              <a:rPr lang="en-US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0"/>
                  </a:ext>
                </a:extLst>
              </a:rPr>
              <a:t>iOS</a:t>
            </a:r>
            <a:r>
              <a:rPr lang="en-US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  </a:ext>
                </a:extLst>
              </a:rPr>
              <a:t> </a:t>
            </a:r>
            <a:endParaRPr lang="en-US" sz="2000" b="1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</a:ext>
              </a:extLst>
            </a:endParaRPr>
          </a:p>
          <a:p>
            <a:pPr lvl="0">
              <a:buSzPts val="1440"/>
            </a:pPr>
            <a:endParaRPr lang="en-US" sz="2000" b="1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</a:ext>
              </a:extLst>
            </a:endParaRPr>
          </a:p>
          <a:p>
            <a:pPr lvl="0">
              <a:buSzPts val="1440"/>
            </a:pPr>
            <a:r>
              <a:rPr lang="el-GR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  </a:ext>
                </a:extLst>
              </a:rPr>
              <a:t>σ</a:t>
            </a:r>
            <a:r>
              <a:rPr lang="el-GR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  </a:ext>
                </a:extLst>
              </a:rPr>
              <a:t>ε</a:t>
            </a:r>
            <a:r>
              <a:rPr lang="el-GR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  </a:ext>
                </a:extLst>
              </a:rPr>
              <a:t> </a:t>
            </a:r>
            <a:r>
              <a:rPr lang="en-US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  </a:ext>
                </a:extLst>
              </a:rPr>
              <a:t>tablets </a:t>
            </a:r>
            <a:r>
              <a:rPr lang="el-GR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1"/>
                  </a:ext>
                </a:extLst>
              </a:rPr>
              <a:t>και</a:t>
            </a:r>
            <a:r>
              <a:rPr lang="el-GR" sz="2000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2"/>
                  </a:ext>
                </a:extLst>
              </a:rPr>
              <a:t> </a:t>
            </a:r>
            <a:r>
              <a:rPr lang="el-GR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3"/>
                  </a:ext>
                </a:extLst>
              </a:rPr>
              <a:t>σε </a:t>
            </a:r>
            <a:r>
              <a:rPr lang="en-US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3"/>
                  </a:ext>
                </a:extLst>
              </a:rPr>
              <a:t>smartphone</a:t>
            </a:r>
            <a:endParaRPr lang="en-US" sz="2000" b="1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3"/>
                </a:ext>
              </a:extLst>
            </a:endParaRPr>
          </a:p>
          <a:p>
            <a:pPr lvl="0">
              <a:buSzPts val="1440"/>
            </a:pPr>
            <a:r>
              <a:rPr lang="en-US" sz="2000" b="1" dirty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13"/>
                  </a:ext>
                </a:extLst>
              </a:rPr>
              <a:t> </a:t>
            </a:r>
            <a:endParaRPr lang="el-GR" sz="1800"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800" dirty="0"/>
              <a:t>κάνετε αναζήτηση εφαρμογών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800" dirty="0"/>
              <a:t>εγκαθιστάτε εφαρμογές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800" dirty="0"/>
              <a:t>διαχειρίζεστε εφαρμογές 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l-GR" sz="1800" dirty="0"/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800" dirty="0"/>
              <a:t> </a:t>
            </a:r>
          </a:p>
        </p:txBody>
      </p:sp>
      <p:sp>
        <p:nvSpPr>
          <p:cNvPr id="141" name="Google Shape;141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3600" dirty="0">
                <a:latin typeface="Calibri"/>
                <a:cs typeface="Calibri"/>
                <a:sym typeface="Calibri"/>
              </a:rPr>
              <a:t>Αναμενόμενα αποτελέσματα Ι</a:t>
            </a:r>
            <a:endParaRPr lang="el-GR" sz="3600" dirty="0"/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6400" y="1828800"/>
            <a:ext cx="3405960" cy="2508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>
            <a:off x="251640" y="1700640"/>
            <a:ext cx="5111192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l-GR" sz="1800" dirty="0"/>
              <a:t>Μέχρι το τέλος της ενότητας θα πρέπει να </a:t>
            </a:r>
          </a:p>
          <a:p>
            <a:pPr lvl="0">
              <a:lnSpc>
                <a:spcPct val="150000"/>
              </a:lnSpc>
            </a:pPr>
            <a:r>
              <a:rPr lang="el-GR" sz="1800" dirty="0"/>
              <a:t>γνωρίζετε πως να: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800" dirty="0"/>
              <a:t> κινήστε ασφαλής στο διαδίκτυο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800" dirty="0"/>
              <a:t>αποφεύγετε κινδύνους όπως Ιούς (</a:t>
            </a:r>
            <a:r>
              <a:rPr lang="en-US" sz="1800" dirty="0"/>
              <a:t>Virus</a:t>
            </a:r>
            <a:r>
              <a:rPr lang="el-GR" sz="1800" dirty="0"/>
              <a:t>)</a:t>
            </a:r>
            <a:r>
              <a:rPr lang="en-US" sz="1800" dirty="0"/>
              <a:t>, </a:t>
            </a:r>
          </a:p>
          <a:p>
            <a:pPr lvl="0">
              <a:lnSpc>
                <a:spcPct val="150000"/>
              </a:lnSpc>
            </a:pPr>
            <a:r>
              <a:rPr lang="el-GR" sz="1800" dirty="0"/>
              <a:t>Ψάρεμα στοιχείων και κωδικών (</a:t>
            </a:r>
            <a:r>
              <a:rPr lang="en-US" sz="1800" dirty="0"/>
              <a:t>phishing </a:t>
            </a:r>
            <a:r>
              <a:rPr lang="el-GR" sz="1800" dirty="0"/>
              <a:t>και </a:t>
            </a:r>
            <a:r>
              <a:rPr lang="en-US" sz="1800" dirty="0"/>
              <a:t>scams</a:t>
            </a:r>
            <a:r>
              <a:rPr lang="el-GR" sz="1800" dirty="0"/>
              <a:t>)</a:t>
            </a:r>
            <a:r>
              <a:rPr lang="en-US" sz="1800" dirty="0"/>
              <a:t>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3600" dirty="0">
                <a:latin typeface="Calibri"/>
                <a:cs typeface="Calibri"/>
                <a:sym typeface="Calibri"/>
              </a:rPr>
              <a:t>Αναμενόμενα αποτελέσματα ΙΙ</a:t>
            </a:r>
            <a:endParaRPr lang="el-GR" sz="3600" dirty="0"/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59324" y="1659045"/>
            <a:ext cx="3333036" cy="2373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/>
          <p:nvPr/>
        </p:nvSpPr>
        <p:spPr>
          <a:xfrm>
            <a:off x="313423" y="1476019"/>
            <a:ext cx="8126242" cy="2872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1800" dirty="0"/>
              <a:t>Μέχρι το τέλος της ενότητας θα πρέπει να </a:t>
            </a:r>
          </a:p>
          <a:p>
            <a:pPr lvl="0"/>
            <a:r>
              <a:rPr lang="el-GR" sz="1800" dirty="0"/>
              <a:t>γνωρίζετε πως να: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800" dirty="0"/>
              <a:t>συνδέεστε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dirty="0"/>
              <a:t>σ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το διαδίκτυ</a:t>
            </a:r>
            <a:r>
              <a:rPr lang="el-GR" sz="1800" dirty="0"/>
              <a:t>ο μέσω του </a:t>
            </a:r>
            <a:r>
              <a:rPr lang="en-US" sz="1800" dirty="0"/>
              <a:t>Wi-Fi</a:t>
            </a:r>
            <a:r>
              <a:rPr lang="el-GR" sz="1800" dirty="0"/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ή του </a:t>
            </a: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mobile broadband</a:t>
            </a:r>
            <a:endParaRPr lang="el-GR"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sz="1800" dirty="0"/>
              <a:t>αναζητάτε χρήσιμες πληροφορίες στο </a:t>
            </a:r>
            <a:r>
              <a:rPr lang="en-US" sz="1800" dirty="0"/>
              <a:t>YouTube </a:t>
            </a:r>
            <a:r>
              <a:rPr lang="el-GR" sz="18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sz="1800" dirty="0"/>
              <a:t>χρησιμοποιείτε ένα πρόγραμμα περιήγησης για την επίσκεψη ιστοσελίδων, όπως και πως να βάζετε σελιδοδείκτες στις ιστοσελίδες αυτές.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l-GR" sz="3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l-GR"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el-GR" sz="1800" dirty="0"/>
              <a:t> 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3600" dirty="0">
                <a:latin typeface="Calibri"/>
                <a:cs typeface="Calibri"/>
                <a:sym typeface="Calibri"/>
              </a:rPr>
              <a:t>Αναμενόμενα αποτελέσματα ΙΙΙ</a:t>
            </a:r>
            <a:endParaRPr lang="el-GR" sz="3600" dirty="0"/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36804" y="3851064"/>
            <a:ext cx="2693773" cy="15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66;p8">
            <a:extLst>
              <a:ext uri="{FF2B5EF4-FFF2-40B4-BE49-F238E27FC236}">
                <a16:creationId xmlns:a16="http://schemas.microsoft.com/office/drawing/2014/main" id="{5F87F4AE-214A-9E47-BE17-5B2F5528A0D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6788" y="3783253"/>
            <a:ext cx="2159212" cy="1719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74;p9">
            <a:extLst>
              <a:ext uri="{FF2B5EF4-FFF2-40B4-BE49-F238E27FC236}">
                <a16:creationId xmlns:a16="http://schemas.microsoft.com/office/drawing/2014/main" id="{3A9D4C94-3B1A-D848-A183-C6C8E0D9CB2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60150" y="3783253"/>
            <a:ext cx="2461246" cy="1963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en-US" sz="2000" dirty="0"/>
              <a:t>All images are from pixabay.com, protected under Simplified </a:t>
            </a:r>
            <a:r>
              <a:rPr lang="en-US" sz="2000" dirty="0" err="1"/>
              <a:t>Pixabay</a:t>
            </a:r>
            <a:r>
              <a:rPr lang="en-US" sz="2000" dirty="0"/>
              <a:t> License (https://pixabay.com/service/license/)</a:t>
            </a:r>
            <a:endParaRPr lang="en-US" sz="2800" dirty="0"/>
          </a:p>
          <a:p>
            <a:br>
              <a:rPr lang="en-US" sz="2800" dirty="0"/>
            </a:br>
            <a:r>
              <a:rPr lang="en-US" sz="2000" dirty="0"/>
              <a:t>Any other resources, that are not sourced from pixabay.com are under CC0 - Public domain (https://pixabay.com/service/license/)</a:t>
            </a:r>
            <a:endParaRPr lang="en-US" sz="2800" dirty="0"/>
          </a:p>
          <a:p>
            <a:br>
              <a:rPr lang="en-US" sz="1800" dirty="0"/>
            </a:br>
            <a:endParaRPr sz="32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3600" dirty="0">
                <a:latin typeface="Calibri"/>
                <a:cs typeface="Calibri"/>
                <a:sym typeface="Calibri"/>
              </a:rPr>
              <a:t>Πηγές</a:t>
            </a:r>
            <a:endParaRPr lang="el-GR" sz="3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DA6159-497D-41AD-B4A6-A116059EC852}"/>
              </a:ext>
            </a:extLst>
          </p:cNvPr>
          <p:cNvSpPr/>
          <p:nvPr/>
        </p:nvSpPr>
        <p:spPr>
          <a:xfrm>
            <a:off x="4454820" y="327511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2088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>
                <a:latin typeface="Calibri"/>
                <a:cs typeface="Calibri"/>
                <a:sym typeface="Calibri"/>
              </a:rPr>
              <a:t>Ευχαριστώ για την προσοχή σας</a:t>
            </a:r>
            <a:endParaRPr sz="32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327</Words>
  <Application>Microsoft Macintosh PowerPoint</Application>
  <PresentationFormat>On-screen Show (4:3)</PresentationFormat>
  <Paragraphs>59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Areti</cp:lastModifiedBy>
  <cp:revision>22</cp:revision>
  <dcterms:created xsi:type="dcterms:W3CDTF">2019-01-04T16:28:11Z</dcterms:created>
  <dcterms:modified xsi:type="dcterms:W3CDTF">2019-11-15T09:55:36Z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