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56" r:id="rId3"/>
    <p:sldId id="258" r:id="rId4"/>
    <p:sldId id="268" r:id="rId5"/>
    <p:sldId id="273" r:id="rId6"/>
    <p:sldId id="274" r:id="rId7"/>
    <p:sldId id="275" r:id="rId8"/>
    <p:sldId id="272" r:id="rId9"/>
    <p:sldId id="270" r:id="rId10"/>
    <p:sldId id="277" r:id="rId11"/>
    <p:sldId id="280" r:id="rId12"/>
    <p:sldId id="282" r:id="rId13"/>
    <p:sldId id="261" r:id="rId1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2" autoAdjust="0"/>
    <p:restoredTop sz="88175" autoAdjust="0"/>
  </p:normalViewPr>
  <p:slideViewPr>
    <p:cSldViewPr>
      <p:cViewPr varScale="1">
        <p:scale>
          <a:sx n="81" d="100"/>
          <a:sy n="81" d="100"/>
        </p:scale>
        <p:origin x="169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3D4349-9C0F-404C-8E00-E67D437B8D02}" type="datetimeFigureOut">
              <a:rPr lang="it-IT" smtClean="0"/>
              <a:pPr/>
              <a:t>17/12/2019</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A2E2D8-712D-4314-9AF5-F29EE05E9628}" type="slidenum">
              <a:rPr lang="it-IT" smtClean="0"/>
              <a:pPr/>
              <a:t>‹#›</a:t>
            </a:fld>
            <a:endParaRPr lang="it-IT"/>
          </a:p>
        </p:txBody>
      </p:sp>
    </p:spTree>
    <p:extLst>
      <p:ext uri="{BB962C8B-B14F-4D97-AF65-F5344CB8AC3E}">
        <p14:creationId xmlns:p14="http://schemas.microsoft.com/office/powerpoint/2010/main" val="651683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pPr/>
              <a:t>3</a:t>
            </a:fld>
            <a:endParaRPr lang="it-IT"/>
          </a:p>
        </p:txBody>
      </p:sp>
    </p:spTree>
    <p:extLst>
      <p:ext uri="{BB962C8B-B14F-4D97-AF65-F5344CB8AC3E}">
        <p14:creationId xmlns:p14="http://schemas.microsoft.com/office/powerpoint/2010/main" val="3235390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pPr/>
              <a:t>4</a:t>
            </a:fld>
            <a:endParaRPr lang="it-IT"/>
          </a:p>
        </p:txBody>
      </p:sp>
    </p:spTree>
    <p:extLst>
      <p:ext uri="{BB962C8B-B14F-4D97-AF65-F5344CB8AC3E}">
        <p14:creationId xmlns:p14="http://schemas.microsoft.com/office/powerpoint/2010/main" val="3235390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pPr/>
              <a:t>5</a:t>
            </a:fld>
            <a:endParaRPr lang="it-IT"/>
          </a:p>
        </p:txBody>
      </p:sp>
    </p:spTree>
    <p:extLst>
      <p:ext uri="{BB962C8B-B14F-4D97-AF65-F5344CB8AC3E}">
        <p14:creationId xmlns:p14="http://schemas.microsoft.com/office/powerpoint/2010/main" val="953237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pPr/>
              <a:t>6</a:t>
            </a:fld>
            <a:endParaRPr lang="it-IT"/>
          </a:p>
        </p:txBody>
      </p:sp>
    </p:spTree>
    <p:extLst>
      <p:ext uri="{BB962C8B-B14F-4D97-AF65-F5344CB8AC3E}">
        <p14:creationId xmlns:p14="http://schemas.microsoft.com/office/powerpoint/2010/main" val="1477490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A2E2D8-712D-4314-9AF5-F29EE05E9628}"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4474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pPr/>
              <a:t>11</a:t>
            </a:fld>
            <a:endParaRPr lang="it-IT"/>
          </a:p>
        </p:txBody>
      </p:sp>
    </p:spTree>
    <p:extLst>
      <p:ext uri="{BB962C8B-B14F-4D97-AF65-F5344CB8AC3E}">
        <p14:creationId xmlns:p14="http://schemas.microsoft.com/office/powerpoint/2010/main" val="1477490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228843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4118888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201615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2219427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407721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2951024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586556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064156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127912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3857816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201038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2150080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slidescarnival.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el-gr.facebook.com/"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el-gr.facebook.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A9D4F975-CE55-48B8-A201-C31AE4DBC537}"/>
              </a:ext>
            </a:extLst>
          </p:cNvPr>
          <p:cNvSpPr txBox="1"/>
          <p:nvPr/>
        </p:nvSpPr>
        <p:spPr>
          <a:xfrm>
            <a:off x="4857752" y="4357694"/>
            <a:ext cx="4085032" cy="2062103"/>
          </a:xfrm>
          <a:prstGeom prst="rect">
            <a:avLst/>
          </a:prstGeom>
          <a:noFill/>
        </p:spPr>
        <p:txBody>
          <a:bodyPr wrap="square" rtlCol="0">
            <a:spAutoFit/>
          </a:bodyPr>
          <a:lstStyle/>
          <a:p>
            <a:pPr algn="ctr"/>
            <a:r>
              <a:rPr lang="el-GR" sz="3200" b="1" cap="all" dirty="0">
                <a:solidFill>
                  <a:schemeClr val="accent5"/>
                </a:solidFill>
                <a:effectLst>
                  <a:outerShdw blurRad="38100" dist="38100" dir="2700000" algn="tl">
                    <a:srgbClr val="000000">
                      <a:alpha val="43137"/>
                    </a:srgbClr>
                  </a:outerShdw>
                </a:effectLst>
              </a:rPr>
              <a:t>ΘΕΤΙΚΕΣ ΚΑΙ ΑΡΝΗΤΙΚΕΣ ΠΛΕΥΡΕΣ ΤΟΥ</a:t>
            </a:r>
            <a:r>
              <a:rPr lang="en-US" sz="3200" b="1" cap="all" dirty="0">
                <a:solidFill>
                  <a:schemeClr val="accent5"/>
                </a:solidFill>
                <a:effectLst>
                  <a:outerShdw blurRad="38100" dist="38100" dir="2700000" algn="tl">
                    <a:srgbClr val="000000">
                      <a:alpha val="43137"/>
                    </a:srgbClr>
                  </a:outerShdw>
                </a:effectLst>
              </a:rPr>
              <a:t/>
            </a:r>
            <a:br>
              <a:rPr lang="en-US" sz="3200" b="1" cap="all" dirty="0">
                <a:solidFill>
                  <a:schemeClr val="accent5"/>
                </a:solidFill>
                <a:effectLst>
                  <a:outerShdw blurRad="38100" dist="38100" dir="2700000" algn="tl">
                    <a:srgbClr val="000000">
                      <a:alpha val="43137"/>
                    </a:srgbClr>
                  </a:outerShdw>
                </a:effectLst>
              </a:rPr>
            </a:br>
            <a:r>
              <a:rPr lang="en-US" sz="3200" b="1" cap="all" dirty="0">
                <a:solidFill>
                  <a:schemeClr val="accent5"/>
                </a:solidFill>
                <a:effectLst>
                  <a:outerShdw blurRad="38100" dist="38100" dir="2700000" algn="tl">
                    <a:srgbClr val="000000">
                      <a:alpha val="43137"/>
                    </a:srgbClr>
                  </a:outerShdw>
                </a:effectLst>
              </a:rPr>
              <a:t>FACEBOOK</a:t>
            </a:r>
            <a:endParaRPr lang="it-IT" sz="3200" b="1" cap="all"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42524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3156490160"/>
              </p:ext>
            </p:extLst>
          </p:nvPr>
        </p:nvGraphicFramePr>
        <p:xfrm>
          <a:off x="0" y="692696"/>
          <a:ext cx="3419872" cy="3338576"/>
        </p:xfrm>
        <a:graphic>
          <a:graphicData uri="http://schemas.openxmlformats.org/drawingml/2006/table">
            <a:tbl>
              <a:tblPr/>
              <a:tblGrid>
                <a:gridCol w="3419872">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Facebook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a:t>
                      </a:r>
                      <a:endPar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ΦΡΟΝΤΙΔΑ ΥΓΕΙΑΣ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16" name="CasellaDiTesto 15"/>
          <p:cNvSpPr txBox="1"/>
          <p:nvPr/>
        </p:nvSpPr>
        <p:spPr>
          <a:xfrm>
            <a:off x="3857620" y="142852"/>
            <a:ext cx="4968552"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2400" b="1" i="0" u="none" strike="noStrike" kern="1200" cap="none" spc="0" normalizeH="0" baseline="0" noProof="0" dirty="0">
                <a:ln>
                  <a:noFill/>
                </a:ln>
                <a:solidFill>
                  <a:prstClr val="black"/>
                </a:solidFill>
                <a:effectLst/>
                <a:uLnTx/>
                <a:uFillTx/>
                <a:latin typeface="Calibri"/>
                <a:ea typeface="+mn-ea"/>
                <a:cs typeface="+mn-cs"/>
              </a:rPr>
              <a:t>ΟΜΑΔΕΣ </a:t>
            </a:r>
            <a:r>
              <a:rPr kumimoji="0" lang="el-GR" sz="2400" b="1" i="0" u="none" strike="noStrike" kern="1200" cap="none" spc="0" normalizeH="0" baseline="0" noProof="0" dirty="0" smtClean="0">
                <a:ln>
                  <a:noFill/>
                </a:ln>
                <a:solidFill>
                  <a:prstClr val="black"/>
                </a:solidFill>
                <a:effectLst/>
                <a:uLnTx/>
                <a:uFillTx/>
                <a:latin typeface="Calibri"/>
                <a:ea typeface="+mn-ea"/>
                <a:cs typeface="+mn-cs"/>
              </a:rPr>
              <a:t>ΑΥΤΟΒΟΗΘΕΙΑΣ</a:t>
            </a:r>
            <a:endParaRPr kumimoji="0" lang="en-GB" sz="2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Google Shape;121;p7"/>
          <p:cNvSpPr/>
          <p:nvPr/>
        </p:nvSpPr>
        <p:spPr>
          <a:xfrm>
            <a:off x="1122681"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chemeClr val="accent3"/>
          </a:solidFill>
          <a:ln w="12700">
            <a:solidFill>
              <a:schemeClr val="bg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ttangolo 2">
            <a:extLst>
              <a:ext uri="{FF2B5EF4-FFF2-40B4-BE49-F238E27FC236}">
                <a16:creationId xmlns="" xmlns:a16="http://schemas.microsoft.com/office/drawing/2014/main" id="{A8E6260F-D470-42A9-A8D7-C702A835B8B8}"/>
              </a:ext>
            </a:extLst>
          </p:cNvPr>
          <p:cNvSpPr/>
          <p:nvPr/>
        </p:nvSpPr>
        <p:spPr>
          <a:xfrm>
            <a:off x="192731" y="6408049"/>
            <a:ext cx="3172548"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err="1">
                <a:ln>
                  <a:noFill/>
                </a:ln>
                <a:solidFill>
                  <a:prstClr val="black"/>
                </a:solidFill>
                <a:effectLst/>
                <a:uLnTx/>
                <a:uFillTx/>
                <a:latin typeface="Calibri"/>
                <a:ea typeface="+mn-ea"/>
                <a:cs typeface="+mn-cs"/>
              </a:rPr>
              <a:t>Icon</a:t>
            </a:r>
            <a:r>
              <a:rPr kumimoji="0" lang="it-IT" sz="1200" b="0" i="0" u="none" strike="noStrike" kern="1200" cap="none" spc="0" normalizeH="0" baseline="0" noProof="0" dirty="0">
                <a:ln>
                  <a:noFill/>
                </a:ln>
                <a:solidFill>
                  <a:prstClr val="black"/>
                </a:solidFill>
                <a:effectLst/>
                <a:uLnTx/>
                <a:uFillTx/>
                <a:latin typeface="Calibri"/>
                <a:ea typeface="+mn-ea"/>
                <a:cs typeface="+mn-cs"/>
              </a:rPr>
              <a:t> source: </a:t>
            </a:r>
            <a:r>
              <a:rPr kumimoji="0" lang="it-IT" sz="1200" b="0" i="0" u="none" strike="noStrike" kern="1200" cap="none" spc="0" normalizeH="0" baseline="0" noProof="0" dirty="0">
                <a:ln>
                  <a:noFill/>
                </a:ln>
                <a:solidFill>
                  <a:prstClr val="black"/>
                </a:solidFill>
                <a:effectLst/>
                <a:uLnTx/>
                <a:uFillTx/>
                <a:latin typeface="Calibri"/>
                <a:ea typeface="+mn-ea"/>
                <a:cs typeface="+mn-cs"/>
                <a:hlinkClick r:id="rId4"/>
              </a:rPr>
              <a:t>https://www.slidescarnival.com/</a:t>
            </a:r>
            <a:r>
              <a:rPr kumimoji="0" lang="it-IT" sz="1200" b="0" i="0" u="none" strike="noStrike" kern="1200" cap="none" spc="0" normalizeH="0" baseline="0" noProof="0" dirty="0">
                <a:ln>
                  <a:noFill/>
                </a:ln>
                <a:solidFill>
                  <a:prstClr val="black"/>
                </a:solidFill>
                <a:effectLst/>
                <a:uLnTx/>
                <a:uFillTx/>
                <a:latin typeface="Calibri"/>
                <a:ea typeface="+mn-ea"/>
                <a:cs typeface="+mn-cs"/>
              </a:rPr>
              <a:t> </a:t>
            </a:r>
          </a:p>
        </p:txBody>
      </p:sp>
      <p:sp>
        <p:nvSpPr>
          <p:cNvPr id="4" name="TextBox 3">
            <a:extLst>
              <a:ext uri="{FF2B5EF4-FFF2-40B4-BE49-F238E27FC236}">
                <a16:creationId xmlns="" xmlns:a16="http://schemas.microsoft.com/office/drawing/2014/main" id="{E4013E29-F2BE-4A4A-9C2F-0C9B7A72770F}"/>
              </a:ext>
            </a:extLst>
          </p:cNvPr>
          <p:cNvSpPr txBox="1"/>
          <p:nvPr/>
        </p:nvSpPr>
        <p:spPr>
          <a:xfrm>
            <a:off x="3500430" y="642918"/>
            <a:ext cx="5500726" cy="59093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l-GR" dirty="0">
                <a:latin typeface="Calibri Light" panose="020F0302020204030204" pitchFamily="34" charset="0"/>
                <a:cs typeface="Calibri Light" panose="020F0302020204030204" pitchFamily="34" charset="0"/>
              </a:rPr>
              <a:t>Στο</a:t>
            </a:r>
            <a:r>
              <a:rPr lang="it-IT" dirty="0">
                <a:latin typeface="Calibri Light" panose="020F0302020204030204" pitchFamily="34" charset="0"/>
                <a:cs typeface="Calibri Light" panose="020F0302020204030204" pitchFamily="34" charset="0"/>
              </a:rPr>
              <a:t> Facebook, </a:t>
            </a:r>
            <a:r>
              <a:rPr lang="el-GR" dirty="0">
                <a:latin typeface="Calibri Light" panose="020F0302020204030204" pitchFamily="34" charset="0"/>
                <a:cs typeface="Calibri Light" panose="020F0302020204030204" pitchFamily="34" charset="0"/>
              </a:rPr>
              <a:t>μπορείς να συμμετέχεις σε διάφορες «ομάδες»</a:t>
            </a:r>
            <a:r>
              <a:rPr lang="it-IT" dirty="0">
                <a:latin typeface="Calibri Light" panose="020F0302020204030204" pitchFamily="34" charset="0"/>
                <a:cs typeface="Calibri Light" panose="020F0302020204030204" pitchFamily="34" charset="0"/>
              </a:rPr>
              <a:t>, </a:t>
            </a:r>
            <a:r>
              <a:rPr lang="el-GR" dirty="0">
                <a:latin typeface="Calibri Light" panose="020F0302020204030204" pitchFamily="34" charset="0"/>
                <a:cs typeface="Calibri Light" panose="020F0302020204030204" pitchFamily="34" charset="0"/>
              </a:rPr>
              <a:t>σχετικές με ποικίλα θέματα</a:t>
            </a:r>
            <a:r>
              <a:rPr lang="it-IT" dirty="0">
                <a:latin typeface="Calibri Light" panose="020F0302020204030204" pitchFamily="34" charset="0"/>
                <a:cs typeface="Calibri Light" panose="020F0302020204030204" pitchFamily="34" charset="0"/>
              </a:rPr>
              <a:t>: </a:t>
            </a:r>
            <a:r>
              <a:rPr lang="el-GR" dirty="0">
                <a:latin typeface="Calibri Light" panose="020F0302020204030204" pitchFamily="34" charset="0"/>
                <a:cs typeface="Calibri Light" panose="020F0302020204030204" pitchFamily="34" charset="0"/>
              </a:rPr>
              <a:t>μερικές από αυτές είναι </a:t>
            </a:r>
            <a:r>
              <a:rPr lang="el-GR" b="1" dirty="0">
                <a:latin typeface="Calibri Light" panose="020F0302020204030204" pitchFamily="34" charset="0"/>
                <a:cs typeface="Calibri Light" panose="020F0302020204030204" pitchFamily="34" charset="0"/>
              </a:rPr>
              <a:t>Ομάδες Αυτοβοήθειας</a:t>
            </a:r>
            <a:r>
              <a:rPr lang="it-IT" dirty="0">
                <a:latin typeface="Calibri Light" panose="020F0302020204030204" pitchFamily="34" charset="0"/>
                <a:cs typeface="Calibri Light" panose="020F0302020204030204" pitchFamily="34" charset="0"/>
              </a:rPr>
              <a:t>, </a:t>
            </a:r>
            <a:r>
              <a:rPr lang="el-GR" dirty="0">
                <a:latin typeface="Calibri Light" panose="020F0302020204030204" pitchFamily="34" charset="0"/>
                <a:cs typeface="Calibri Light" panose="020F0302020204030204" pitchFamily="34" charset="0"/>
              </a:rPr>
              <a:t>με στόχο τα μέλη να ανταλλάξουν πληροφορίες, να μοιραστούν εμπειρίες όπως επίσης να λάβουν και να δώσουν υποστήριξη σε αυτούς που μοιράζονται ένα κοινό </a:t>
            </a:r>
            <a:r>
              <a:rPr lang="el-GR" dirty="0" smtClean="0">
                <a:latin typeface="Calibri Light" panose="020F0302020204030204" pitchFamily="34" charset="0"/>
                <a:cs typeface="Calibri Light" panose="020F0302020204030204" pitchFamily="34" charset="0"/>
              </a:rPr>
              <a:t>ζήτημα.</a:t>
            </a:r>
            <a:r>
              <a:rPr lang="it-IT" dirty="0">
                <a:latin typeface="Calibri Light" panose="020F0302020204030204" pitchFamily="34" charset="0"/>
                <a:cs typeface="Calibri Light" panose="020F0302020204030204" pitchFamily="34" charset="0"/>
              </a:rPr>
              <a:t/>
            </a:r>
            <a:br>
              <a:rPr lang="it-IT" dirty="0">
                <a:latin typeface="Calibri Light" panose="020F0302020204030204" pitchFamily="34" charset="0"/>
                <a:cs typeface="Calibri Light" panose="020F0302020204030204" pitchFamily="34" charset="0"/>
              </a:rPr>
            </a:br>
            <a:endParaRPr lang="it-IT" sz="12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l-GR" dirty="0">
                <a:latin typeface="Calibri Light" panose="020F0302020204030204" pitchFamily="34" charset="0"/>
                <a:cs typeface="Calibri Light" panose="020F0302020204030204" pitchFamily="34" charset="0"/>
              </a:rPr>
              <a:t>Υπάρχουν ομάδες αυτοβοήθειας όπου μπορείς να συζητήσεις για συγκεκριμένες ασθένειες, την απώλεια </a:t>
            </a:r>
            <a:r>
              <a:rPr lang="el-GR" dirty="0" smtClean="0">
                <a:latin typeface="Calibri Light" panose="020F0302020204030204" pitchFamily="34" charset="0"/>
                <a:cs typeface="Calibri Light" panose="020F0302020204030204" pitchFamily="34" charset="0"/>
              </a:rPr>
              <a:t>ή την επιβίωση.</a:t>
            </a:r>
            <a:r>
              <a:rPr lang="it-IT" dirty="0">
                <a:latin typeface="Calibri Light" panose="020F0302020204030204" pitchFamily="34" charset="0"/>
                <a:cs typeface="Calibri Light" panose="020F0302020204030204" pitchFamily="34" charset="0"/>
              </a:rPr>
              <a:t/>
            </a:r>
            <a:br>
              <a:rPr lang="it-IT" dirty="0">
                <a:latin typeface="Calibri Light" panose="020F0302020204030204" pitchFamily="34" charset="0"/>
                <a:cs typeface="Calibri Light" panose="020F0302020204030204" pitchFamily="34" charset="0"/>
              </a:rPr>
            </a:br>
            <a:endParaRPr lang="it-IT" sz="12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l-GR" dirty="0">
                <a:latin typeface="Calibri Light" panose="020F0302020204030204" pitchFamily="34" charset="0"/>
                <a:cs typeface="Calibri Light" panose="020F0302020204030204" pitchFamily="34" charset="0"/>
              </a:rPr>
              <a:t>Μερικές ομάδες αυτοβοήθειας είναι </a:t>
            </a:r>
            <a:r>
              <a:rPr lang="el-GR" b="1" dirty="0">
                <a:latin typeface="Calibri Light" panose="020F0302020204030204" pitchFamily="34" charset="0"/>
                <a:cs typeface="Calibri Light" panose="020F0302020204030204" pitchFamily="34" charset="0"/>
              </a:rPr>
              <a:t>δημόσιες</a:t>
            </a:r>
            <a:r>
              <a:rPr lang="el-GR" dirty="0">
                <a:latin typeface="Calibri Light" panose="020F0302020204030204" pitchFamily="34" charset="0"/>
                <a:cs typeface="Calibri Light" panose="020F0302020204030204" pitchFamily="34" charset="0"/>
              </a:rPr>
              <a:t> (οι φίλοι σου στο </a:t>
            </a:r>
            <a:r>
              <a:rPr lang="it-IT" dirty="0">
                <a:latin typeface="Calibri Light" panose="020F0302020204030204" pitchFamily="34" charset="0"/>
                <a:cs typeface="Calibri Light" panose="020F0302020204030204" pitchFamily="34" charset="0"/>
              </a:rPr>
              <a:t>Facebook </a:t>
            </a:r>
            <a:r>
              <a:rPr lang="el-GR" dirty="0">
                <a:latin typeface="Calibri Light" panose="020F0302020204030204" pitchFamily="34" charset="0"/>
                <a:cs typeface="Calibri Light" panose="020F0302020204030204" pitchFamily="34" charset="0"/>
              </a:rPr>
              <a:t>μπορούν να δουν ότι </a:t>
            </a:r>
            <a:r>
              <a:rPr lang="el-GR" dirty="0" smtClean="0">
                <a:latin typeface="Calibri Light" panose="020F0302020204030204" pitchFamily="34" charset="0"/>
                <a:cs typeface="Calibri Light" panose="020F0302020204030204" pitchFamily="34" charset="0"/>
              </a:rPr>
              <a:t>έγινες </a:t>
            </a:r>
            <a:r>
              <a:rPr lang="el-GR" dirty="0">
                <a:latin typeface="Calibri Light" panose="020F0302020204030204" pitchFamily="34" charset="0"/>
                <a:cs typeface="Calibri Light" panose="020F0302020204030204" pitchFamily="34" charset="0"/>
              </a:rPr>
              <a:t>μέλος σε αυτές), ενώ άλλες είναι </a:t>
            </a:r>
            <a:r>
              <a:rPr lang="el-GR" b="1" dirty="0">
                <a:latin typeface="Calibri Light" panose="020F0302020204030204" pitchFamily="34" charset="0"/>
                <a:cs typeface="Calibri Light" panose="020F0302020204030204" pitchFamily="34" charset="0"/>
              </a:rPr>
              <a:t>ιδιωτικές</a:t>
            </a:r>
            <a:r>
              <a:rPr lang="el-GR" dirty="0">
                <a:latin typeface="Calibri Light" panose="020F0302020204030204" pitchFamily="34" charset="0"/>
                <a:cs typeface="Calibri Light" panose="020F0302020204030204" pitchFamily="34" charset="0"/>
              </a:rPr>
              <a:t> (οι φίλοι σου στο </a:t>
            </a:r>
            <a:r>
              <a:rPr lang="it-IT" dirty="0">
                <a:latin typeface="Calibri Light" panose="020F0302020204030204" pitchFamily="34" charset="0"/>
                <a:cs typeface="Calibri Light" panose="020F0302020204030204" pitchFamily="34" charset="0"/>
              </a:rPr>
              <a:t>Facebook </a:t>
            </a:r>
            <a:r>
              <a:rPr lang="el-GR" dirty="0">
                <a:latin typeface="Calibri Light" panose="020F0302020204030204" pitchFamily="34" charset="0"/>
                <a:cs typeface="Calibri Light" panose="020F0302020204030204" pitchFamily="34" charset="0"/>
              </a:rPr>
              <a:t>δεν μπορούν να δουν ότι έγινες μέλος σε </a:t>
            </a:r>
            <a:r>
              <a:rPr lang="el-GR" dirty="0" smtClean="0">
                <a:latin typeface="Calibri Light" panose="020F0302020204030204" pitchFamily="34" charset="0"/>
                <a:cs typeface="Calibri Light" panose="020F0302020204030204" pitchFamily="34" charset="0"/>
              </a:rPr>
              <a:t>αυτές).</a:t>
            </a:r>
            <a:endParaRPr lang="it-IT"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endParaRPr lang="it-IT" sz="12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l-GR" dirty="0">
                <a:latin typeface="Calibri Light" panose="020F0302020204030204" pitchFamily="34" charset="0"/>
                <a:cs typeface="Calibri Light" panose="020F0302020204030204" pitchFamily="34" charset="0"/>
              </a:rPr>
              <a:t>Συνήθως, </a:t>
            </a:r>
            <a:r>
              <a:rPr lang="el-GR" dirty="0" smtClean="0">
                <a:latin typeface="Calibri Light" panose="020F0302020204030204" pitchFamily="34" charset="0"/>
                <a:cs typeface="Calibri Light" panose="020F0302020204030204" pitchFamily="34" charset="0"/>
              </a:rPr>
              <a:t>προτιμούνται </a:t>
            </a:r>
            <a:r>
              <a:rPr lang="el-GR" dirty="0">
                <a:latin typeface="Calibri Light" panose="020F0302020204030204" pitchFamily="34" charset="0"/>
                <a:cs typeface="Calibri Light" panose="020F0302020204030204" pitchFamily="34" charset="0"/>
              </a:rPr>
              <a:t>οι ιδιωτικές ομάδες όταν πραγματεύονται ένα ευαίσθητο θέμα, </a:t>
            </a:r>
            <a:r>
              <a:rPr lang="el-GR" dirty="0" smtClean="0">
                <a:latin typeface="Calibri Light" panose="020F0302020204030204" pitchFamily="34" charset="0"/>
                <a:cs typeface="Calibri Light" panose="020F0302020204030204" pitchFamily="34" charset="0"/>
              </a:rPr>
              <a:t>έτσι</a:t>
            </a:r>
          </a:p>
          <a:p>
            <a:pPr marL="342900" indent="-342900"/>
            <a:r>
              <a:rPr lang="el-GR" dirty="0" smtClean="0">
                <a:latin typeface="Calibri Light" panose="020F0302020204030204" pitchFamily="34" charset="0"/>
                <a:cs typeface="Calibri Light" panose="020F0302020204030204" pitchFamily="34" charset="0"/>
              </a:rPr>
              <a:t>      ώστε </a:t>
            </a:r>
            <a:r>
              <a:rPr lang="el-GR" dirty="0">
                <a:latin typeface="Calibri Light" panose="020F0302020204030204" pitchFamily="34" charset="0"/>
                <a:cs typeface="Calibri Light" panose="020F0302020204030204" pitchFamily="34" charset="0"/>
              </a:rPr>
              <a:t>να υπάρχει σεβασμός στην </a:t>
            </a:r>
            <a:r>
              <a:rPr lang="el-GR" dirty="0" err="1" smtClean="0">
                <a:latin typeface="Calibri Light" panose="020F0302020204030204" pitchFamily="34" charset="0"/>
                <a:cs typeface="Calibri Light" panose="020F0302020204030204" pitchFamily="34" charset="0"/>
              </a:rPr>
              <a:t>ιδιωτικότητα</a:t>
            </a:r>
            <a:endParaRPr lang="el-GR" dirty="0" smtClean="0">
              <a:latin typeface="Calibri Light" panose="020F0302020204030204" pitchFamily="34" charset="0"/>
              <a:cs typeface="Calibri Light" panose="020F0302020204030204" pitchFamily="34" charset="0"/>
            </a:endParaRPr>
          </a:p>
          <a:p>
            <a:pPr marL="342900" indent="-342900"/>
            <a:r>
              <a:rPr lang="el-GR" dirty="0" smtClean="0">
                <a:latin typeface="Calibri Light" panose="020F0302020204030204" pitchFamily="34" charset="0"/>
                <a:cs typeface="Calibri Light" panose="020F0302020204030204" pitchFamily="34" charset="0"/>
              </a:rPr>
              <a:t>      των </a:t>
            </a:r>
            <a:r>
              <a:rPr lang="el-GR" dirty="0">
                <a:latin typeface="Calibri Light" panose="020F0302020204030204" pitchFamily="34" charset="0"/>
                <a:cs typeface="Calibri Light" panose="020F0302020204030204" pitchFamily="34" charset="0"/>
              </a:rPr>
              <a:t>μελών τους </a:t>
            </a:r>
            <a:r>
              <a:rPr lang="el-GR" dirty="0" smtClean="0">
                <a:latin typeface="Calibri Light" panose="020F0302020204030204" pitchFamily="34" charset="0"/>
                <a:cs typeface="Calibri Light" panose="020F0302020204030204" pitchFamily="34" charset="0"/>
              </a:rPr>
              <a:t>τους</a:t>
            </a:r>
            <a:r>
              <a:rPr lang="el-GR" dirty="0">
                <a:latin typeface="Calibri Light" panose="020F0302020204030204" pitchFamily="34" charset="0"/>
                <a:cs typeface="Calibri Light" panose="020F0302020204030204" pitchFamily="34" charset="0"/>
              </a:rPr>
              <a:t>.</a:t>
            </a:r>
            <a:endParaRPr lang="it-IT"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433569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2285984" y="571480"/>
            <a:ext cx="4186075" cy="646331"/>
          </a:xfrm>
          <a:prstGeom prst="rect">
            <a:avLst/>
          </a:prstGeom>
        </p:spPr>
        <p:txBody>
          <a:bodyPr wrap="square">
            <a:spAutoFit/>
          </a:bodyPr>
          <a:lstStyle/>
          <a:p>
            <a:pPr lvl="0">
              <a:defRPr/>
            </a:pPr>
            <a:r>
              <a:rPr lang="el-GR" sz="3600" b="1" dirty="0" smtClean="0">
                <a:solidFill>
                  <a:prstClr val="black"/>
                </a:solidFill>
                <a:effectLst>
                  <a:outerShdw blurRad="38100" dist="38100" dir="2700000" algn="tl">
                    <a:srgbClr val="000000">
                      <a:alpha val="43137"/>
                    </a:srgbClr>
                  </a:outerShdw>
                </a:effectLst>
                <a:cs typeface="Calibri Light" panose="020F0302020204030204" pitchFamily="34" charset="0"/>
              </a:rPr>
              <a:t>ΑΝΑΦΟΡΕΣ</a:t>
            </a:r>
            <a:endParaRPr lang="it-IT" sz="3600" b="1" dirty="0">
              <a:solidFill>
                <a:prstClr val="black"/>
              </a:solidFill>
              <a:effectLst>
                <a:outerShdw blurRad="38100" dist="38100" dir="2700000" algn="tl">
                  <a:srgbClr val="000000">
                    <a:alpha val="43137"/>
                  </a:srgbClr>
                </a:outerShdw>
              </a:effectLst>
              <a:cs typeface="Calibri Light" panose="020F0302020204030204" pitchFamily="34" charset="0"/>
            </a:endParaRPr>
          </a:p>
        </p:txBody>
      </p:sp>
      <p:sp>
        <p:nvSpPr>
          <p:cNvPr id="8" name="Google Shape;334;g5ff9671e07_0_2"/>
          <p:cNvSpPr/>
          <p:nvPr/>
        </p:nvSpPr>
        <p:spPr>
          <a:xfrm>
            <a:off x="785786" y="2000240"/>
            <a:ext cx="7650600" cy="3885600"/>
          </a:xfrm>
          <a:prstGeom prst="rect">
            <a:avLst/>
          </a:prstGeom>
          <a:noFill/>
          <a:ln>
            <a:noFill/>
          </a:ln>
        </p:spPr>
        <p:txBody>
          <a:bodyPr spcFirstLastPara="1" wrap="square" lIns="91425" tIns="45700" rIns="91425" bIns="45700" anchor="t"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mn-ea"/>
              <a:cs typeface="Arial"/>
              <a:sym typeface="Arial"/>
            </a:endParaRPr>
          </a:p>
          <a:p>
            <a:pPr marL="457200" lvl="0" indent="-387350">
              <a:buClr>
                <a:srgbClr val="31859B"/>
              </a:buClr>
              <a:buSzPts val="2500"/>
              <a:buFont typeface="Calibri"/>
              <a:buChar char="●"/>
              <a:defRPr/>
            </a:pPr>
            <a:r>
              <a:rPr lang="en-US" sz="3200" dirty="0">
                <a:hlinkClick r:id="rId4"/>
              </a:rPr>
              <a:t>https://el-gr.facebook.com/</a:t>
            </a:r>
            <a:endParaRPr kumimoji="0" lang="en-US" sz="25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p:txBody>
      </p:sp>
    </p:spTree>
    <p:extLst>
      <p:ext uri="{BB962C8B-B14F-4D97-AF65-F5344CB8AC3E}">
        <p14:creationId xmlns:p14="http://schemas.microsoft.com/office/powerpoint/2010/main" val="135464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Google Shape;122;p6"/>
          <p:cNvSpPr txBox="1"/>
          <p:nvPr/>
        </p:nvSpPr>
        <p:spPr>
          <a:xfrm>
            <a:off x="785786" y="5000636"/>
            <a:ext cx="6842805"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3200" dirty="0" smtClean="0">
                <a:solidFill>
                  <a:schemeClr val="dk1"/>
                </a:solidFill>
                <a:latin typeface="Calibri"/>
                <a:ea typeface="Calibri"/>
                <a:cs typeface="Calibri"/>
                <a:sym typeface="Calibri"/>
              </a:rPr>
              <a:t>ΕΥΧΑΡΙΣΤΟΥΜΕ ΓΙΑ ΤΗΝ ΠΡΟΣΟΧΗ ΣΑ</a:t>
            </a:r>
            <a:r>
              <a:rPr lang="el-GR" sz="3200" dirty="0">
                <a:solidFill>
                  <a:schemeClr val="dk1"/>
                </a:solidFill>
                <a:latin typeface="Calibri"/>
                <a:ea typeface="Calibri"/>
                <a:cs typeface="Calibri"/>
                <a:sym typeface="Calibri"/>
              </a:rPr>
              <a:t>Σ</a:t>
            </a:r>
            <a:r>
              <a:rPr lang="en-US" sz="3200" dirty="0" smtClean="0">
                <a:solidFill>
                  <a:schemeClr val="dk1"/>
                </a:solidFill>
                <a:latin typeface="Calibri"/>
                <a:ea typeface="Calibri"/>
                <a:cs typeface="Calibri"/>
                <a:sym typeface="Calibri"/>
              </a:rPr>
              <a:t>!</a:t>
            </a:r>
            <a:endParaRPr sz="3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29138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C24DF88-E9A9-49EA-B0F2-C550043DF0F6}"/>
              </a:ext>
            </a:extLst>
          </p:cNvPr>
          <p:cNvSpPr txBox="1"/>
          <p:nvPr/>
        </p:nvSpPr>
        <p:spPr>
          <a:xfrm>
            <a:off x="323528" y="764704"/>
            <a:ext cx="4536504" cy="1938992"/>
          </a:xfrm>
          <a:prstGeom prst="rect">
            <a:avLst/>
          </a:prstGeom>
          <a:noFill/>
        </p:spPr>
        <p:txBody>
          <a:bodyPr wrap="square" rtlCol="0">
            <a:spAutoFit/>
          </a:bodyPr>
          <a:lstStyle/>
          <a:p>
            <a:r>
              <a:rPr lang="it-IT" sz="6000" b="1" dirty="0">
                <a:solidFill>
                  <a:schemeClr val="bg1"/>
                </a:solidFill>
                <a:effectLst>
                  <a:outerShdw blurRad="38100" dist="38100" dir="2700000" algn="tl">
                    <a:srgbClr val="000000">
                      <a:alpha val="43137"/>
                    </a:srgbClr>
                  </a:outerShdw>
                </a:effectLst>
              </a:rPr>
              <a:t>1° </a:t>
            </a:r>
            <a:r>
              <a:rPr lang="el-GR" sz="6000" b="1" dirty="0">
                <a:solidFill>
                  <a:schemeClr val="bg1"/>
                </a:solidFill>
                <a:effectLst>
                  <a:outerShdw blurRad="38100" dist="38100" dir="2700000" algn="tl">
                    <a:srgbClr val="000000">
                      <a:alpha val="43137"/>
                    </a:srgbClr>
                  </a:outerShdw>
                </a:effectLst>
              </a:rPr>
              <a:t>μέρος</a:t>
            </a:r>
            <a:r>
              <a:rPr lang="it-IT" sz="6000" b="1" dirty="0">
                <a:solidFill>
                  <a:schemeClr val="bg1"/>
                </a:solidFill>
                <a:effectLst>
                  <a:outerShdw blurRad="38100" dist="38100" dir="2700000" algn="tl">
                    <a:srgbClr val="000000">
                      <a:alpha val="43137"/>
                    </a:srgbClr>
                  </a:outerShdw>
                </a:effectLst>
              </a:rPr>
              <a:t/>
            </a:r>
            <a:br>
              <a:rPr lang="it-IT" sz="6000" b="1" dirty="0">
                <a:solidFill>
                  <a:schemeClr val="bg1"/>
                </a:solidFill>
                <a:effectLst>
                  <a:outerShdw blurRad="38100" dist="38100" dir="2700000" algn="tl">
                    <a:srgbClr val="000000">
                      <a:alpha val="43137"/>
                    </a:srgbClr>
                  </a:outerShdw>
                </a:effectLst>
              </a:rPr>
            </a:br>
            <a:r>
              <a:rPr lang="el-GR" sz="6000" b="1" dirty="0">
                <a:solidFill>
                  <a:schemeClr val="bg1"/>
                </a:solidFill>
                <a:effectLst>
                  <a:outerShdw blurRad="38100" dist="38100" dir="2700000" algn="tl">
                    <a:srgbClr val="000000">
                      <a:alpha val="43137"/>
                    </a:srgbClr>
                  </a:outerShdw>
                </a:effectLst>
              </a:rPr>
              <a:t>Ορισμός</a:t>
            </a:r>
            <a:endParaRPr lang="it-IT" sz="6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64771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4572000" y="335845"/>
            <a:ext cx="3960440" cy="92333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FACEBOOK</a:t>
            </a:r>
            <a:endParaRPr kumimoji="0" lang="it-IT"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 xmlns:a16="http://schemas.microsoft.com/office/drawing/2014/main" id="{704EA477-7E55-416A-8743-57EBC6A38958}"/>
              </a:ext>
            </a:extLst>
          </p:cNvPr>
          <p:cNvSpPr/>
          <p:nvPr/>
        </p:nvSpPr>
        <p:spPr>
          <a:xfrm>
            <a:off x="285720" y="1785926"/>
            <a:ext cx="8715436" cy="3416320"/>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el-GR" sz="2400" dirty="0">
                <a:latin typeface="Calibri Light" panose="020F0302020204030204" pitchFamily="34" charset="0"/>
                <a:cs typeface="Calibri Light" panose="020F0302020204030204" pitchFamily="34" charset="0"/>
              </a:rPr>
              <a:t>Το </a:t>
            </a:r>
            <a:r>
              <a:rPr lang="en-US" sz="2400" dirty="0">
                <a:latin typeface="Calibri Light" panose="020F0302020204030204" pitchFamily="34" charset="0"/>
                <a:cs typeface="Calibri Light" panose="020F0302020204030204" pitchFamily="34" charset="0"/>
              </a:rPr>
              <a:t>Facebook </a:t>
            </a:r>
            <a:r>
              <a:rPr lang="el-GR" sz="2400" dirty="0">
                <a:latin typeface="Calibri Light" panose="020F0302020204030204" pitchFamily="34" charset="0"/>
                <a:cs typeface="Calibri Light" panose="020F0302020204030204" pitchFamily="34" charset="0"/>
              </a:rPr>
              <a:t>είναι ένα ηλεκτρονικό μέσο κοινωνικής δικτύωσης</a:t>
            </a:r>
            <a:r>
              <a:rPr lang="en-US" sz="2400" dirty="0">
                <a:latin typeface="Calibri Light" panose="020F0302020204030204" pitchFamily="34" charset="0"/>
                <a:cs typeface="Calibri Light" panose="020F0302020204030204" pitchFamily="34" charset="0"/>
              </a:rPr>
              <a:t>, </a:t>
            </a:r>
            <a:r>
              <a:rPr lang="el-GR" sz="2400" dirty="0">
                <a:latin typeface="Calibri Light" panose="020F0302020204030204" pitchFamily="34" charset="0"/>
                <a:cs typeface="Calibri Light" panose="020F0302020204030204" pitchFamily="34" charset="0"/>
              </a:rPr>
              <a:t>και μια από τις μεγαλύτερες εταιρείες παροχής υπηρεσιών κοινωνικής δικτύωσης, που ιδρύθηκε από τον </a:t>
            </a:r>
            <a:r>
              <a:rPr lang="en-US" sz="2400" dirty="0">
                <a:latin typeface="Calibri Light" panose="020F0302020204030204" pitchFamily="34" charset="0"/>
                <a:cs typeface="Calibri Light" panose="020F0302020204030204" pitchFamily="34" charset="0"/>
              </a:rPr>
              <a:t>Mark </a:t>
            </a:r>
            <a:r>
              <a:rPr lang="en-US" sz="2400" dirty="0" err="1" smtClean="0">
                <a:latin typeface="Calibri Light" panose="020F0302020204030204" pitchFamily="34" charset="0"/>
                <a:cs typeface="Calibri Light" panose="020F0302020204030204" pitchFamily="34" charset="0"/>
              </a:rPr>
              <a:t>Zuckerberg</a:t>
            </a:r>
            <a:r>
              <a:rPr lang="el-GR" sz="2400" dirty="0" smtClean="0">
                <a:latin typeface="Calibri Light" panose="020F0302020204030204" pitchFamily="34" charset="0"/>
                <a:cs typeface="Calibri Light" panose="020F0302020204030204" pitchFamily="34" charset="0"/>
              </a:rPr>
              <a:t>.</a:t>
            </a:r>
            <a:endParaRPr lang="en-US" sz="24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endParaRPr lang="en-US" sz="24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400" dirty="0">
                <a:latin typeface="Calibri Light" panose="020F0302020204030204" pitchFamily="34" charset="0"/>
                <a:cs typeface="Calibri Light" panose="020F0302020204030204" pitchFamily="34" charset="0"/>
              </a:rPr>
              <a:t>Μπορεί κάποιος να συνδεθεί στο </a:t>
            </a:r>
            <a:r>
              <a:rPr lang="en-US" sz="2400" dirty="0">
                <a:latin typeface="Calibri Light" panose="020F0302020204030204" pitchFamily="34" charset="0"/>
                <a:cs typeface="Calibri Light" panose="020F0302020204030204" pitchFamily="34" charset="0"/>
              </a:rPr>
              <a:t>Facebook </a:t>
            </a:r>
            <a:r>
              <a:rPr lang="el-GR" sz="2400" dirty="0">
                <a:latin typeface="Calibri Light" panose="020F0302020204030204" pitchFamily="34" charset="0"/>
                <a:cs typeface="Calibri Light" panose="020F0302020204030204" pitchFamily="34" charset="0"/>
              </a:rPr>
              <a:t>από</a:t>
            </a:r>
            <a:r>
              <a:rPr lang="en-US" sz="2400" dirty="0">
                <a:latin typeface="Calibri Light" panose="020F0302020204030204" pitchFamily="34" charset="0"/>
                <a:cs typeface="Calibri Light" panose="020F0302020204030204" pitchFamily="34" charset="0"/>
              </a:rPr>
              <a:t> </a:t>
            </a:r>
            <a:r>
              <a:rPr lang="el-GR" sz="2400" b="1" dirty="0">
                <a:latin typeface="Calibri Light" panose="020F0302020204030204" pitchFamily="34" charset="0"/>
                <a:cs typeface="Calibri Light" panose="020F0302020204030204" pitchFamily="34" charset="0"/>
              </a:rPr>
              <a:t>συσκευές με σύνδεση ίντερνετ </a:t>
            </a:r>
            <a:r>
              <a:rPr lang="en-US" sz="2400" dirty="0">
                <a:latin typeface="Calibri Light" panose="020F0302020204030204" pitchFamily="34" charset="0"/>
                <a:cs typeface="Calibri Light" panose="020F0302020204030204" pitchFamily="34" charset="0"/>
              </a:rPr>
              <a:t>(</a:t>
            </a:r>
            <a:r>
              <a:rPr lang="el-GR" sz="2400" dirty="0">
                <a:latin typeface="Calibri Light" panose="020F0302020204030204" pitchFamily="34" charset="0"/>
                <a:cs typeface="Calibri Light" panose="020F0302020204030204" pitchFamily="34" charset="0"/>
              </a:rPr>
              <a:t>Η/Υ</a:t>
            </a:r>
            <a:r>
              <a:rPr lang="en-US" sz="2400" dirty="0">
                <a:latin typeface="Calibri Light" panose="020F0302020204030204" pitchFamily="34" charset="0"/>
                <a:cs typeface="Calibri Light" panose="020F0302020204030204" pitchFamily="34" charset="0"/>
              </a:rPr>
              <a:t>, tablets </a:t>
            </a:r>
            <a:r>
              <a:rPr lang="el-GR" sz="2400" dirty="0">
                <a:latin typeface="Calibri Light" panose="020F0302020204030204" pitchFamily="34" charset="0"/>
                <a:cs typeface="Calibri Light" panose="020F0302020204030204" pitchFamily="34" charset="0"/>
              </a:rPr>
              <a:t>και</a:t>
            </a:r>
            <a:r>
              <a:rPr lang="en-US" sz="2400" dirty="0">
                <a:latin typeface="Calibri Light" panose="020F0302020204030204" pitchFamily="34" charset="0"/>
                <a:cs typeface="Calibri Light" panose="020F0302020204030204" pitchFamily="34" charset="0"/>
              </a:rPr>
              <a:t> </a:t>
            </a:r>
            <a:r>
              <a:rPr lang="el-GR" sz="2400" dirty="0" smtClean="0">
                <a:latin typeface="Calibri Light" panose="020F0302020204030204" pitchFamily="34" charset="0"/>
                <a:cs typeface="Calibri Light" panose="020F0302020204030204" pitchFamily="34" charset="0"/>
              </a:rPr>
              <a:t>έξυπνα τηλέφωνα</a:t>
            </a:r>
            <a:r>
              <a:rPr lang="en-US" sz="2400" dirty="0" smtClean="0">
                <a:latin typeface="Calibri Light" panose="020F0302020204030204" pitchFamily="34" charset="0"/>
                <a:cs typeface="Calibri Light" panose="020F0302020204030204" pitchFamily="34" charset="0"/>
              </a:rPr>
              <a:t>)</a:t>
            </a:r>
            <a:r>
              <a:rPr lang="el-GR" sz="2400" dirty="0" smtClean="0">
                <a:latin typeface="Calibri Light" panose="020F0302020204030204" pitchFamily="34" charset="0"/>
                <a:cs typeface="Calibri Light" panose="020F0302020204030204" pitchFamily="34" charset="0"/>
              </a:rPr>
              <a:t>.</a:t>
            </a:r>
            <a:endParaRPr lang="en-US" sz="24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endParaRPr lang="en-US" sz="24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400" dirty="0">
                <a:latin typeface="Calibri Light" panose="020F0302020204030204" pitchFamily="34" charset="0"/>
                <a:cs typeface="Calibri Light" panose="020F0302020204030204" pitchFamily="34" charset="0"/>
              </a:rPr>
              <a:t>Το </a:t>
            </a:r>
            <a:r>
              <a:rPr lang="en-US" sz="2400" dirty="0">
                <a:latin typeface="Calibri Light" panose="020F0302020204030204" pitchFamily="34" charset="0"/>
                <a:cs typeface="Calibri Light" panose="020F0302020204030204" pitchFamily="34" charset="0"/>
              </a:rPr>
              <a:t>Facebook </a:t>
            </a:r>
            <a:r>
              <a:rPr lang="el-GR" sz="2400" dirty="0">
                <a:latin typeface="Calibri Light" panose="020F0302020204030204" pitchFamily="34" charset="0"/>
                <a:cs typeface="Calibri Light" panose="020F0302020204030204" pitchFamily="34" charset="0"/>
              </a:rPr>
              <a:t>είναι διαθέσιμο </a:t>
            </a:r>
            <a:r>
              <a:rPr lang="en-US" sz="2400" b="1" dirty="0">
                <a:latin typeface="Calibri Light" panose="020F0302020204030204" pitchFamily="34" charset="0"/>
                <a:cs typeface="Calibri Light" panose="020F0302020204030204" pitchFamily="34" charset="0"/>
              </a:rPr>
              <a:t>online</a:t>
            </a:r>
            <a:r>
              <a:rPr lang="en-US" sz="2400" dirty="0">
                <a:latin typeface="Calibri Light" panose="020F0302020204030204" pitchFamily="34" charset="0"/>
                <a:cs typeface="Calibri Light" panose="020F0302020204030204" pitchFamily="34" charset="0"/>
              </a:rPr>
              <a:t> </a:t>
            </a:r>
            <a:r>
              <a:rPr lang="en-US" sz="2400" dirty="0" smtClean="0">
                <a:latin typeface="Calibri Light" panose="020F0302020204030204" pitchFamily="34" charset="0"/>
                <a:cs typeface="Calibri Light" panose="020F0302020204030204" pitchFamily="34" charset="0"/>
              </a:rPr>
              <a:t>(</a:t>
            </a:r>
            <a:r>
              <a:rPr lang="en-US" sz="2400" dirty="0">
                <a:hlinkClick r:id="rId4"/>
              </a:rPr>
              <a:t>https://el-gr.facebook.com/</a:t>
            </a:r>
            <a:r>
              <a:rPr lang="en-US" sz="2400" dirty="0" smtClean="0">
                <a:latin typeface="Calibri Light" panose="020F0302020204030204" pitchFamily="34" charset="0"/>
                <a:cs typeface="Calibri Light" panose="020F0302020204030204" pitchFamily="34" charset="0"/>
              </a:rPr>
              <a:t>) </a:t>
            </a:r>
            <a:r>
              <a:rPr lang="el-GR" sz="2400" dirty="0">
                <a:latin typeface="Calibri Light" panose="020F0302020204030204" pitchFamily="34" charset="0"/>
                <a:cs typeface="Calibri Light" panose="020F0302020204030204" pitchFamily="34" charset="0"/>
              </a:rPr>
              <a:t>ή μέσω της </a:t>
            </a:r>
            <a:r>
              <a:rPr lang="el-GR" sz="2400" dirty="0" smtClean="0">
                <a:latin typeface="Calibri Light" panose="020F0302020204030204" pitchFamily="34" charset="0"/>
                <a:cs typeface="Calibri Light" panose="020F0302020204030204" pitchFamily="34" charset="0"/>
              </a:rPr>
              <a:t>εφαρμογής</a:t>
            </a:r>
            <a:r>
              <a:rPr lang="en-US" sz="2400" dirty="0" smtClean="0">
                <a:latin typeface="Calibri Light" panose="020F0302020204030204" pitchFamily="34" charset="0"/>
                <a:cs typeface="Calibri Light" panose="020F0302020204030204" pitchFamily="34" charset="0"/>
              </a:rPr>
              <a:t> (</a:t>
            </a:r>
            <a:r>
              <a:rPr lang="el-GR" sz="2400" dirty="0">
                <a:latin typeface="Calibri Light" panose="020F0302020204030204" pitchFamily="34" charset="0"/>
                <a:cs typeface="Calibri Light" panose="020F0302020204030204" pitchFamily="34" charset="0"/>
              </a:rPr>
              <a:t>για συσκευές </a:t>
            </a:r>
            <a:r>
              <a:rPr lang="en-US" sz="2400" dirty="0">
                <a:latin typeface="Calibri Light" panose="020F0302020204030204" pitchFamily="34" charset="0"/>
                <a:cs typeface="Calibri Light" panose="020F0302020204030204" pitchFamily="34" charset="0"/>
              </a:rPr>
              <a:t>android </a:t>
            </a:r>
            <a:r>
              <a:rPr lang="el-GR" sz="2400" dirty="0">
                <a:latin typeface="Calibri Light" panose="020F0302020204030204" pitchFamily="34" charset="0"/>
                <a:cs typeface="Calibri Light" panose="020F0302020204030204" pitchFamily="34" charset="0"/>
              </a:rPr>
              <a:t>και </a:t>
            </a:r>
            <a:r>
              <a:rPr lang="en-US" sz="2400" dirty="0">
                <a:latin typeface="Calibri Light" panose="020F0302020204030204" pitchFamily="34" charset="0"/>
                <a:cs typeface="Calibri Light" panose="020F0302020204030204" pitchFamily="34" charset="0"/>
              </a:rPr>
              <a:t>IOS</a:t>
            </a:r>
            <a:r>
              <a:rPr lang="en-US" sz="2400" dirty="0" smtClean="0">
                <a:latin typeface="Calibri Light" panose="020F0302020204030204" pitchFamily="34" charset="0"/>
                <a:cs typeface="Calibri Light" panose="020F0302020204030204" pitchFamily="34" charset="0"/>
              </a:rPr>
              <a:t>)</a:t>
            </a:r>
            <a:endParaRPr lang="en-US" sz="2400" dirty="0">
              <a:latin typeface="Calibri Light" panose="020F0302020204030204" pitchFamily="34" charset="0"/>
              <a:cs typeface="Calibri Light" panose="020F0302020204030204" pitchFamily="34" charset="0"/>
            </a:endParaRPr>
          </a:p>
        </p:txBody>
      </p:sp>
      <p:pic>
        <p:nvPicPr>
          <p:cNvPr id="1026" name="Picture 2" descr="Image result for facebook">
            <a:extLst>
              <a:ext uri="{FF2B5EF4-FFF2-40B4-BE49-F238E27FC236}">
                <a16:creationId xmlns="" xmlns:a16="http://schemas.microsoft.com/office/drawing/2014/main" id="{1C0235EB-E80B-490A-9269-429E0C4B74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103836"/>
            <a:ext cx="1060972" cy="1060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021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2000232" y="500042"/>
            <a:ext cx="7025831" cy="64633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l-GR" sz="3600" b="1" dirty="0">
                <a:solidFill>
                  <a:prstClr val="black"/>
                </a:solidFill>
                <a:effectLst>
                  <a:outerShdw blurRad="38100" dist="38100" dir="2700000" algn="tl">
                    <a:srgbClr val="000000">
                      <a:alpha val="43137"/>
                    </a:srgbClr>
                  </a:outerShdw>
                </a:effectLst>
                <a:latin typeface="Calibri"/>
                <a:cs typeface="Calibri Light" panose="020F0302020204030204" pitchFamily="34" charset="0"/>
              </a:rPr>
              <a:t>ΒΑΣΙΚΑ ΒΗΜΑΤΑ ΚΑΙ ΛΕΙΤΟΥΡΓΙΕΣ</a:t>
            </a:r>
            <a:endParaRPr kumimoji="0" lang="it-IT" sz="3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 xmlns:a16="http://schemas.microsoft.com/office/drawing/2014/main" id="{704EA477-7E55-416A-8743-57EBC6A38958}"/>
              </a:ext>
            </a:extLst>
          </p:cNvPr>
          <p:cNvSpPr/>
          <p:nvPr/>
        </p:nvSpPr>
        <p:spPr>
          <a:xfrm>
            <a:off x="142844" y="1714488"/>
            <a:ext cx="8786874" cy="3785652"/>
          </a:xfrm>
          <a:prstGeom prst="rect">
            <a:avLst/>
          </a:prstGeom>
        </p:spPr>
        <p:txBody>
          <a:bodyPr wrap="square" anchor="t">
            <a:spAutoFit/>
          </a:bodyPr>
          <a:lstStyle/>
          <a:p>
            <a:pPr marL="285750" lvl="0" indent="-285750">
              <a:buClr>
                <a:srgbClr val="4BACC6">
                  <a:lumMod val="75000"/>
                </a:srgbClr>
              </a:buClr>
              <a:buFont typeface="Arial" panose="020B0604020202020204" pitchFamily="34" charset="0"/>
              <a:buChar char="•"/>
              <a:defRPr/>
            </a:pPr>
            <a:r>
              <a:rPr lang="el-GR" sz="2400" dirty="0">
                <a:latin typeface="Calibri Light" panose="020F0302020204030204" pitchFamily="34" charset="0"/>
                <a:cs typeface="Calibri Light" panose="020F0302020204030204" pitchFamily="34" charset="0"/>
              </a:rPr>
              <a:t>Κατέβασε την </a:t>
            </a:r>
            <a:r>
              <a:rPr lang="el-GR" sz="2400" b="1" dirty="0">
                <a:latin typeface="Calibri Light" panose="020F0302020204030204" pitchFamily="34" charset="0"/>
                <a:cs typeface="Calibri Light" panose="020F0302020204030204" pitchFamily="34" charset="0"/>
              </a:rPr>
              <a:t>εφαρμογή </a:t>
            </a:r>
            <a:r>
              <a:rPr lang="en-US" sz="2400" b="1" dirty="0" err="1" smtClean="0">
                <a:latin typeface="Calibri Light" panose="020F0302020204030204" pitchFamily="34" charset="0"/>
                <a:cs typeface="Calibri Light" panose="020F0302020204030204" pitchFamily="34" charset="0"/>
              </a:rPr>
              <a:t>Facebook</a:t>
            </a:r>
            <a:r>
              <a:rPr lang="el-GR" sz="2400" b="1" dirty="0" smtClean="0">
                <a:latin typeface="Calibri Light" panose="020F0302020204030204" pitchFamily="34" charset="0"/>
                <a:cs typeface="Calibri Light" panose="020F0302020204030204" pitchFamily="34" charset="0"/>
              </a:rPr>
              <a:t>.</a:t>
            </a:r>
            <a:endParaRPr lang="en-US" sz="2400" b="1" dirty="0">
              <a:latin typeface="Calibri Light" panose="020F0302020204030204" pitchFamily="34" charset="0"/>
              <a:cs typeface="Calibri Light" panose="020F0302020204030204" pitchFamily="34" charset="0"/>
            </a:endParaRPr>
          </a:p>
          <a:p>
            <a:pPr lvl="0">
              <a:buClr>
                <a:srgbClr val="4BACC6">
                  <a:lumMod val="75000"/>
                </a:srgbClr>
              </a:buClr>
              <a:defRPr/>
            </a:pPr>
            <a:endParaRPr lang="en-US" sz="2400" dirty="0">
              <a:latin typeface="Calibri Light" panose="020F0302020204030204" pitchFamily="34" charset="0"/>
              <a:cs typeface="Calibri Light" panose="020F0302020204030204" pitchFamily="34" charset="0"/>
            </a:endParaRPr>
          </a:p>
          <a:p>
            <a:pPr marL="285750" indent="-285750">
              <a:buClr>
                <a:srgbClr val="4BACC6">
                  <a:lumMod val="75000"/>
                </a:srgbClr>
              </a:buClr>
              <a:buFont typeface="Arial" panose="020B0604020202020204" pitchFamily="34" charset="0"/>
              <a:buChar char="•"/>
              <a:defRPr/>
            </a:pPr>
            <a:r>
              <a:rPr lang="el-GR" sz="2400" b="1" dirty="0">
                <a:latin typeface="Calibri Light"/>
                <a:cs typeface="Calibri Light"/>
              </a:rPr>
              <a:t>Κάνε εγγραφή </a:t>
            </a:r>
            <a:r>
              <a:rPr lang="el-GR" sz="2400" dirty="0">
                <a:latin typeface="Calibri Light"/>
                <a:cs typeface="Calibri Light"/>
              </a:rPr>
              <a:t>στην </a:t>
            </a:r>
            <a:r>
              <a:rPr lang="el-GR" sz="2400" dirty="0" smtClean="0">
                <a:latin typeface="Calibri Light"/>
                <a:cs typeface="Calibri Light"/>
              </a:rPr>
              <a:t>πλατφόρμα.</a:t>
            </a:r>
            <a:endParaRPr lang="en-US" sz="2400" dirty="0">
              <a:latin typeface="Calibri Light"/>
              <a:cs typeface="Calibri Light"/>
            </a:endParaRPr>
          </a:p>
          <a:p>
            <a:pPr marL="285750" lvl="0" indent="-285750">
              <a:buClr>
                <a:srgbClr val="4BACC6">
                  <a:lumMod val="75000"/>
                </a:srgbClr>
              </a:buClr>
              <a:buFont typeface="Arial" panose="020B0604020202020204" pitchFamily="34" charset="0"/>
              <a:buChar char="•"/>
              <a:defRPr/>
            </a:pPr>
            <a:endParaRPr lang="en-US" sz="24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400" dirty="0">
                <a:latin typeface="Calibri Light" panose="020F0302020204030204" pitchFamily="34" charset="0"/>
                <a:cs typeface="Calibri Light" panose="020F0302020204030204" pitchFamily="34" charset="0"/>
              </a:rPr>
              <a:t>Δημιούργησε το </a:t>
            </a:r>
            <a:r>
              <a:rPr lang="el-GR" sz="2400" b="1" dirty="0">
                <a:latin typeface="Calibri Light" panose="020F0302020204030204" pitchFamily="34" charset="0"/>
                <a:cs typeface="Calibri Light" panose="020F0302020204030204" pitchFamily="34" charset="0"/>
              </a:rPr>
              <a:t>προσωπικό σου προφίλ</a:t>
            </a:r>
            <a:r>
              <a:rPr lang="el-GR" sz="2400" dirty="0">
                <a:latin typeface="Calibri Light" panose="020F0302020204030204" pitchFamily="34" charset="0"/>
                <a:cs typeface="Calibri Light" panose="020F0302020204030204" pitchFamily="34" charset="0"/>
              </a:rPr>
              <a:t>: μπορείς να συμπεριλάβεις πληροφορίες για τον εαυτό </a:t>
            </a:r>
            <a:r>
              <a:rPr lang="el-GR" sz="2400" dirty="0" smtClean="0">
                <a:latin typeface="Calibri Light" panose="020F0302020204030204" pitchFamily="34" charset="0"/>
                <a:cs typeface="Calibri Light" panose="020F0302020204030204" pitchFamily="34" charset="0"/>
              </a:rPr>
              <a:t>σου.</a:t>
            </a:r>
            <a:endParaRPr lang="el-GR" sz="24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endParaRPr lang="en-US" sz="2400" dirty="0">
              <a:latin typeface="Calibri Light" panose="020F0302020204030204" pitchFamily="34" charset="0"/>
              <a:cs typeface="Calibri Light" panose="020F0302020204030204" pitchFamily="34" charset="0"/>
            </a:endParaRPr>
          </a:p>
          <a:p>
            <a:pPr marL="285750" indent="-285750">
              <a:buClr>
                <a:srgbClr val="4BACC6">
                  <a:lumMod val="75000"/>
                </a:srgbClr>
              </a:buClr>
              <a:buFont typeface="Arial" panose="020B0604020202020204" pitchFamily="34" charset="0"/>
              <a:buChar char="•"/>
              <a:defRPr/>
            </a:pPr>
            <a:r>
              <a:rPr lang="el-GR" sz="2400" b="1" dirty="0">
                <a:latin typeface="Calibri Light"/>
                <a:cs typeface="Calibri Light"/>
              </a:rPr>
              <a:t>Μοιράσου</a:t>
            </a:r>
            <a:r>
              <a:rPr lang="en-US" sz="2400" b="1" dirty="0">
                <a:latin typeface="Calibri Light"/>
                <a:cs typeface="Calibri Light"/>
              </a:rPr>
              <a:t> </a:t>
            </a:r>
            <a:r>
              <a:rPr lang="el-GR" sz="2400" dirty="0">
                <a:latin typeface="Calibri Light"/>
                <a:cs typeface="Calibri Light"/>
              </a:rPr>
              <a:t>πληροφορίες</a:t>
            </a:r>
            <a:r>
              <a:rPr lang="en-US" sz="2400" dirty="0">
                <a:latin typeface="Calibri Light"/>
                <a:cs typeface="Calibri Light"/>
              </a:rPr>
              <a:t>, </a:t>
            </a:r>
            <a:r>
              <a:rPr lang="el-GR" sz="2400" dirty="0">
                <a:latin typeface="Calibri Light"/>
                <a:cs typeface="Calibri Light"/>
              </a:rPr>
              <a:t>φωτογραφίες</a:t>
            </a:r>
            <a:r>
              <a:rPr lang="en-US" sz="2400" dirty="0">
                <a:latin typeface="Calibri Light"/>
                <a:cs typeface="Calibri Light"/>
              </a:rPr>
              <a:t>, videos, </a:t>
            </a:r>
            <a:r>
              <a:rPr lang="el-GR" sz="2400" dirty="0">
                <a:latin typeface="Calibri Light"/>
                <a:cs typeface="Calibri Light"/>
              </a:rPr>
              <a:t>συνδέσμους</a:t>
            </a:r>
            <a:r>
              <a:rPr lang="en-US" sz="2400" dirty="0">
                <a:latin typeface="Calibri Light"/>
                <a:cs typeface="Calibri Light"/>
              </a:rPr>
              <a:t>, </a:t>
            </a:r>
            <a:r>
              <a:rPr lang="el-GR" sz="2400" dirty="0" err="1">
                <a:latin typeface="Calibri Light"/>
                <a:cs typeface="Calibri Light"/>
              </a:rPr>
              <a:t>κτλ</a:t>
            </a:r>
            <a:r>
              <a:rPr lang="en-US" sz="2400" dirty="0">
                <a:latin typeface="Calibri Light"/>
                <a:cs typeface="Calibri Light"/>
              </a:rPr>
              <a:t>., </a:t>
            </a:r>
            <a:r>
              <a:rPr lang="el-GR" sz="2400" b="1" dirty="0">
                <a:latin typeface="Calibri Light"/>
                <a:cs typeface="Calibri Light"/>
              </a:rPr>
              <a:t>βάζοντάς</a:t>
            </a:r>
            <a:r>
              <a:rPr lang="el-GR" sz="2400" dirty="0">
                <a:latin typeface="Calibri Light"/>
                <a:cs typeface="Calibri Light"/>
              </a:rPr>
              <a:t> τα στον «</a:t>
            </a:r>
            <a:r>
              <a:rPr lang="el-GR" sz="2400" b="1" dirty="0">
                <a:latin typeface="Calibri Light"/>
                <a:cs typeface="Calibri Light"/>
              </a:rPr>
              <a:t>τοίχο»</a:t>
            </a:r>
            <a:r>
              <a:rPr lang="el-GR" sz="2400" dirty="0">
                <a:latin typeface="Calibri Light"/>
                <a:cs typeface="Calibri Light"/>
              </a:rPr>
              <a:t> σου</a:t>
            </a:r>
            <a:r>
              <a:rPr lang="en-US" sz="2400" dirty="0">
                <a:latin typeface="Calibri Light"/>
                <a:cs typeface="Calibri Light"/>
              </a:rPr>
              <a:t> (</a:t>
            </a:r>
            <a:r>
              <a:rPr lang="el-GR" sz="2400" dirty="0">
                <a:latin typeface="Calibri Light"/>
                <a:cs typeface="Calibri Light"/>
              </a:rPr>
              <a:t>προσοχή στις ρυθμίσεις ασφαλείας: αν κάτι θα είναι προσωπικό ή δημόσιο</a:t>
            </a:r>
            <a:r>
              <a:rPr lang="en-US" sz="2400" dirty="0" smtClean="0">
                <a:latin typeface="Calibri Light"/>
                <a:cs typeface="Calibri Light"/>
              </a:rPr>
              <a:t>)</a:t>
            </a:r>
            <a:r>
              <a:rPr lang="el-GR" sz="2400" dirty="0" smtClean="0">
                <a:latin typeface="Calibri Light"/>
                <a:cs typeface="Calibri Light"/>
              </a:rPr>
              <a:t>.</a:t>
            </a:r>
            <a:endParaRPr lang="en-US" sz="2400" dirty="0">
              <a:latin typeface="Calibri Light"/>
              <a:cs typeface="Calibri Light"/>
            </a:endParaRPr>
          </a:p>
        </p:txBody>
      </p:sp>
      <p:grpSp>
        <p:nvGrpSpPr>
          <p:cNvPr id="8" name="Group 2">
            <a:extLst>
              <a:ext uri="{FF2B5EF4-FFF2-40B4-BE49-F238E27FC236}">
                <a16:creationId xmlns="" xmlns:a16="http://schemas.microsoft.com/office/drawing/2014/main" id="{7C60E0DA-888E-40C2-BB30-F797594EE993}"/>
              </a:ext>
            </a:extLst>
          </p:cNvPr>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9" name="Gear">
              <a:extLst>
                <a:ext uri="{FF2B5EF4-FFF2-40B4-BE49-F238E27FC236}">
                  <a16:creationId xmlns="" xmlns:a16="http://schemas.microsoft.com/office/drawing/2014/main" id="{3153C164-751B-4C19-841D-9DA3F9C7D55D}"/>
                </a:ext>
              </a:extLst>
            </p:cNvP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0" name="AutoShape 4">
              <a:extLst>
                <a:ext uri="{FF2B5EF4-FFF2-40B4-BE49-F238E27FC236}">
                  <a16:creationId xmlns="" xmlns:a16="http://schemas.microsoft.com/office/drawing/2014/main" id="{FF2EA877-3716-4A82-9035-A10ADFEC0287}"/>
                </a:ext>
              </a:extLst>
            </p:cNvPr>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1" name="AutoShape 5">
              <a:extLst>
                <a:ext uri="{FF2B5EF4-FFF2-40B4-BE49-F238E27FC236}">
                  <a16:creationId xmlns="" xmlns:a16="http://schemas.microsoft.com/office/drawing/2014/main" id="{2A819E2B-6E55-42F1-B332-9F95DD90EF9E}"/>
                </a:ext>
              </a:extLst>
            </p:cNvPr>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3628781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2285984" y="500042"/>
            <a:ext cx="6624736" cy="646331"/>
          </a:xfrm>
          <a:prstGeom prst="rect">
            <a:avLst/>
          </a:prstGeom>
        </p:spPr>
        <p:txBody>
          <a:bodyPr wrap="square">
            <a:spAutoFit/>
          </a:bodyPr>
          <a:lstStyle/>
          <a:p>
            <a:pPr lvl="0" algn="r">
              <a:defRPr/>
            </a:pPr>
            <a:r>
              <a:rPr lang="el-GR" sz="3600" b="1" dirty="0">
                <a:solidFill>
                  <a:prstClr val="black"/>
                </a:solidFill>
                <a:effectLst>
                  <a:outerShdw blurRad="38100" dist="38100" dir="2700000" algn="tl">
                    <a:srgbClr val="000000">
                      <a:alpha val="43137"/>
                    </a:srgbClr>
                  </a:outerShdw>
                </a:effectLst>
                <a:cs typeface="Calibri Light" panose="020F0302020204030204" pitchFamily="34" charset="0"/>
              </a:rPr>
              <a:t>ΒΑΣΙΚΑ ΒΗΜΑΤΑ ΚΑΙ ΛΕΙΤΟΥΡΓΙΕΣ</a:t>
            </a:r>
            <a:endParaRPr lang="it-IT" sz="3600" b="1" dirty="0">
              <a:solidFill>
                <a:prstClr val="black"/>
              </a:solidFill>
              <a:effectLst>
                <a:outerShdw blurRad="38100" dist="38100" dir="2700000" algn="tl">
                  <a:srgbClr val="000000">
                    <a:alpha val="43137"/>
                  </a:srgbClr>
                </a:outerShdw>
              </a:effectLst>
              <a:cs typeface="Calibri Light" panose="020F0302020204030204" pitchFamily="34" charset="0"/>
            </a:endParaRPr>
          </a:p>
        </p:txBody>
      </p:sp>
      <p:sp>
        <p:nvSpPr>
          <p:cNvPr id="3" name="Rettangolo 2">
            <a:extLst>
              <a:ext uri="{FF2B5EF4-FFF2-40B4-BE49-F238E27FC236}">
                <a16:creationId xmlns="" xmlns:a16="http://schemas.microsoft.com/office/drawing/2014/main" id="{704EA477-7E55-416A-8743-57EBC6A38958}"/>
              </a:ext>
            </a:extLst>
          </p:cNvPr>
          <p:cNvSpPr/>
          <p:nvPr/>
        </p:nvSpPr>
        <p:spPr>
          <a:xfrm>
            <a:off x="0" y="1571612"/>
            <a:ext cx="9001156" cy="4493538"/>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el-GR" sz="2200" dirty="0">
                <a:latin typeface="Calibri Light" panose="020F0302020204030204" pitchFamily="34" charset="0"/>
                <a:cs typeface="Calibri Light" panose="020F0302020204030204" pitchFamily="34" charset="0"/>
              </a:rPr>
              <a:t>Στείλε σε κάποιον χρήστη ένα «</a:t>
            </a:r>
            <a:r>
              <a:rPr lang="el-GR" sz="2200" b="1" dirty="0">
                <a:latin typeface="Calibri Light" panose="020F0302020204030204" pitchFamily="34" charset="0"/>
                <a:cs typeface="Calibri Light" panose="020F0302020204030204" pitchFamily="34" charset="0"/>
              </a:rPr>
              <a:t>αίτημα φιλίας</a:t>
            </a:r>
            <a:r>
              <a:rPr lang="el-GR" sz="2200" dirty="0">
                <a:latin typeface="Calibri Light" panose="020F0302020204030204" pitchFamily="34" charset="0"/>
                <a:cs typeface="Calibri Light" panose="020F0302020204030204" pitchFamily="34" charset="0"/>
              </a:rPr>
              <a:t>» ή αποδέξου το «αίτημα φιλίας» από κάποιον άλλο χρήστη: τώρα μπορείς να λαμβάνεις ενημερώσεις από τους «φίλους» σου για τη δραστηριότητές τους στο </a:t>
            </a:r>
            <a:r>
              <a:rPr lang="en-US" sz="2200" dirty="0" err="1" smtClean="0">
                <a:latin typeface="Calibri Light" panose="020F0302020204030204" pitchFamily="34" charset="0"/>
                <a:cs typeface="Calibri Light" panose="020F0302020204030204" pitchFamily="34" charset="0"/>
              </a:rPr>
              <a:t>Facebook</a:t>
            </a:r>
            <a:r>
              <a:rPr lang="el-GR" sz="2200" dirty="0" smtClean="0">
                <a:latin typeface="Calibri Light" panose="020F0302020204030204" pitchFamily="34" charset="0"/>
                <a:cs typeface="Calibri Light" panose="020F0302020204030204" pitchFamily="34" charset="0"/>
              </a:rPr>
              <a:t>.</a:t>
            </a:r>
            <a:endParaRPr lang="en-US"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endParaRPr lang="en-US"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200" dirty="0">
                <a:latin typeface="Calibri Light" panose="020F0302020204030204" pitchFamily="34" charset="0"/>
                <a:cs typeface="Calibri Light" panose="020F0302020204030204" pitchFamily="34" charset="0"/>
              </a:rPr>
              <a:t>Ψάξε κάποια συγκεκριμένη σελίδα και πάτησε το κουμπί «</a:t>
            </a:r>
            <a:r>
              <a:rPr lang="el-GR" sz="2200" b="1" dirty="0">
                <a:latin typeface="Calibri Light" panose="020F0302020204030204" pitchFamily="34" charset="0"/>
                <a:cs typeface="Calibri Light" panose="020F0302020204030204" pitchFamily="34" charset="0"/>
              </a:rPr>
              <a:t>Μου αρέσει</a:t>
            </a:r>
            <a:r>
              <a:rPr lang="el-GR" sz="2200" dirty="0">
                <a:latin typeface="Calibri Light" panose="020F0302020204030204" pitchFamily="34" charset="0"/>
                <a:cs typeface="Calibri Light" panose="020F0302020204030204" pitchFamily="34" charset="0"/>
              </a:rPr>
              <a:t>» για να ακολουθείς τις δραστηριότητες της συγκεκριμένης </a:t>
            </a:r>
            <a:r>
              <a:rPr lang="el-GR" sz="2200" dirty="0" smtClean="0">
                <a:latin typeface="Calibri Light" panose="020F0302020204030204" pitchFamily="34" charset="0"/>
                <a:cs typeface="Calibri Light" panose="020F0302020204030204" pitchFamily="34" charset="0"/>
              </a:rPr>
              <a:t>σελίδας.</a:t>
            </a:r>
            <a:endParaRPr lang="en-US"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endParaRPr lang="en-US"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200" dirty="0">
                <a:latin typeface="Calibri Light" panose="020F0302020204030204" pitchFamily="34" charset="0"/>
                <a:cs typeface="Calibri Light" panose="020F0302020204030204" pitchFamily="34" charset="0"/>
              </a:rPr>
              <a:t>Ψάξε κάποια συγκεκριμένη </a:t>
            </a:r>
            <a:r>
              <a:rPr lang="el-GR" sz="2200" b="1" dirty="0">
                <a:latin typeface="Calibri Light" panose="020F0302020204030204" pitchFamily="34" charset="0"/>
                <a:cs typeface="Calibri Light" panose="020F0302020204030204" pitchFamily="34" charset="0"/>
              </a:rPr>
              <a:t>ομάδα</a:t>
            </a:r>
            <a:r>
              <a:rPr lang="el-GR" sz="2200" dirty="0">
                <a:latin typeface="Calibri Light" panose="020F0302020204030204" pitchFamily="34" charset="0"/>
                <a:cs typeface="Calibri Light" panose="020F0302020204030204" pitchFamily="34" charset="0"/>
              </a:rPr>
              <a:t> στο και πάτησε το κουμπί «γίνε μέλος»: οι ομάδες επιτρέπουν στα άτομα να έρχονται σε επαφή διαδικτυακά και να μοιράζονται πληροφορίες και να συζητάνε για συγκεκριμένα θέματα. Μπορείς επίσης να δημιουργήσεις τη δική σου ομάδα αλλά πρόσεξε τις ρυθμίσεις ασφαλείας («Ανοιχτή», «Κλειστή», «Μυστική» ομάδα</a:t>
            </a:r>
            <a:r>
              <a:rPr lang="el-GR" sz="2200" dirty="0" smtClean="0">
                <a:latin typeface="Calibri Light" panose="020F0302020204030204" pitchFamily="34" charset="0"/>
                <a:cs typeface="Calibri Light" panose="020F0302020204030204" pitchFamily="34" charset="0"/>
              </a:rPr>
              <a:t>).</a:t>
            </a:r>
            <a:endParaRPr lang="en-US" sz="2200" dirty="0">
              <a:latin typeface="Calibri Light" panose="020F0302020204030204" pitchFamily="34" charset="0"/>
              <a:cs typeface="Calibri Light" panose="020F0302020204030204" pitchFamily="34" charset="0"/>
            </a:endParaRPr>
          </a:p>
        </p:txBody>
      </p:sp>
      <p:grpSp>
        <p:nvGrpSpPr>
          <p:cNvPr id="4" name="Group 2"/>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5" name="Gea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6" name="AutoShape 4"/>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7" name="AutoShape 5"/>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1213891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2314751" y="421872"/>
            <a:ext cx="6624736" cy="646331"/>
          </a:xfrm>
          <a:prstGeom prst="rect">
            <a:avLst/>
          </a:prstGeom>
        </p:spPr>
        <p:txBody>
          <a:bodyPr wrap="square">
            <a:spAutoFit/>
          </a:bodyPr>
          <a:lstStyle/>
          <a:p>
            <a:pPr lvl="0" algn="r">
              <a:defRPr/>
            </a:pPr>
            <a:r>
              <a:rPr lang="el-GR" sz="3600" b="1" dirty="0">
                <a:solidFill>
                  <a:prstClr val="black"/>
                </a:solidFill>
                <a:effectLst>
                  <a:outerShdw blurRad="38100" dist="38100" dir="2700000" algn="tl">
                    <a:srgbClr val="000000">
                      <a:alpha val="43137"/>
                    </a:srgbClr>
                  </a:outerShdw>
                </a:effectLst>
                <a:cs typeface="Calibri Light" panose="020F0302020204030204" pitchFamily="34" charset="0"/>
              </a:rPr>
              <a:t>ΒΑΣΙΚΑ ΒΗΜΑΤΑ ΚΑΙ ΛΕΙΤΟΥΡΓΙΕΣ</a:t>
            </a:r>
            <a:endParaRPr lang="it-IT" sz="3600" b="1" dirty="0">
              <a:solidFill>
                <a:prstClr val="black"/>
              </a:solidFill>
              <a:effectLst>
                <a:outerShdw blurRad="38100" dist="38100" dir="2700000" algn="tl">
                  <a:srgbClr val="000000">
                    <a:alpha val="43137"/>
                  </a:srgbClr>
                </a:outerShdw>
              </a:effectLst>
              <a:cs typeface="Calibri Light" panose="020F0302020204030204" pitchFamily="34" charset="0"/>
            </a:endParaRPr>
          </a:p>
        </p:txBody>
      </p:sp>
      <p:sp>
        <p:nvSpPr>
          <p:cNvPr id="3" name="Rettangolo 2">
            <a:extLst>
              <a:ext uri="{FF2B5EF4-FFF2-40B4-BE49-F238E27FC236}">
                <a16:creationId xmlns="" xmlns:a16="http://schemas.microsoft.com/office/drawing/2014/main" id="{704EA477-7E55-416A-8743-57EBC6A38958}"/>
              </a:ext>
            </a:extLst>
          </p:cNvPr>
          <p:cNvSpPr/>
          <p:nvPr/>
        </p:nvSpPr>
        <p:spPr>
          <a:xfrm>
            <a:off x="142844" y="1643050"/>
            <a:ext cx="8786874" cy="4493538"/>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el-GR" sz="2200" dirty="0">
                <a:latin typeface="Calibri Light" panose="020F0302020204030204" pitchFamily="34" charset="0"/>
                <a:cs typeface="Calibri Light" panose="020F0302020204030204" pitchFamily="34" charset="0"/>
              </a:rPr>
              <a:t>Όταν βλέπεις μια ενδιαφέρουσα δραστηριότητα, χρησιμοποίησε το κουμπί «</a:t>
            </a:r>
            <a:r>
              <a:rPr lang="el-GR" sz="2200" b="1" dirty="0">
                <a:latin typeface="Calibri Light" panose="020F0302020204030204" pitchFamily="34" charset="0"/>
                <a:cs typeface="Calibri Light" panose="020F0302020204030204" pitchFamily="34" charset="0"/>
              </a:rPr>
              <a:t>Μου αρέσει</a:t>
            </a:r>
            <a:r>
              <a:rPr lang="el-GR" sz="2200" dirty="0">
                <a:latin typeface="Calibri Light" panose="020F0302020204030204" pitchFamily="34" charset="0"/>
                <a:cs typeface="Calibri Light" panose="020F0302020204030204" pitchFamily="34" charset="0"/>
              </a:rPr>
              <a:t>» ( «Τέλειο», «</a:t>
            </a:r>
            <a:r>
              <a:rPr lang="el-GR" sz="2200" dirty="0" err="1">
                <a:latin typeface="Calibri Light" panose="020F0302020204030204" pitchFamily="34" charset="0"/>
                <a:cs typeface="Calibri Light" panose="020F0302020204030204" pitchFamily="34" charset="0"/>
              </a:rPr>
              <a:t>Χαχα</a:t>
            </a:r>
            <a:r>
              <a:rPr lang="el-GR" sz="2200" dirty="0">
                <a:latin typeface="Calibri Light" panose="020F0302020204030204" pitchFamily="34" charset="0"/>
                <a:cs typeface="Calibri Light" panose="020F0302020204030204" pitchFamily="34" charset="0"/>
              </a:rPr>
              <a:t>», «</a:t>
            </a:r>
            <a:r>
              <a:rPr lang="el-GR" sz="2200" dirty="0" err="1">
                <a:latin typeface="Calibri Light" panose="020F0302020204030204" pitchFamily="34" charset="0"/>
                <a:cs typeface="Calibri Light" panose="020F0302020204030204" pitchFamily="34" charset="0"/>
              </a:rPr>
              <a:t>Ουάου</a:t>
            </a:r>
            <a:r>
              <a:rPr lang="el-GR" sz="2200" dirty="0">
                <a:latin typeface="Calibri Light" panose="020F0302020204030204" pitchFamily="34" charset="0"/>
                <a:cs typeface="Calibri Light" panose="020F0302020204030204" pitchFamily="34" charset="0"/>
              </a:rPr>
              <a:t>», «Λυπημένος», «Θυμωμένος») </a:t>
            </a:r>
            <a:r>
              <a:rPr lang="el-GR" sz="2200" b="1" dirty="0">
                <a:latin typeface="Calibri Light" panose="020F0302020204030204" pitchFamily="34" charset="0"/>
                <a:cs typeface="Calibri Light" panose="020F0302020204030204" pitchFamily="34" charset="0"/>
              </a:rPr>
              <a:t>ή πρόσθεσε σχόλια, συνδέσεις ή άλλα μέσα: </a:t>
            </a:r>
            <a:r>
              <a:rPr lang="el-GR" sz="2200" dirty="0">
                <a:latin typeface="Calibri Light" panose="020F0302020204030204" pitchFamily="34" charset="0"/>
                <a:cs typeface="Calibri Light" panose="020F0302020204030204" pitchFamily="34" charset="0"/>
              </a:rPr>
              <a:t>επιτρέπεται να αλληλεπιδράσεις εύκολα με τις δραστηριότητες των «φίλων» σου, σελίδες που σου αρέσουν και ομάδες στο </a:t>
            </a:r>
            <a:r>
              <a:rPr lang="en-US" sz="2200" dirty="0">
                <a:latin typeface="Calibri Light" panose="020F0302020204030204" pitchFamily="34" charset="0"/>
                <a:cs typeface="Calibri Light" panose="020F0302020204030204" pitchFamily="34" charset="0"/>
              </a:rPr>
              <a:t>Facebook.</a:t>
            </a:r>
            <a:endParaRPr lang="el-GR"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endParaRPr lang="en-US"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200" dirty="0">
                <a:latin typeface="Calibri Light" panose="020F0302020204030204" pitchFamily="34" charset="0"/>
                <a:cs typeface="Calibri Light" panose="020F0302020204030204" pitchFamily="34" charset="0"/>
              </a:rPr>
              <a:t>Μπορείς να συμμετέχεις ή να δημιουργήσεις μια «</a:t>
            </a:r>
            <a:r>
              <a:rPr lang="el-GR" sz="2200" b="1" dirty="0">
                <a:latin typeface="Calibri Light" panose="020F0302020204030204" pitchFamily="34" charset="0"/>
                <a:cs typeface="Calibri Light" panose="020F0302020204030204" pitchFamily="34" charset="0"/>
              </a:rPr>
              <a:t>εκδήλωση</a:t>
            </a:r>
            <a:r>
              <a:rPr lang="el-GR" sz="2200" dirty="0">
                <a:latin typeface="Calibri Light" panose="020F0302020204030204" pitchFamily="34" charset="0"/>
                <a:cs typeface="Calibri Light" panose="020F0302020204030204" pitchFamily="34" charset="0"/>
              </a:rPr>
              <a:t>»</a:t>
            </a:r>
            <a:r>
              <a:rPr lang="en-US" sz="2200" dirty="0">
                <a:latin typeface="Calibri Light" panose="020F0302020204030204" pitchFamily="34" charset="0"/>
                <a:cs typeface="Calibri Light" panose="020F0302020204030204" pitchFamily="34" charset="0"/>
              </a:rPr>
              <a:t>: </a:t>
            </a:r>
            <a:r>
              <a:rPr lang="el-GR" sz="2200" dirty="0">
                <a:latin typeface="Calibri Light" panose="020F0302020204030204" pitchFamily="34" charset="0"/>
                <a:cs typeface="Calibri Light" panose="020F0302020204030204" pitchFamily="34" charset="0"/>
              </a:rPr>
              <a:t>οι εκδηλώσεις στο </a:t>
            </a:r>
            <a:r>
              <a:rPr lang="en-US" sz="2200" dirty="0">
                <a:latin typeface="Calibri Light" panose="020F0302020204030204" pitchFamily="34" charset="0"/>
                <a:cs typeface="Calibri Light" panose="020F0302020204030204" pitchFamily="34" charset="0"/>
              </a:rPr>
              <a:t>Facebook </a:t>
            </a:r>
            <a:r>
              <a:rPr lang="el-GR" sz="2200" dirty="0">
                <a:latin typeface="Calibri Light" panose="020F0302020204030204" pitchFamily="34" charset="0"/>
                <a:cs typeface="Calibri Light" panose="020F0302020204030204" pitchFamily="34" charset="0"/>
              </a:rPr>
              <a:t>επιτρέπουν στους φίλους σου να γνωρίζουν επερχόμενα γεγονότα στην κοινότητα (δημόσια ή ιδιωτικά</a:t>
            </a:r>
            <a:r>
              <a:rPr lang="el-GR" sz="2200" dirty="0" smtClean="0">
                <a:latin typeface="Calibri Light" panose="020F0302020204030204" pitchFamily="34" charset="0"/>
                <a:cs typeface="Calibri Light" panose="020F0302020204030204" pitchFamily="34" charset="0"/>
              </a:rPr>
              <a:t>).</a:t>
            </a:r>
            <a:endParaRPr lang="el-GR"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endParaRPr lang="en-US"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200" dirty="0">
                <a:latin typeface="Calibri Light" panose="020F0302020204030204" pitchFamily="34" charset="0"/>
                <a:cs typeface="Calibri Light" panose="020F0302020204030204" pitchFamily="34" charset="0"/>
              </a:rPr>
              <a:t>Κατέβασε την εφαρμογή </a:t>
            </a:r>
            <a:r>
              <a:rPr lang="en-US" sz="2200" b="1" dirty="0">
                <a:latin typeface="Calibri Light" panose="020F0302020204030204" pitchFamily="34" charset="0"/>
                <a:cs typeface="Calibri Light" panose="020F0302020204030204" pitchFamily="34" charset="0"/>
              </a:rPr>
              <a:t>Facebook Messenger</a:t>
            </a:r>
            <a:r>
              <a:rPr lang="el-GR" sz="2200" b="1" dirty="0">
                <a:latin typeface="Calibri Light" panose="020F0302020204030204" pitchFamily="34" charset="0"/>
                <a:cs typeface="Calibri Light" panose="020F0302020204030204" pitchFamily="34" charset="0"/>
              </a:rPr>
              <a:t> </a:t>
            </a:r>
            <a:r>
              <a:rPr lang="el-GR" sz="2200" dirty="0">
                <a:latin typeface="Calibri Light" panose="020F0302020204030204" pitchFamily="34" charset="0"/>
                <a:cs typeface="Calibri Light" panose="020F0302020204030204" pitchFamily="34" charset="0"/>
              </a:rPr>
              <a:t>ώστε να μπορείς να επικοινωνείς ιδιωτικά με τους «φίλους» σου </a:t>
            </a:r>
            <a:r>
              <a:rPr lang="en-US" sz="2200" dirty="0">
                <a:latin typeface="Calibri Light" panose="020F0302020204030204" pitchFamily="34" charset="0"/>
                <a:cs typeface="Calibri Light" panose="020F0302020204030204" pitchFamily="34" charset="0"/>
              </a:rPr>
              <a:t>: </a:t>
            </a:r>
            <a:r>
              <a:rPr lang="el-GR" sz="2200" dirty="0">
                <a:latin typeface="Calibri Light" panose="020F0302020204030204" pitchFamily="34" charset="0"/>
                <a:cs typeface="Calibri Light" panose="020F0302020204030204" pitchFamily="34" charset="0"/>
              </a:rPr>
              <a:t>ακολουθούν οδηγίες στην ενότητα </a:t>
            </a:r>
            <a:r>
              <a:rPr lang="el-GR" sz="2200" dirty="0" smtClean="0">
                <a:latin typeface="Calibri Light" panose="020F0302020204030204" pitchFamily="34" charset="0"/>
                <a:cs typeface="Calibri Light" panose="020F0302020204030204" pitchFamily="34" charset="0"/>
              </a:rPr>
              <a:t>5.</a:t>
            </a:r>
            <a:endParaRPr lang="en-US" sz="2200" dirty="0">
              <a:latin typeface="Calibri Light" panose="020F0302020204030204" pitchFamily="34" charset="0"/>
              <a:cs typeface="Calibri Light" panose="020F0302020204030204" pitchFamily="34" charset="0"/>
            </a:endParaRPr>
          </a:p>
        </p:txBody>
      </p:sp>
      <p:grpSp>
        <p:nvGrpSpPr>
          <p:cNvPr id="8" name="Group 2">
            <a:extLst>
              <a:ext uri="{FF2B5EF4-FFF2-40B4-BE49-F238E27FC236}">
                <a16:creationId xmlns="" xmlns:a16="http://schemas.microsoft.com/office/drawing/2014/main" id="{BAE04345-4FED-47A6-98BA-8D1DD50A727B}"/>
              </a:ext>
            </a:extLst>
          </p:cNvPr>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9" name="Gear">
              <a:extLst>
                <a:ext uri="{FF2B5EF4-FFF2-40B4-BE49-F238E27FC236}">
                  <a16:creationId xmlns="" xmlns:a16="http://schemas.microsoft.com/office/drawing/2014/main" id="{1C98AECA-8955-4700-846D-1DE022386284}"/>
                </a:ext>
              </a:extLst>
            </p:cNvP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0" name="AutoShape 4">
              <a:extLst>
                <a:ext uri="{FF2B5EF4-FFF2-40B4-BE49-F238E27FC236}">
                  <a16:creationId xmlns="" xmlns:a16="http://schemas.microsoft.com/office/drawing/2014/main" id="{6FA2C0C7-56E5-4912-84F3-67C99FA5ABBC}"/>
                </a:ext>
              </a:extLst>
            </p:cNvPr>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1" name="AutoShape 5">
              <a:extLst>
                <a:ext uri="{FF2B5EF4-FFF2-40B4-BE49-F238E27FC236}">
                  <a16:creationId xmlns="" xmlns:a16="http://schemas.microsoft.com/office/drawing/2014/main" id="{F0044C78-1568-4334-A521-B0BD028D4D28}"/>
                </a:ext>
              </a:extLst>
            </p:cNvPr>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135464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C24DF88-E9A9-49EA-B0F2-C550043DF0F6}"/>
              </a:ext>
            </a:extLst>
          </p:cNvPr>
          <p:cNvSpPr txBox="1"/>
          <p:nvPr/>
        </p:nvSpPr>
        <p:spPr>
          <a:xfrm>
            <a:off x="318592" y="620688"/>
            <a:ext cx="6824488" cy="3416320"/>
          </a:xfrm>
          <a:prstGeom prst="rect">
            <a:avLst/>
          </a:prstGeom>
          <a:noFill/>
        </p:spPr>
        <p:txBody>
          <a:bodyPr wrap="square" rtlCol="0">
            <a:spAutoFit/>
          </a:bodyPr>
          <a:lstStyle/>
          <a:p>
            <a:r>
              <a:rPr lang="it-IT" sz="5400" b="1" dirty="0">
                <a:solidFill>
                  <a:schemeClr val="bg1"/>
                </a:solidFill>
                <a:effectLst>
                  <a:outerShdw blurRad="38100" dist="38100" dir="2700000" algn="tl">
                    <a:srgbClr val="000000">
                      <a:alpha val="43137"/>
                    </a:srgbClr>
                  </a:outerShdw>
                </a:effectLst>
              </a:rPr>
              <a:t>2</a:t>
            </a:r>
            <a:r>
              <a:rPr lang="el-GR" sz="5400" b="1" baseline="30000" dirty="0">
                <a:solidFill>
                  <a:schemeClr val="bg1"/>
                </a:solidFill>
                <a:effectLst>
                  <a:outerShdw blurRad="38100" dist="38100" dir="2700000" algn="tl">
                    <a:srgbClr val="000000">
                      <a:alpha val="43137"/>
                    </a:srgbClr>
                  </a:outerShdw>
                </a:effectLst>
              </a:rPr>
              <a:t>ο</a:t>
            </a:r>
            <a:r>
              <a:rPr lang="el-GR" sz="5400" b="1" dirty="0">
                <a:solidFill>
                  <a:schemeClr val="bg1"/>
                </a:solidFill>
                <a:effectLst>
                  <a:outerShdw blurRad="38100" dist="38100" dir="2700000" algn="tl">
                    <a:srgbClr val="000000">
                      <a:alpha val="43137"/>
                    </a:srgbClr>
                  </a:outerShdw>
                </a:effectLst>
              </a:rPr>
              <a:t> μέρος</a:t>
            </a:r>
            <a:r>
              <a:rPr lang="it-IT" sz="5400" b="1" dirty="0">
                <a:solidFill>
                  <a:schemeClr val="bg1"/>
                </a:solidFill>
                <a:effectLst>
                  <a:outerShdw blurRad="38100" dist="38100" dir="2700000" algn="tl">
                    <a:srgbClr val="000000">
                      <a:alpha val="43137"/>
                    </a:srgbClr>
                  </a:outerShdw>
                </a:effectLst>
              </a:rPr>
              <a:t/>
            </a:r>
            <a:br>
              <a:rPr lang="it-IT" sz="5400" b="1" dirty="0">
                <a:solidFill>
                  <a:schemeClr val="bg1"/>
                </a:solidFill>
                <a:effectLst>
                  <a:outerShdw blurRad="38100" dist="38100" dir="2700000" algn="tl">
                    <a:srgbClr val="000000">
                      <a:alpha val="43137"/>
                    </a:srgbClr>
                  </a:outerShdw>
                </a:effectLst>
              </a:rPr>
            </a:br>
            <a:r>
              <a:rPr lang="el-GR" sz="5400" b="1" dirty="0">
                <a:solidFill>
                  <a:schemeClr val="bg1"/>
                </a:solidFill>
                <a:effectLst>
                  <a:outerShdw blurRad="38100" dist="38100" dir="2700000" algn="tl">
                    <a:srgbClr val="000000">
                      <a:alpha val="43137"/>
                    </a:srgbClr>
                  </a:outerShdw>
                </a:effectLst>
              </a:rPr>
              <a:t>ΘΕΤΙΚΕΣ ΚΑΙ </a:t>
            </a:r>
          </a:p>
          <a:p>
            <a:r>
              <a:rPr lang="el-GR" sz="5400" b="1" dirty="0">
                <a:solidFill>
                  <a:schemeClr val="bg1"/>
                </a:solidFill>
                <a:effectLst>
                  <a:outerShdw blurRad="38100" dist="38100" dir="2700000" algn="tl">
                    <a:srgbClr val="000000">
                      <a:alpha val="43137"/>
                    </a:srgbClr>
                  </a:outerShdw>
                </a:effectLst>
              </a:rPr>
              <a:t>ΑΡΝΗΤΙΚΕΣ</a:t>
            </a:r>
          </a:p>
          <a:p>
            <a:r>
              <a:rPr lang="el-GR" sz="5400" b="1" dirty="0">
                <a:solidFill>
                  <a:schemeClr val="bg1"/>
                </a:solidFill>
                <a:effectLst>
                  <a:outerShdw blurRad="38100" dist="38100" dir="2700000" algn="tl">
                    <a:srgbClr val="000000">
                      <a:alpha val="43137"/>
                    </a:srgbClr>
                  </a:outerShdw>
                </a:effectLst>
              </a:rPr>
              <a:t>ΠΛΕΥΡΕΣ</a:t>
            </a:r>
            <a:endParaRPr lang="it-IT" sz="54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96409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586379921"/>
              </p:ext>
            </p:extLst>
          </p:nvPr>
        </p:nvGraphicFramePr>
        <p:xfrm>
          <a:off x="318356" y="692696"/>
          <a:ext cx="2818656" cy="1669288"/>
        </p:xfrm>
        <a:graphic>
          <a:graphicData uri="http://schemas.openxmlformats.org/drawingml/2006/table">
            <a:tbl>
              <a:tblPr/>
              <a:tblGrid>
                <a:gridCol w="2818656">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ΘΕΤΙΚΕΣ</a:t>
                      </a: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ΠΛΕΥΡΕΣ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4" name="Rettangolo 3">
            <a:extLst>
              <a:ext uri="{FF2B5EF4-FFF2-40B4-BE49-F238E27FC236}">
                <a16:creationId xmlns="" xmlns:a16="http://schemas.microsoft.com/office/drawing/2014/main" id="{704EA477-7E55-416A-8743-57EBC6A38958}"/>
              </a:ext>
            </a:extLst>
          </p:cNvPr>
          <p:cNvSpPr/>
          <p:nvPr/>
        </p:nvSpPr>
        <p:spPr>
          <a:xfrm>
            <a:off x="3984778" y="266408"/>
            <a:ext cx="5016377" cy="5878532"/>
          </a:xfrm>
          <a:prstGeom prst="rect">
            <a:avLst/>
          </a:prstGeom>
        </p:spPr>
        <p:txBody>
          <a:bodyPr wrap="square">
            <a:spAutoFit/>
          </a:bodyPr>
          <a:lstStyle/>
          <a:p>
            <a:pPr>
              <a:buClr>
                <a:schemeClr val="accent5">
                  <a:lumMod val="75000"/>
                </a:schemeClr>
              </a:buClr>
            </a:pPr>
            <a:r>
              <a:rPr lang="el-GR" dirty="0">
                <a:latin typeface="Calibri Light" panose="020F0302020204030204" pitchFamily="34" charset="0"/>
                <a:cs typeface="Calibri Light" panose="020F0302020204030204" pitchFamily="34" charset="0"/>
              </a:rPr>
              <a:t>Στον «τοίχο» σου ή σε μια ομάδα του </a:t>
            </a:r>
            <a:r>
              <a:rPr lang="en-US" dirty="0">
                <a:latin typeface="Calibri Light" panose="020F0302020204030204" pitchFamily="34" charset="0"/>
                <a:cs typeface="Calibri Light" panose="020F0302020204030204" pitchFamily="34" charset="0"/>
              </a:rPr>
              <a:t>Facebook </a:t>
            </a:r>
            <a:r>
              <a:rPr lang="el-GR" dirty="0">
                <a:latin typeface="Calibri Light" panose="020F0302020204030204" pitchFamily="34" charset="0"/>
                <a:cs typeface="Calibri Light" panose="020F0302020204030204" pitchFamily="34" charset="0"/>
              </a:rPr>
              <a:t>μπορείς να εκφραστείς και να μοιραστείς τις απόψεις σου</a:t>
            </a:r>
          </a:p>
          <a:p>
            <a:pPr>
              <a:buClr>
                <a:schemeClr val="accent5">
                  <a:lumMod val="75000"/>
                </a:schemeClr>
              </a:buClr>
            </a:pPr>
            <a:endParaRPr lang="el-GR" dirty="0">
              <a:latin typeface="Calibri Light" panose="020F0302020204030204" pitchFamily="34" charset="0"/>
              <a:cs typeface="Calibri Light" panose="020F0302020204030204" pitchFamily="34" charset="0"/>
            </a:endParaRPr>
          </a:p>
          <a:p>
            <a:pPr>
              <a:buClr>
                <a:schemeClr val="accent5">
                  <a:lumMod val="75000"/>
                </a:schemeClr>
              </a:buClr>
            </a:pPr>
            <a:endParaRPr lang="en-US" sz="900" dirty="0">
              <a:latin typeface="Calibri Light" panose="020F0302020204030204" pitchFamily="34" charset="0"/>
              <a:cs typeface="Calibri Light" panose="020F0302020204030204" pitchFamily="34" charset="0"/>
            </a:endParaRPr>
          </a:p>
          <a:p>
            <a:pPr>
              <a:buClr>
                <a:schemeClr val="accent5">
                  <a:lumMod val="75000"/>
                </a:schemeClr>
              </a:buClr>
            </a:pPr>
            <a:r>
              <a:rPr lang="el-GR" dirty="0">
                <a:latin typeface="Calibri Light" panose="020F0302020204030204" pitchFamily="34" charset="0"/>
                <a:cs typeface="Calibri Light" panose="020F0302020204030204" pitchFamily="34" charset="0"/>
              </a:rPr>
              <a:t>Να είσαι προσεκτικός στο τι αποφασίζεις να μοιραστείς, δεν γνωρίζεις πού μπορούν να καταλήξουν αυτές οι πληροφορίες: </a:t>
            </a:r>
            <a:r>
              <a:rPr lang="el-GR" b="1" dirty="0">
                <a:latin typeface="Calibri Light" panose="020F0302020204030204" pitchFamily="34" charset="0"/>
                <a:cs typeface="Calibri Light" panose="020F0302020204030204" pitchFamily="34" charset="0"/>
              </a:rPr>
              <a:t>δεν μπορείς να έχεις έλεγχο σε αυτά που δημοσιεύεις ηλεκτρονικά</a:t>
            </a:r>
          </a:p>
          <a:p>
            <a:pPr>
              <a:buClr>
                <a:schemeClr val="accent5">
                  <a:lumMod val="75000"/>
                </a:schemeClr>
              </a:buClr>
            </a:pPr>
            <a:endParaRPr lang="el-GR" b="1" dirty="0">
              <a:latin typeface="Calibri Light" panose="020F0302020204030204" pitchFamily="34" charset="0"/>
              <a:cs typeface="Calibri Light" panose="020F0302020204030204" pitchFamily="34" charset="0"/>
            </a:endParaRPr>
          </a:p>
          <a:p>
            <a:pPr>
              <a:buClr>
                <a:schemeClr val="accent5">
                  <a:lumMod val="75000"/>
                </a:schemeClr>
              </a:buClr>
            </a:pPr>
            <a:endParaRPr lang="el-GR" b="1" dirty="0" smtClean="0">
              <a:latin typeface="Calibri Light" panose="020F0302020204030204" pitchFamily="34" charset="0"/>
              <a:cs typeface="Calibri Light" panose="020F0302020204030204" pitchFamily="34" charset="0"/>
            </a:endParaRPr>
          </a:p>
          <a:p>
            <a:pPr>
              <a:buClr>
                <a:schemeClr val="accent5">
                  <a:lumMod val="75000"/>
                </a:schemeClr>
              </a:buClr>
            </a:pPr>
            <a:endParaRPr lang="el-GR" b="1" dirty="0">
              <a:latin typeface="Calibri Light" panose="020F0302020204030204" pitchFamily="34" charset="0"/>
              <a:cs typeface="Calibri Light" panose="020F0302020204030204" pitchFamily="34" charset="0"/>
            </a:endParaRPr>
          </a:p>
          <a:p>
            <a:pPr>
              <a:buClr>
                <a:schemeClr val="accent5">
                  <a:lumMod val="75000"/>
                </a:schemeClr>
              </a:buClr>
            </a:pPr>
            <a:endParaRPr lang="en-US" sz="1600" b="1" dirty="0">
              <a:latin typeface="Calibri Light" panose="020F0302020204030204" pitchFamily="34" charset="0"/>
              <a:cs typeface="Calibri Light" panose="020F0302020204030204" pitchFamily="34" charset="0"/>
            </a:endParaRPr>
          </a:p>
          <a:p>
            <a:pPr>
              <a:buClr>
                <a:schemeClr val="accent5">
                  <a:lumMod val="75000"/>
                </a:schemeClr>
              </a:buClr>
            </a:pPr>
            <a:r>
              <a:rPr lang="el-GR" dirty="0">
                <a:latin typeface="Calibri Light" panose="020F0302020204030204" pitchFamily="34" charset="0"/>
                <a:cs typeface="Calibri Light" panose="020F0302020204030204" pitchFamily="34" charset="0"/>
              </a:rPr>
              <a:t>Μπορείς να χρησιμοποιήσεις τον «τοίχο» σου, τις σελίδες και τις ομάδες στο </a:t>
            </a:r>
            <a:r>
              <a:rPr lang="en-US" dirty="0">
                <a:latin typeface="Calibri Light" panose="020F0302020204030204" pitchFamily="34" charset="0"/>
                <a:cs typeface="Calibri Light" panose="020F0302020204030204" pitchFamily="34" charset="0"/>
              </a:rPr>
              <a:t>Facebook </a:t>
            </a:r>
            <a:r>
              <a:rPr lang="el-GR" dirty="0">
                <a:latin typeface="Calibri Light" panose="020F0302020204030204" pitchFamily="34" charset="0"/>
                <a:cs typeface="Calibri Light" panose="020F0302020204030204" pitchFamily="34" charset="0"/>
              </a:rPr>
              <a:t>για να συζητήσεις, να βρεις και να μοιραστείς πληροφορίες σχετικά με συγκεκριμένα θέματα υγείας</a:t>
            </a:r>
            <a:endParaRPr lang="en-US" b="1" dirty="0">
              <a:latin typeface="Calibri Light" panose="020F0302020204030204" pitchFamily="34" charset="0"/>
              <a:cs typeface="Calibri Light" panose="020F0302020204030204" pitchFamily="34" charset="0"/>
            </a:endParaRPr>
          </a:p>
          <a:p>
            <a:pPr>
              <a:buClr>
                <a:schemeClr val="accent5">
                  <a:lumMod val="75000"/>
                </a:schemeClr>
              </a:buClr>
            </a:pPr>
            <a:endParaRPr lang="en-US" sz="900" dirty="0">
              <a:latin typeface="Calibri Light" panose="020F0302020204030204" pitchFamily="34" charset="0"/>
              <a:cs typeface="Calibri Light" panose="020F0302020204030204" pitchFamily="34" charset="0"/>
            </a:endParaRPr>
          </a:p>
          <a:p>
            <a:pPr>
              <a:buClr>
                <a:schemeClr val="accent5">
                  <a:lumMod val="75000"/>
                </a:schemeClr>
              </a:buClr>
            </a:pPr>
            <a:r>
              <a:rPr lang="el-GR" dirty="0">
                <a:latin typeface="Calibri Light" panose="020F0302020204030204" pitchFamily="34" charset="0"/>
                <a:cs typeface="Calibri Light" panose="020F0302020204030204" pitchFamily="34" charset="0"/>
              </a:rPr>
              <a:t>Δώσε προσοχή στην αξιοπιστία των πληροφοριών: ψεύτικες ειδήσεις και πληροφορίες είναι πολύ διαδεδομένες στο </a:t>
            </a:r>
            <a:r>
              <a:rPr lang="en-US" dirty="0">
                <a:latin typeface="Calibri Light" panose="020F0302020204030204" pitchFamily="34" charset="0"/>
                <a:cs typeface="Calibri Light" panose="020F0302020204030204" pitchFamily="34" charset="0"/>
              </a:rPr>
              <a:t>Facebook</a:t>
            </a:r>
          </a:p>
        </p:txBody>
      </p:sp>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Immagine 2">
            <a:extLst>
              <a:ext uri="{FF2B5EF4-FFF2-40B4-BE49-F238E27FC236}">
                <a16:creationId xmlns=""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 xmlns:a16="http://schemas.microsoft.com/office/drawing/2014/main" id="{6416BFE3-602C-404C-8EC6-5CB828E78165}"/>
              </a:ext>
            </a:extLst>
          </p:cNvPr>
          <p:cNvGraphicFramePr>
            <a:graphicFrameLocks noGrp="1"/>
          </p:cNvGraphicFramePr>
          <p:nvPr>
            <p:extLst>
              <p:ext uri="{D42A27DB-BD31-4B8C-83A1-F6EECF244321}">
                <p14:modId xmlns:p14="http://schemas.microsoft.com/office/powerpoint/2010/main" val="582852892"/>
              </p:ext>
            </p:extLst>
          </p:nvPr>
        </p:nvGraphicFramePr>
        <p:xfrm>
          <a:off x="318356" y="4663542"/>
          <a:ext cx="2818656" cy="1669288"/>
        </p:xfrm>
        <a:graphic>
          <a:graphicData uri="http://schemas.openxmlformats.org/drawingml/2006/table">
            <a:tbl>
              <a:tblPr/>
              <a:tblGrid>
                <a:gridCol w="2818656">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ΑΡΝΗΤΙΚΕΣ</a:t>
                      </a: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ΠΛΕΥΡΕΣ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7" name="Freccia in giù 6">
            <a:extLst>
              <a:ext uri="{FF2B5EF4-FFF2-40B4-BE49-F238E27FC236}">
                <a16:creationId xmlns="" xmlns:a16="http://schemas.microsoft.com/office/drawing/2014/main" id="{CEA62A3D-0868-437B-8D28-ED14C76C8897}"/>
              </a:ext>
            </a:extLst>
          </p:cNvPr>
          <p:cNvSpPr/>
          <p:nvPr/>
        </p:nvSpPr>
        <p:spPr>
          <a:xfrm>
            <a:off x="3661955" y="1628800"/>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a:extLst>
              <a:ext uri="{FF2B5EF4-FFF2-40B4-BE49-F238E27FC236}">
                <a16:creationId xmlns="" xmlns:a16="http://schemas.microsoft.com/office/drawing/2014/main" id="{BB347909-A955-453E-941A-D17C672AD84A}"/>
              </a:ext>
            </a:extLst>
          </p:cNvPr>
          <p:cNvSpPr/>
          <p:nvPr/>
        </p:nvSpPr>
        <p:spPr>
          <a:xfrm rot="10800000">
            <a:off x="3661955" y="61095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a:extLst>
              <a:ext uri="{FF2B5EF4-FFF2-40B4-BE49-F238E27FC236}">
                <a16:creationId xmlns="" xmlns:a16="http://schemas.microsoft.com/office/drawing/2014/main" id="{A6873D55-A204-4D15-8FC0-F6966FA1DA35}"/>
              </a:ext>
            </a:extLst>
          </p:cNvPr>
          <p:cNvSpPr/>
          <p:nvPr/>
        </p:nvSpPr>
        <p:spPr>
          <a:xfrm rot="10800000">
            <a:off x="3676313" y="4355366"/>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a:extLst>
              <a:ext uri="{FF2B5EF4-FFF2-40B4-BE49-F238E27FC236}">
                <a16:creationId xmlns="" xmlns:a16="http://schemas.microsoft.com/office/drawing/2014/main" id="{7C8843A6-F36D-44DC-943C-E6BF80805494}"/>
              </a:ext>
            </a:extLst>
          </p:cNvPr>
          <p:cNvSpPr/>
          <p:nvPr/>
        </p:nvSpPr>
        <p:spPr>
          <a:xfrm>
            <a:off x="3676313" y="5301208"/>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diritto 12">
            <a:extLst>
              <a:ext uri="{FF2B5EF4-FFF2-40B4-BE49-F238E27FC236}">
                <a16:creationId xmlns="" xmlns:a16="http://schemas.microsoft.com/office/drawing/2014/main" id="{69FA8F40-15A7-42CB-A5D9-2E6BB1675FBA}"/>
              </a:ext>
            </a:extLst>
          </p:cNvPr>
          <p:cNvCxnSpPr/>
          <p:nvPr/>
        </p:nvCxnSpPr>
        <p:spPr>
          <a:xfrm>
            <a:off x="4067944" y="1484784"/>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 xmlns:a16="http://schemas.microsoft.com/office/drawing/2014/main" id="{0FB0B864-EE0C-4F6B-AD27-11F17F05FD0A}"/>
              </a:ext>
            </a:extLst>
          </p:cNvPr>
          <p:cNvCxnSpPr/>
          <p:nvPr/>
        </p:nvCxnSpPr>
        <p:spPr>
          <a:xfrm>
            <a:off x="4067944" y="5157192"/>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915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3548451794"/>
              </p:ext>
            </p:extLst>
          </p:nvPr>
        </p:nvGraphicFramePr>
        <p:xfrm>
          <a:off x="318356" y="692696"/>
          <a:ext cx="2818656" cy="1669288"/>
        </p:xfrm>
        <a:graphic>
          <a:graphicData uri="http://schemas.openxmlformats.org/drawingml/2006/table">
            <a:tbl>
              <a:tblPr/>
              <a:tblGrid>
                <a:gridCol w="2818656">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ΘΕΤΙΚΕΣ </a:t>
                      </a: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ΠΛΕΥΡΕΣ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4" name="Rettangolo 3">
            <a:extLst>
              <a:ext uri="{FF2B5EF4-FFF2-40B4-BE49-F238E27FC236}">
                <a16:creationId xmlns="" xmlns:a16="http://schemas.microsoft.com/office/drawing/2014/main" id="{704EA477-7E55-416A-8743-57EBC6A38958}"/>
              </a:ext>
            </a:extLst>
          </p:cNvPr>
          <p:cNvSpPr/>
          <p:nvPr/>
        </p:nvSpPr>
        <p:spPr>
          <a:xfrm>
            <a:off x="3963055" y="80648"/>
            <a:ext cx="4904344" cy="2462213"/>
          </a:xfrm>
          <a:prstGeom prst="rect">
            <a:avLst/>
          </a:prstGeom>
        </p:spPr>
        <p:txBody>
          <a:bodyPr wrap="square">
            <a:spAutoFit/>
          </a:bodyPr>
          <a:lstStyle/>
          <a:p>
            <a:pPr>
              <a:buClr>
                <a:schemeClr val="accent5">
                  <a:lumMod val="75000"/>
                </a:schemeClr>
              </a:buClr>
            </a:pPr>
            <a:endParaRPr lang="el-GR" dirty="0">
              <a:latin typeface="Calibri Light" panose="020F0302020204030204" pitchFamily="34" charset="0"/>
              <a:cs typeface="Calibri Light" panose="020F0302020204030204" pitchFamily="34" charset="0"/>
            </a:endParaRPr>
          </a:p>
          <a:p>
            <a:pPr>
              <a:buClr>
                <a:schemeClr val="accent5">
                  <a:lumMod val="75000"/>
                </a:schemeClr>
              </a:buClr>
            </a:pPr>
            <a:r>
              <a:rPr lang="el-GR" dirty="0">
                <a:latin typeface="Calibri Light" panose="020F0302020204030204" pitchFamily="34" charset="0"/>
                <a:cs typeface="Calibri Light" panose="020F0302020204030204" pitchFamily="34" charset="0"/>
              </a:rPr>
              <a:t>Στο </a:t>
            </a:r>
            <a:r>
              <a:rPr lang="en-US" dirty="0">
                <a:latin typeface="Calibri Light" panose="020F0302020204030204" pitchFamily="34" charset="0"/>
                <a:cs typeface="Calibri Light" panose="020F0302020204030204" pitchFamily="34" charset="0"/>
              </a:rPr>
              <a:t>Facebook, </a:t>
            </a:r>
            <a:r>
              <a:rPr lang="el-GR" dirty="0">
                <a:latin typeface="Calibri Light" panose="020F0302020204030204" pitchFamily="34" charset="0"/>
                <a:cs typeface="Calibri Light" panose="020F0302020204030204" pitchFamily="34" charset="0"/>
              </a:rPr>
              <a:t>μπορείς να δημιουργήσεις </a:t>
            </a:r>
            <a:r>
              <a:rPr lang="el-GR" b="1" dirty="0">
                <a:latin typeface="Calibri Light" panose="020F0302020204030204" pitchFamily="34" charset="0"/>
                <a:cs typeface="Calibri Light" panose="020F0302020204030204" pitchFamily="34" charset="0"/>
              </a:rPr>
              <a:t>νέες σχέσεις, </a:t>
            </a:r>
            <a:r>
              <a:rPr lang="el-GR" dirty="0">
                <a:latin typeface="Calibri Light" panose="020F0302020204030204" pitchFamily="34" charset="0"/>
                <a:cs typeface="Calibri Light" panose="020F0302020204030204" pitchFamily="34" charset="0"/>
              </a:rPr>
              <a:t> ακόμη και με ανθρώπους που βρίσκονται σε παρόμοια κατάσταση με τη δική σου</a:t>
            </a:r>
          </a:p>
          <a:p>
            <a:pPr>
              <a:buClr>
                <a:schemeClr val="accent5">
                  <a:lumMod val="75000"/>
                </a:schemeClr>
              </a:buClr>
            </a:pPr>
            <a:endParaRPr lang="en-US" sz="1000" dirty="0">
              <a:latin typeface="Calibri Light" panose="020F0302020204030204" pitchFamily="34" charset="0"/>
              <a:cs typeface="Calibri Light" panose="020F0302020204030204" pitchFamily="34" charset="0"/>
            </a:endParaRPr>
          </a:p>
          <a:p>
            <a:pPr>
              <a:buClr>
                <a:schemeClr val="accent5">
                  <a:lumMod val="75000"/>
                </a:schemeClr>
              </a:buClr>
            </a:pPr>
            <a:r>
              <a:rPr lang="el-GR" dirty="0">
                <a:latin typeface="Calibri Light" panose="020F0302020204030204" pitchFamily="34" charset="0"/>
                <a:cs typeface="Calibri Light" panose="020F0302020204030204" pitchFamily="34" charset="0"/>
              </a:rPr>
              <a:t>Δώσε προσοχή στους </a:t>
            </a:r>
            <a:r>
              <a:rPr lang="el-GR" b="1" dirty="0">
                <a:latin typeface="Calibri Light" panose="020F0302020204030204" pitchFamily="34" charset="0"/>
                <a:cs typeface="Calibri Light" panose="020F0302020204030204" pitchFamily="34" charset="0"/>
              </a:rPr>
              <a:t>ψεύτικους λογαριασμούς: </a:t>
            </a:r>
            <a:r>
              <a:rPr lang="el-GR" dirty="0">
                <a:latin typeface="Calibri Light" panose="020F0302020204030204" pitchFamily="34" charset="0"/>
                <a:cs typeface="Calibri Light" panose="020F0302020204030204" pitchFamily="34" charset="0"/>
              </a:rPr>
              <a:t>δεν ξέρεις πραγματικά ποιος βρίσκεται στην άλλη άκρη της οθόνης και ποιες είναι πραγματικά οι προθέσεις του</a:t>
            </a:r>
            <a:r>
              <a:rPr lang="en-US" dirty="0">
                <a:latin typeface="Calibri Light" panose="020F0302020204030204" pitchFamily="34" charset="0"/>
                <a:cs typeface="Calibri Light" panose="020F0302020204030204" pitchFamily="34" charset="0"/>
              </a:rPr>
              <a:t>.</a:t>
            </a:r>
          </a:p>
        </p:txBody>
      </p:sp>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Immagine 2">
            <a:extLst>
              <a:ext uri="{FF2B5EF4-FFF2-40B4-BE49-F238E27FC236}">
                <a16:creationId xmlns=""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 xmlns:a16="http://schemas.microsoft.com/office/drawing/2014/main" id="{6416BFE3-602C-404C-8EC6-5CB828E78165}"/>
              </a:ext>
            </a:extLst>
          </p:cNvPr>
          <p:cNvGraphicFramePr>
            <a:graphicFrameLocks noGrp="1"/>
          </p:cNvGraphicFramePr>
          <p:nvPr>
            <p:extLst>
              <p:ext uri="{D42A27DB-BD31-4B8C-83A1-F6EECF244321}">
                <p14:modId xmlns:p14="http://schemas.microsoft.com/office/powerpoint/2010/main" val="357180622"/>
              </p:ext>
            </p:extLst>
          </p:nvPr>
        </p:nvGraphicFramePr>
        <p:xfrm>
          <a:off x="318356" y="4663542"/>
          <a:ext cx="2818656" cy="1542288"/>
        </p:xfrm>
        <a:graphic>
          <a:graphicData uri="http://schemas.openxmlformats.org/drawingml/2006/table">
            <a:tbl>
              <a:tblPr/>
              <a:tblGrid>
                <a:gridCol w="2818656">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ΑΡΝΗΤΙΚΕΣΠΛΕΥΡΕΣ</a:t>
                      </a: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7" name="Freccia in giù 6">
            <a:extLst>
              <a:ext uri="{FF2B5EF4-FFF2-40B4-BE49-F238E27FC236}">
                <a16:creationId xmlns="" xmlns:a16="http://schemas.microsoft.com/office/drawing/2014/main" id="{CEA62A3D-0868-437B-8D28-ED14C76C8897}"/>
              </a:ext>
            </a:extLst>
          </p:cNvPr>
          <p:cNvSpPr/>
          <p:nvPr/>
        </p:nvSpPr>
        <p:spPr>
          <a:xfrm>
            <a:off x="3661955" y="1596489"/>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a:extLst>
              <a:ext uri="{FF2B5EF4-FFF2-40B4-BE49-F238E27FC236}">
                <a16:creationId xmlns="" xmlns:a16="http://schemas.microsoft.com/office/drawing/2014/main" id="{BB347909-A955-453E-941A-D17C672AD84A}"/>
              </a:ext>
            </a:extLst>
          </p:cNvPr>
          <p:cNvSpPr/>
          <p:nvPr/>
        </p:nvSpPr>
        <p:spPr>
          <a:xfrm rot="10800000">
            <a:off x="3661955" y="511384"/>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a:extLst>
              <a:ext uri="{FF2B5EF4-FFF2-40B4-BE49-F238E27FC236}">
                <a16:creationId xmlns="" xmlns:a16="http://schemas.microsoft.com/office/drawing/2014/main" id="{A6873D55-A204-4D15-8FC0-F6966FA1DA35}"/>
              </a:ext>
            </a:extLst>
          </p:cNvPr>
          <p:cNvSpPr/>
          <p:nvPr/>
        </p:nvSpPr>
        <p:spPr>
          <a:xfrm rot="10800000">
            <a:off x="3661955" y="360533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a:extLst>
              <a:ext uri="{FF2B5EF4-FFF2-40B4-BE49-F238E27FC236}">
                <a16:creationId xmlns="" xmlns:a16="http://schemas.microsoft.com/office/drawing/2014/main" id="{7C8843A6-F36D-44DC-943C-E6BF80805494}"/>
              </a:ext>
            </a:extLst>
          </p:cNvPr>
          <p:cNvSpPr/>
          <p:nvPr/>
        </p:nvSpPr>
        <p:spPr>
          <a:xfrm>
            <a:off x="3661955" y="4603702"/>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diritto 12">
            <a:extLst>
              <a:ext uri="{FF2B5EF4-FFF2-40B4-BE49-F238E27FC236}">
                <a16:creationId xmlns="" xmlns:a16="http://schemas.microsoft.com/office/drawing/2014/main" id="{69FA8F40-15A7-42CB-A5D9-2E6BB1675FBA}"/>
              </a:ext>
            </a:extLst>
          </p:cNvPr>
          <p:cNvCxnSpPr/>
          <p:nvPr/>
        </p:nvCxnSpPr>
        <p:spPr>
          <a:xfrm>
            <a:off x="4071144" y="1357921"/>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 xmlns:a16="http://schemas.microsoft.com/office/drawing/2014/main" id="{0FB0B864-EE0C-4F6B-AD27-11F17F05FD0A}"/>
              </a:ext>
            </a:extLst>
          </p:cNvPr>
          <p:cNvCxnSpPr/>
          <p:nvPr/>
        </p:nvCxnSpPr>
        <p:spPr>
          <a:xfrm>
            <a:off x="4143153" y="4509120"/>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ttangolo 8"/>
          <p:cNvSpPr/>
          <p:nvPr/>
        </p:nvSpPr>
        <p:spPr>
          <a:xfrm>
            <a:off x="4081192" y="2618543"/>
            <a:ext cx="4572000" cy="3754874"/>
          </a:xfrm>
          <a:prstGeom prst="rect">
            <a:avLst/>
          </a:prstGeom>
        </p:spPr>
        <p:txBody>
          <a:bodyPr>
            <a:spAutoFit/>
          </a:bodyPr>
          <a:lstStyle/>
          <a:p>
            <a:pPr>
              <a:buClr>
                <a:schemeClr val="accent5">
                  <a:lumMod val="75000"/>
                </a:schemeClr>
              </a:buClr>
            </a:pPr>
            <a:endParaRPr lang="el-GR" dirty="0" smtClean="0">
              <a:latin typeface="Calibri Light" panose="020F0302020204030204" pitchFamily="34" charset="0"/>
              <a:cs typeface="Calibri Light" panose="020F0302020204030204" pitchFamily="34" charset="0"/>
            </a:endParaRPr>
          </a:p>
          <a:p>
            <a:pPr>
              <a:buClr>
                <a:schemeClr val="accent5">
                  <a:lumMod val="75000"/>
                </a:schemeClr>
              </a:buClr>
            </a:pPr>
            <a:r>
              <a:rPr lang="el-GR" dirty="0" smtClean="0">
                <a:latin typeface="Calibri Light" panose="020F0302020204030204" pitchFamily="34" charset="0"/>
                <a:cs typeface="Calibri Light" panose="020F0302020204030204" pitchFamily="34" charset="0"/>
              </a:rPr>
              <a:t>Μέσα </a:t>
            </a:r>
            <a:r>
              <a:rPr lang="el-GR" dirty="0">
                <a:latin typeface="Calibri Light" panose="020F0302020204030204" pitchFamily="34" charset="0"/>
                <a:cs typeface="Calibri Light" panose="020F0302020204030204" pitchFamily="34" charset="0"/>
              </a:rPr>
              <a:t>από το </a:t>
            </a:r>
            <a:r>
              <a:rPr lang="en-US" dirty="0">
                <a:latin typeface="Calibri Light" panose="020F0302020204030204" pitchFamily="34" charset="0"/>
                <a:cs typeface="Calibri Light" panose="020F0302020204030204" pitchFamily="34" charset="0"/>
              </a:rPr>
              <a:t>Facebook, </a:t>
            </a:r>
            <a:r>
              <a:rPr lang="el-GR" dirty="0">
                <a:latin typeface="Calibri Light" panose="020F0302020204030204" pitchFamily="34" charset="0"/>
                <a:cs typeface="Calibri Light" panose="020F0302020204030204" pitchFamily="34" charset="0"/>
              </a:rPr>
              <a:t>μπορεί να συνδεθείς με φροντιστές από </a:t>
            </a:r>
            <a:r>
              <a:rPr lang="el-GR" dirty="0" smtClean="0">
                <a:latin typeface="Calibri Light" panose="020F0302020204030204" pitchFamily="34" charset="0"/>
                <a:cs typeface="Calibri Light" panose="020F0302020204030204" pitchFamily="34" charset="0"/>
              </a:rPr>
              <a:t>διαφορετικές γενιές και διαφορετικό υπόβαθρο με αποτέλεσμα να ανοίγεις τους ορίζοντές σου και να ενισχύεις το δίκτυό σου</a:t>
            </a:r>
          </a:p>
          <a:p>
            <a:pPr>
              <a:buClr>
                <a:schemeClr val="accent5">
                  <a:lumMod val="75000"/>
                </a:schemeClr>
              </a:buClr>
            </a:pPr>
            <a:endParaRPr lang="el-GR" sz="1100" dirty="0">
              <a:latin typeface="Calibri Light" panose="020F0302020204030204" pitchFamily="34" charset="0"/>
              <a:cs typeface="Calibri Light" panose="020F0302020204030204" pitchFamily="34" charset="0"/>
            </a:endParaRPr>
          </a:p>
          <a:p>
            <a:pPr>
              <a:buClr>
                <a:schemeClr val="accent5">
                  <a:lumMod val="75000"/>
                </a:schemeClr>
              </a:buClr>
            </a:pPr>
            <a:endParaRPr lang="el-GR" sz="1100" dirty="0" smtClean="0">
              <a:latin typeface="Calibri Light" panose="020F0302020204030204" pitchFamily="34" charset="0"/>
              <a:cs typeface="Calibri Light" panose="020F0302020204030204" pitchFamily="34" charset="0"/>
            </a:endParaRPr>
          </a:p>
          <a:p>
            <a:pPr>
              <a:buClr>
                <a:schemeClr val="accent5">
                  <a:lumMod val="75000"/>
                </a:schemeClr>
              </a:buClr>
            </a:pPr>
            <a:r>
              <a:rPr lang="el-GR" dirty="0" smtClean="0">
                <a:latin typeface="Calibri Light" panose="020F0302020204030204" pitchFamily="34" charset="0"/>
                <a:cs typeface="Calibri Light" panose="020F0302020204030204" pitchFamily="34" charset="0"/>
              </a:rPr>
              <a:t>Μερικές </a:t>
            </a:r>
            <a:r>
              <a:rPr lang="el-GR" dirty="0">
                <a:latin typeface="Calibri Light" panose="020F0302020204030204" pitchFamily="34" charset="0"/>
                <a:cs typeface="Calibri Light" panose="020F0302020204030204" pitchFamily="34" charset="0"/>
              </a:rPr>
              <a:t>φορές δεν είναι εύκολο να μάθεις και να θυμάσαι τη γλώσσα, την αργκό και τον </a:t>
            </a:r>
            <a:r>
              <a:rPr lang="el-GR" b="1" dirty="0">
                <a:latin typeface="Calibri Light" panose="020F0302020204030204" pitchFamily="34" charset="0"/>
                <a:cs typeface="Calibri Light" panose="020F0302020204030204" pitchFamily="34" charset="0"/>
              </a:rPr>
              <a:t>κώδικα επικοινωνίας </a:t>
            </a:r>
            <a:r>
              <a:rPr lang="el-GR" dirty="0">
                <a:latin typeface="Calibri Light" panose="020F0302020204030204" pitchFamily="34" charset="0"/>
                <a:cs typeface="Calibri Light" panose="020F0302020204030204" pitchFamily="34" charset="0"/>
              </a:rPr>
              <a:t>που χρησιμοποιείται στα μέσα κοινωνικής </a:t>
            </a:r>
            <a:r>
              <a:rPr lang="el-GR" dirty="0" smtClean="0">
                <a:latin typeface="Calibri Light" panose="020F0302020204030204" pitchFamily="34" charset="0"/>
                <a:cs typeface="Calibri Light" panose="020F0302020204030204" pitchFamily="34" charset="0"/>
              </a:rPr>
              <a:t>δικτύωσης. </a:t>
            </a:r>
            <a:r>
              <a:rPr lang="el-GR" dirty="0">
                <a:latin typeface="Calibri Light" panose="020F0302020204030204" pitchFamily="34" charset="0"/>
                <a:cs typeface="Calibri Light" panose="020F0302020204030204" pitchFamily="34" charset="0"/>
              </a:rPr>
              <a:t>Π.χ. όταν γράφεις ένα σχόλιο με κεφαλαία φαίνεται σαν να φωνάζεις σε κάποιον στην πραγματικότητα</a:t>
            </a:r>
            <a:r>
              <a:rPr lang="en-US" dirty="0">
                <a:latin typeface="Calibri Light" panose="020F0302020204030204" pitchFamily="34" charset="0"/>
                <a:cs typeface="Calibri Light" panose="020F0302020204030204" pitchFamily="34" charset="0"/>
              </a:rPr>
              <a:t>. </a:t>
            </a:r>
          </a:p>
        </p:txBody>
      </p:sp>
    </p:spTree>
    <p:extLst>
      <p:ext uri="{BB962C8B-B14F-4D97-AF65-F5344CB8AC3E}">
        <p14:creationId xmlns:p14="http://schemas.microsoft.com/office/powerpoint/2010/main" val="74465877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2113</TotalTime>
  <Words>694</Words>
  <Application>Microsoft Office PowerPoint</Application>
  <PresentationFormat>Προβολή στην οθόνη (4:3)</PresentationFormat>
  <Paragraphs>85</Paragraphs>
  <Slides>12</Slides>
  <Notes>6</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2</vt:i4>
      </vt:variant>
      <vt:variant>
        <vt:lpstr>Τίτλοι διαφανειών</vt:lpstr>
      </vt:variant>
      <vt:variant>
        <vt:i4>12</vt:i4>
      </vt:variant>
    </vt:vector>
  </HeadingPairs>
  <TitlesOfParts>
    <vt:vector size="18" baseType="lpstr">
      <vt:lpstr>Arial</vt:lpstr>
      <vt:lpstr>Calibri</vt:lpstr>
      <vt:lpstr>Calibri Light</vt:lpstr>
      <vt:lpstr>Times New Roman</vt:lpstr>
      <vt:lpstr>Tema di Office</vt:lpstr>
      <vt:lpstr>1_Tema di Office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RSeneca</dc:creator>
  <cp:lastModifiedBy>Κέντρο Ημέρας</cp:lastModifiedBy>
  <cp:revision>156</cp:revision>
  <dcterms:created xsi:type="dcterms:W3CDTF">2019-01-04T16:28:11Z</dcterms:created>
  <dcterms:modified xsi:type="dcterms:W3CDTF">2019-12-17T17:44:37Z</dcterms:modified>
</cp:coreProperties>
</file>