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9" r:id="rId6"/>
    <p:sldId id="267" r:id="rId7"/>
    <p:sldId id="268" r:id="rId8"/>
    <p:sldId id="263" r:id="rId9"/>
    <p:sldId id="271" r:id="rId10"/>
    <p:sldId id="270" r:id="rId11"/>
    <p:sldId id="264" r:id="rId12"/>
    <p:sldId id="265"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http://customooxmlschemas.google.com/">
      <go:slidesCustomData xmlns="" xmlns:p15="http://schemas.microsoft.com/office/powerpoint/2012/main" xmlns:go="http://customooxmlschemas.google.com/" roundtripDataSignature="AMtx7mgwQqW6HzG3UQDqQQfeFuH1zvad2g==" r:id="rId17"/>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4" clrIdx="0"/>
  <p:cmAuthor id="1" name="kentro panormou"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4019" autoAdjust="0"/>
  </p:normalViewPr>
  <p:slideViewPr>
    <p:cSldViewPr snapToGrid="0">
      <p:cViewPr varScale="1">
        <p:scale>
          <a:sx n="74" d="100"/>
          <a:sy n="74" d="100"/>
        </p:scale>
        <p:origin x="-1690" y="-6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2982518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Καλώς ήρθατε σε μια ακόμα παρουσίαση του</a:t>
            </a:r>
            <a:r>
              <a:rPr lang="en-US" dirty="0"/>
              <a:t> </a:t>
            </a:r>
            <a:r>
              <a:rPr lang="en-US" dirty="0" err="1"/>
              <a:t>elily</a:t>
            </a:r>
            <a:r>
              <a:rPr lang="en-US" dirty="0"/>
              <a:t> project!</a:t>
            </a:r>
            <a:endParaRPr dirty="0"/>
          </a:p>
          <a:p>
            <a:pPr marL="0" lvl="0" indent="0" algn="l" rtl="0">
              <a:spcBef>
                <a:spcPts val="0"/>
              </a:spcBef>
              <a:spcAft>
                <a:spcPts val="0"/>
              </a:spcAft>
              <a:buNone/>
            </a:pPr>
            <a:r>
              <a:rPr lang="el-GR" dirty="0"/>
              <a:t>Η ενότητα αυτή θα καλύψει το πώς </a:t>
            </a:r>
            <a:r>
              <a:rPr lang="el-GR" dirty="0" err="1"/>
              <a:t>αναγνώρίζουμε</a:t>
            </a:r>
            <a:r>
              <a:rPr lang="el-GR" dirty="0"/>
              <a:t> μια κατάστασης εκτάκτου ανάγκης και πώς την αντιμετωπίζουμε μέσα από διάφορα βήματα που μπορούμε να ακολουθήσουμε.</a:t>
            </a:r>
            <a:endParaRPr dirty="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extLst>
      <p:ext uri="{BB962C8B-B14F-4D97-AF65-F5344CB8AC3E}">
        <p14:creationId xmlns:p14="http://schemas.microsoft.com/office/powerpoint/2010/main" xmlns="" val="1176212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Όπως έχουμε πει  νωρίτερα, είναι πραγματικά σημαντικό να παραμείνετε ψύχραιμοι και να προσπαθήσετε να ελέγξετε τον πανικό σας.</a:t>
            </a:r>
          </a:p>
          <a:p>
            <a:pPr marL="0" lvl="0" indent="0" algn="l" rtl="0">
              <a:spcBef>
                <a:spcPts val="0"/>
              </a:spcBef>
              <a:spcAft>
                <a:spcPts val="0"/>
              </a:spcAft>
              <a:buNone/>
            </a:pPr>
            <a:r>
              <a:rPr lang="el-GR" dirty="0"/>
              <a:t>Για το λόγο αυτό, θα σας δείξουμε έναν πολύ αποτελεσματικό τρόπο  να ελέγξετε το άγχος σας και να ανακτήσετε την ηρεμία σας. Αυτό θα μπορούσε να είναι χρήσιμο όχι μόνο σε καταστάσεις έκτακτης ανάγκης αλλά και κάθε φορά που ένας φροντιστής αισθάνεται ανήσυχος, απογοητευμένος ή θυμωμένος!</a:t>
            </a:r>
          </a:p>
          <a:p>
            <a:pPr marL="0" lvl="0" indent="0" algn="l" rtl="0">
              <a:spcBef>
                <a:spcPts val="0"/>
              </a:spcBef>
              <a:spcAft>
                <a:spcPts val="0"/>
              </a:spcAft>
              <a:buNone/>
            </a:pPr>
            <a:r>
              <a:rPr lang="el-GR" dirty="0"/>
              <a:t>Αυτή η τεχνική ονομάζεται διαφραγματική αναπνοή και μπορεί να σας βοηθήσει όχι μόνο σε καταστάσεις έκτακτης ανάγκης αλλά και στην καθημερινή σας ζωή με τον ασθενή σας ή άλλα μέλη της οικογένειάς σας.</a:t>
            </a:r>
          </a:p>
          <a:p>
            <a:pPr marL="0" lvl="0" indent="0" algn="l" rtl="0">
              <a:spcBef>
                <a:spcPts val="0"/>
              </a:spcBef>
              <a:spcAft>
                <a:spcPts val="0"/>
              </a:spcAft>
              <a:buNone/>
            </a:pPr>
            <a:r>
              <a:rPr lang="el-GR" dirty="0"/>
              <a:t>Η τεχνική είναι απλή:</a:t>
            </a:r>
          </a:p>
          <a:p>
            <a:pPr marL="0" lvl="0" indent="0" algn="l" rtl="0">
              <a:spcBef>
                <a:spcPts val="0"/>
              </a:spcBef>
              <a:spcAft>
                <a:spcPts val="0"/>
              </a:spcAft>
              <a:buNone/>
            </a:pPr>
            <a:r>
              <a:rPr lang="el-GR" dirty="0"/>
              <a:t>Καθίστε όσο πιο άνετα μπορείτε και κλείστε τα μάτια σας.</a:t>
            </a:r>
          </a:p>
          <a:p>
            <a:pPr marL="0" lvl="0" indent="0" algn="l" rtl="0">
              <a:spcBef>
                <a:spcPts val="0"/>
              </a:spcBef>
              <a:spcAft>
                <a:spcPts val="0"/>
              </a:spcAft>
              <a:buNone/>
            </a:pPr>
            <a:r>
              <a:rPr lang="el-GR" dirty="0"/>
              <a:t>Βάλτε την παλάμη σας πάνω από το στομάχι σας, ακριβώς επάνω από τον αφαλό σας, με τέτοιο τρόπο ώστε να αισθανθείτε το διάφραγμα σας να ανεβαίνει και να κατεβαίνει σε κάθε εισπνοή και εκπνοή</a:t>
            </a:r>
          </a:p>
          <a:p>
            <a:pPr marL="0" lvl="0" indent="0" algn="l" rtl="0">
              <a:spcBef>
                <a:spcPts val="0"/>
              </a:spcBef>
              <a:spcAft>
                <a:spcPts val="0"/>
              </a:spcAft>
              <a:buNone/>
            </a:pPr>
            <a:r>
              <a:rPr lang="el-GR" dirty="0"/>
              <a:t>Εισπνεύστε τον αέρα από τη μύτη, βαθιά και αργά, διογκώνοντας την κοιλιά σας προς τα έξω (μπορείτε να μετρήσετε αργά έως το 4 στην εισπνοή)</a:t>
            </a:r>
          </a:p>
          <a:p>
            <a:pPr marL="0" lvl="0" indent="0" algn="l" rtl="0">
              <a:spcBef>
                <a:spcPts val="0"/>
              </a:spcBef>
              <a:spcAft>
                <a:spcPts val="0"/>
              </a:spcAft>
              <a:buNone/>
            </a:pPr>
            <a:r>
              <a:rPr lang="el-GR" dirty="0"/>
              <a:t>Κρατήστε σύντομα τον αέρα (μπορείτε να μετρήσετε αργά έως το 2)</a:t>
            </a:r>
          </a:p>
          <a:p>
            <a:pPr marL="0" lvl="0" indent="0" algn="l" rtl="0">
              <a:spcBef>
                <a:spcPts val="0"/>
              </a:spcBef>
              <a:spcAft>
                <a:spcPts val="0"/>
              </a:spcAft>
              <a:buNone/>
            </a:pPr>
            <a:r>
              <a:rPr lang="el-GR" dirty="0"/>
              <a:t>Τώρα εκπνεύστε αργά από το στόμα όλο τον εισπνεόμενος αέρας (μετρήστε αργά έως και το 6)</a:t>
            </a:r>
          </a:p>
          <a:p>
            <a:pPr marL="0" lvl="0" indent="0" algn="l" rtl="0">
              <a:spcBef>
                <a:spcPts val="0"/>
              </a:spcBef>
              <a:spcAft>
                <a:spcPts val="0"/>
              </a:spcAft>
              <a:buNone/>
            </a:pPr>
            <a:r>
              <a:rPr lang="el-GR" dirty="0"/>
              <a:t>Επαναλάβετε όλα τα προηγούμενα βήματα 5 φορές.</a:t>
            </a:r>
          </a:p>
          <a:p>
            <a:pPr marL="0" lvl="0" indent="0" algn="l" rtl="0">
              <a:spcBef>
                <a:spcPts val="0"/>
              </a:spcBef>
              <a:spcAft>
                <a:spcPts val="0"/>
              </a:spcAft>
              <a:buNone/>
            </a:pPr>
            <a:r>
              <a:rPr lang="el-GR" dirty="0"/>
              <a:t>Μετά τις 5 επαναλήψεις, χαλαρώστε για ένα λεπτό και προσπαθήστε αργά να επιστρέψετε σε αυτό που κάνετε.</a:t>
            </a:r>
          </a:p>
          <a:p>
            <a:pPr marL="0" lvl="0" indent="0" algn="l" rtl="0">
              <a:spcBef>
                <a:spcPts val="0"/>
              </a:spcBef>
              <a:spcAft>
                <a:spcPts val="0"/>
              </a:spcAft>
              <a:buNone/>
            </a:pPr>
            <a:r>
              <a:rPr lang="el-GR" dirty="0"/>
              <a:t>Είναι χρήσιμο να κάνετε αυτή την τεχνική αναπνοής δύο φορές την ημέρα.</a:t>
            </a:r>
          </a:p>
          <a:p>
            <a:pPr marL="0" lvl="0" indent="0" algn="l" rtl="0">
              <a:spcBef>
                <a:spcPts val="0"/>
              </a:spcBef>
              <a:spcAft>
                <a:spcPts val="0"/>
              </a:spcAft>
              <a:buNone/>
            </a:pPr>
            <a:r>
              <a:rPr lang="el-GR" dirty="0"/>
              <a:t>Μπορείτε επίσης να κάνετε διαφραγματική αναπνοή όταν ξαπλώνετε</a:t>
            </a:r>
            <a:endParaRPr sz="400" dirty="0"/>
          </a:p>
          <a:p>
            <a:pPr marL="0" lvl="0" indent="0" algn="l" rtl="0">
              <a:spcBef>
                <a:spcPts val="0"/>
              </a:spcBef>
              <a:spcAft>
                <a:spcPts val="0"/>
              </a:spcAft>
              <a:buNone/>
            </a:pPr>
            <a:endParaRPr dirty="0"/>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extLst>
      <p:ext uri="{BB962C8B-B14F-4D97-AF65-F5344CB8AC3E}">
        <p14:creationId xmlns:p14="http://schemas.microsoft.com/office/powerpoint/2010/main" xmlns="" val="1183325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Τώρα που κατανοήσατε τη μέθοδο, ας δούμε ένα βίντεο</a:t>
            </a:r>
            <a:r>
              <a:rPr lang="en-US" dirty="0"/>
              <a:t>…</a:t>
            </a:r>
            <a:endParaRPr dirty="0"/>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extLst>
      <p:ext uri="{BB962C8B-B14F-4D97-AF65-F5344CB8AC3E}">
        <p14:creationId xmlns:p14="http://schemas.microsoft.com/office/powerpoint/2010/main" xmlns="" val="151013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412523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Πριν </a:t>
            </a:r>
            <a:r>
              <a:rPr lang="el-GR" dirty="0" err="1"/>
              <a:t>ξεκινησουμε</a:t>
            </a:r>
            <a:r>
              <a:rPr lang="el-GR" dirty="0"/>
              <a:t> με αυτό το θέμα, θα ήθελα να σας ρωτήσω μερικές ερωτήσεις σχετικά με καταστάσεις έκτακτης ανάγκης .</a:t>
            </a:r>
          </a:p>
          <a:p>
            <a:pPr marL="0" lvl="0" indent="0" algn="l" rtl="0">
              <a:spcBef>
                <a:spcPts val="0"/>
              </a:spcBef>
              <a:spcAft>
                <a:spcPts val="0"/>
              </a:spcAft>
              <a:buNone/>
            </a:pPr>
            <a:r>
              <a:rPr lang="el-GR" dirty="0"/>
              <a:t>Τι θεωρείτε ως κατάσταση έκτακτης ανάγκης;</a:t>
            </a:r>
          </a:p>
          <a:p>
            <a:pPr marL="0" lvl="0" indent="0" algn="l" rtl="0">
              <a:spcBef>
                <a:spcPts val="0"/>
              </a:spcBef>
              <a:spcAft>
                <a:spcPts val="0"/>
              </a:spcAft>
              <a:buNone/>
            </a:pPr>
            <a:r>
              <a:rPr lang="el-GR" dirty="0"/>
              <a:t>Έχετε αντιμετωπίσει ποτέ μια κατάσταση έκτακτης ανάγκης;</a:t>
            </a:r>
          </a:p>
          <a:p>
            <a:pPr marL="0" lvl="0" indent="0" algn="l" rtl="0">
              <a:spcBef>
                <a:spcPts val="0"/>
              </a:spcBef>
              <a:spcAft>
                <a:spcPts val="0"/>
              </a:spcAft>
              <a:buNone/>
            </a:pPr>
            <a:r>
              <a:rPr lang="el-GR" dirty="0"/>
              <a:t>Πώς αντιδράσατε;</a:t>
            </a:r>
          </a:p>
          <a:p>
            <a:pPr marL="0" lvl="0" indent="0" algn="l" rtl="0">
              <a:spcBef>
                <a:spcPts val="0"/>
              </a:spcBef>
              <a:spcAft>
                <a:spcPts val="0"/>
              </a:spcAft>
              <a:buNone/>
            </a:pPr>
            <a:r>
              <a:rPr lang="el-GR" dirty="0"/>
              <a:t>Ποια είναι η αίσθηση που έχετε από την εμπειρία σας; Θα κάνατε κάτι διαφορετικό σε σχέση με αυτό που κάνατε; Θα αλλάζετε κάποια ενέργεια / αντίδραση;</a:t>
            </a:r>
          </a:p>
          <a:p>
            <a:pPr marL="0" lvl="0" indent="0" algn="l" rtl="0">
              <a:spcBef>
                <a:spcPts val="0"/>
              </a:spcBef>
              <a:spcAft>
                <a:spcPts val="0"/>
              </a:spcAft>
              <a:buNone/>
            </a:pPr>
            <a:r>
              <a:rPr lang="el-GR" dirty="0"/>
              <a:t>Είχατε κάποιο σχόλιο από τον ασθενή σας σχετικά με τα συναισθήματα ή τις σκέψεις του για την αντιμετώπιση της κατάστασης;</a:t>
            </a: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extLst>
      <p:ext uri="{BB962C8B-B14F-4D97-AF65-F5344CB8AC3E}">
        <p14:creationId xmlns:p14="http://schemas.microsoft.com/office/powerpoint/2010/main" xmlns="" val="474744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sz="1200" dirty="0">
                <a:solidFill>
                  <a:schemeClr val="dk1"/>
                </a:solidFill>
                <a:latin typeface="Calibri"/>
                <a:ea typeface="Calibri"/>
                <a:cs typeface="Calibri"/>
                <a:sym typeface="Calibri"/>
              </a:rPr>
              <a:t>Ας ξεκινήσουμε με αυτό που πρέπει να θεωρηθεί ως έκτακτη ανάγκη. Αυτό δεν είναι εύκολο να καθοριστεί όταν ασχολείσαι με ανθρώπους που δεν μπορούν να εκφράσουν με σαφήνεια την κατάστασή τους. Μια κατάσταση έκτακτης ανάγκης είναι απροσδόκητη και συχνά απειλητική για τη ζωή, η οποία απαιτεί άμεση δράση. </a:t>
            </a:r>
            <a:r>
              <a:rPr lang="en-US" sz="1200" dirty="0">
                <a:solidFill>
                  <a:schemeClr val="dk1"/>
                </a:solidFill>
                <a:latin typeface="Calibri"/>
                <a:ea typeface="Calibri"/>
                <a:cs typeface="Calibri"/>
                <a:sym typeface="Calibri"/>
              </a:rPr>
              <a:t>M</a:t>
            </a:r>
            <a:r>
              <a:rPr lang="el-GR" sz="1200" dirty="0" err="1">
                <a:solidFill>
                  <a:schemeClr val="dk1"/>
                </a:solidFill>
                <a:latin typeface="Calibri"/>
                <a:ea typeface="Calibri"/>
                <a:cs typeface="Calibri"/>
                <a:sym typeface="Calibri"/>
              </a:rPr>
              <a:t>πορούμε</a:t>
            </a:r>
            <a:r>
              <a:rPr lang="el-GR" sz="1200" dirty="0">
                <a:solidFill>
                  <a:schemeClr val="dk1"/>
                </a:solidFill>
                <a:latin typeface="Calibri"/>
                <a:ea typeface="Calibri"/>
                <a:cs typeface="Calibri"/>
                <a:sym typeface="Calibri"/>
              </a:rPr>
              <a:t> να ορίσουμε τις ακόλουθες καταστάσεις ως καταστάσεις έκτακτης ανάγκης: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Αιμορραγία: μια αιμορραγία μπορεί να οφείλεται σε τραυματισμό (π.χ. μετά από πτώση) ή ακόμα και σε αιμορραγία του ουροποιητικού που ίσως έχει παρατηρήσει ο φροντιστής. Το πρόβλημα με την αιμορραγία είναι ότι σας προειδοποιεί ότι μπορεί να υπάρξει μια πιο σοβαρή κατάσταση που συμβαίνει εσωτερικά.</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Καρδιακή προσβολή 🡺 μια καρδιακή προσβολή έρχεται συχνά με πόνο στο στήθος και την αίσθηση ότι ο πόνος ταξιδεύει σε ολόκληρο το σώμα. Επίσης δυσκολίες στην αναπνοή και δύσπνοια μπορεί να υποδηλώνουν καρδιακή προσβολή. Ένα αίσθημα γενικευμένου άγχους (όπως μια κρίση πανικού) σε συνδυασμό με εφίδρωση θα μπορούσε επίσης να είναι σημεία.</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Το εγκεφαλικό επεισόδιο προκαλεί συχνά προβλήματα στην ομιλία και στην κίνηση, οπότε είναι σημαντικό να εξεταστεί εάν το άτομο μπορεί να μιλήσει σωστά και αν μπορεί να κινήσει τα χέρια επάνω και να τα κρατήσει εκεί.</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Δυσκολίες στην αναπνοή</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Όπως αναφέρθηκε προηγουμένως, οι δυσκολίες στην αναπνοή θα μπορούσαν να υποδηλώνουν καρδιακή προσβολή αλλά και άλλες καταστάσεις έκτακτης ανάγκης, όπως αλλεργική αντίδραση ή δηλητηρίαση.</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Επιληπτικές κρίσεις</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είναι εύκολο να τις αναγνωρίσουμε καθώς το άτομο χάνει τη συνείδησή του, πέφτει κάτω και αρχίζει τους σπασμούς.</a:t>
            </a:r>
          </a:p>
          <a:p>
            <a:pPr marL="0" lvl="0" indent="0" algn="l" rtl="0">
              <a:spcBef>
                <a:spcPts val="0"/>
              </a:spcBef>
              <a:spcAft>
                <a:spcPts val="0"/>
              </a:spcAft>
              <a:buNone/>
            </a:pPr>
            <a:r>
              <a:rPr lang="el-GR" sz="1200" dirty="0">
                <a:solidFill>
                  <a:schemeClr val="dk1"/>
                </a:solidFill>
                <a:latin typeface="Calibri"/>
                <a:ea typeface="Calibri"/>
                <a:cs typeface="Calibri"/>
                <a:sym typeface="Calibri"/>
              </a:rPr>
              <a:t>Σοβαρός πόνος 🡺 ένας ξαφνικός και έντονος πόνος μπορεί να υποδεικνύει μια κατάσταση έκτακτης ανάγκης.</a:t>
            </a:r>
            <a:endParaRPr lang="en-US" sz="1200" dirty="0">
              <a:solidFill>
                <a:schemeClr val="dk1"/>
              </a:solidFill>
              <a:latin typeface="Calibri"/>
              <a:ea typeface="Calibri"/>
              <a:cs typeface="Calibri"/>
              <a:sym typeface="Calibri"/>
            </a:endParaRPr>
          </a:p>
        </p:txBody>
      </p:sp>
      <p:sp>
        <p:nvSpPr>
          <p:cNvPr id="100" name="Google Shape;10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extLst>
      <p:ext uri="{BB962C8B-B14F-4D97-AF65-F5344CB8AC3E}">
        <p14:creationId xmlns:p14="http://schemas.microsoft.com/office/powerpoint/2010/main" xmlns="" val="122475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Αν το άτομο που βρίσκεται υπό την περίθαλψή σας βίωσε κάποια από τις προηγούμενες καταστάσεις, πρέπει να καλέσετε αμέσως για επαγγελματική βοήθεια και να μείνετε μαζί του, μέχρι να υπάρξει βοήθεια. Αυτό μπορεί να φαίνεται προφανές  αλλά όταν αντιμετωπίζετε μια απροσδόκητη και αγχωτική κατάσταση συχνά ο πανικός καταλαμβάνει το χώρο και είναι δύσκολο να δώσετε βοήθεια. Αφού ορίσετε τι είναι έκτακτη ανάγκη, είναι σημαντικό να γνωρίζετε τι πρέπει να κάνετε σε περίπτωση έκτακτης ανάγκης, καθώς είναι μια στρεσογόνος κατάσταση  που μπορεί να δημιουργήσει πανικό και ο πανικός δεν είναι καλός σύμβουλος. Όταν δίνετε φροντίδα  σε άτομα με ιατρικά προβλήματα, μπορεί να προκύψουν καταστάσεις έκτακτης ανάγκης και αυτός είναι ο λόγος για τον οποίο οι φροντιστές πρέπει να εκπαιδεύονται να τις αναγνωρίζουν για να μπορούν να τις αντιμετωπίζουν αποτελεσματικά. </a:t>
            </a:r>
          </a:p>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1ο ΒΗΜΑ: Να είσαστε προετοιμασμένοι</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l-GR" sz="1200" dirty="0">
                <a:solidFill>
                  <a:schemeClr val="dk1"/>
                </a:solidFill>
                <a:latin typeface="Calibri"/>
                <a:ea typeface="Calibri"/>
                <a:cs typeface="Calibri"/>
                <a:sym typeface="Calibri"/>
              </a:rPr>
              <a:t>Καλύτερα ασφαλείς παρά μετανοιωμένοι </a:t>
            </a:r>
            <a:r>
              <a:rPr lang="en-US" sz="1200" dirty="0">
                <a:solidFill>
                  <a:schemeClr val="dk1"/>
                </a:solidFill>
                <a:latin typeface="Calibri"/>
                <a:ea typeface="Calibri"/>
                <a:cs typeface="Calibri"/>
                <a:sym typeface="Calibri"/>
              </a:rPr>
              <a:t>(Better safe than sorry)</a:t>
            </a:r>
            <a:r>
              <a:rPr lang="el-GR" sz="1200" dirty="0">
                <a:solidFill>
                  <a:schemeClr val="dk1"/>
                </a:solidFill>
                <a:latin typeface="Calibri"/>
                <a:ea typeface="Calibri"/>
                <a:cs typeface="Calibri"/>
                <a:sym typeface="Calibri"/>
              </a:rPr>
              <a:t>!</a:t>
            </a:r>
            <a:r>
              <a:rPr lang="en-US" sz="1200" dirty="0">
                <a:solidFill>
                  <a:schemeClr val="dk1"/>
                </a:solidFill>
                <a:latin typeface="Calibri"/>
                <a:ea typeface="Calibri"/>
                <a:cs typeface="Calibri"/>
                <a:sym typeface="Calibri"/>
              </a:rPr>
              <a:t/>
            </a:r>
            <a:br>
              <a:rPr lang="en-US" sz="1200" dirty="0">
                <a:solidFill>
                  <a:schemeClr val="dk1"/>
                </a:solidFill>
                <a:latin typeface="Calibri"/>
                <a:ea typeface="Calibri"/>
                <a:cs typeface="Calibri"/>
                <a:sym typeface="Calibri"/>
              </a:rPr>
            </a:br>
            <a:r>
              <a:rPr lang="el-GR" sz="1200" dirty="0">
                <a:solidFill>
                  <a:schemeClr val="dk1"/>
                </a:solidFill>
                <a:latin typeface="Calibri"/>
                <a:ea typeface="Calibri"/>
                <a:cs typeface="Calibri"/>
                <a:sym typeface="Calibri"/>
              </a:rPr>
              <a:t>Αρχίστε τοποθετώντας τους αριθμούς τηλεφώνου έκτακτης ανάγκης κοντά στο τηλέφωνο και συγκεντρώστε όλα τα απαραίτητα ιατρικά έγγραφα σε συρτάρι κοντά στην πόρτα, ώστε να μπορείτε να έχετε γρήγορη πρόσβαση όταν αυτό είναι απαραίτητο. Επίσης, μια άλλη ιδέα είναι να έχετε μια μικρή τσάντα πάντα προετοιμασμένη σε μια ντουλάπα στην οποία θα έχετε τα απαραίτητα ρούχα και απαραίτητα αντικείμενα για νοσηλεία, συμπεριλαμβανομένων όλων των ιατρικών εγγράφων. Ίσως μια ακόμα καλή ιδέα να γράψετε τη διεύθυνσή σας και τον αριθμό τηλεφώνου σας καθώς σε περιόδους μεγάλου άγχους, οι άνθρωποι τείνουν να μπλοκάρουν.</a:t>
            </a:r>
            <a: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t> </a:t>
            </a:r>
          </a:p>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2ο ΒΗΜΑ: Παραμείνετε ψύχραιμοι</a:t>
            </a:r>
          </a:p>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Το μόνο άτομο που μπορεί να αναλάβει δράση είναι εσύ! Αυτός είναι ο λόγος για τον οποίο είναι σημαντικό να φροντίζετε την ευημερία σας και να παραμείνετε ψύχραιμοι σε καταστάσεις έκτακτης ανάγκης. Πάρτε βαθιές αναπνοές με τα μάτια κλειστά, μετρήστε μέχρι το 10 και συνεχίστε να λέτε στον εαυτό σας ότι μπορείτε να χειριστείτε την κατάσταση. Αναπνεύστε βαθιά πριν αναλάβετε δράση. Δώστε στον εαυτό σας χρόνο να σκεφτείτε πριν κάνετε οποιαδήποτε ενέργεια.</a:t>
            </a: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extLst>
      <p:ext uri="{BB962C8B-B14F-4D97-AF65-F5344CB8AC3E}">
        <p14:creationId xmlns:p14="http://schemas.microsoft.com/office/powerpoint/2010/main" xmlns="" val="2336794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3</a:t>
            </a:r>
            <a:r>
              <a:rPr lang="el-GR" sz="1200" baseline="30000" dirty="0">
                <a:solidFill>
                  <a:schemeClr val="dk1"/>
                </a:solidFill>
                <a:latin typeface="Calibri"/>
                <a:ea typeface="Calibri"/>
                <a:cs typeface="Calibri"/>
                <a:sym typeface="Calibri"/>
              </a:rPr>
              <a:t>Ο</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ΒΗΜΑ</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Επικοινωνώντας με τα επείγοντα</a:t>
            </a:r>
            <a:endParaRPr lang="en-US" sz="1200" dirty="0">
              <a:solidFill>
                <a:schemeClr val="dk1"/>
              </a:solidFill>
              <a:latin typeface="Calibri"/>
              <a:ea typeface="Calibri"/>
              <a:cs typeface="Calibri"/>
              <a:sym typeface="Calibri"/>
            </a:endParaRPr>
          </a:p>
          <a:p>
            <a:pPr marL="0" lvl="0" indent="0" algn="l" rtl="0">
              <a:spcBef>
                <a:spcPts val="0"/>
              </a:spcBef>
              <a:spcAft>
                <a:spcPts val="0"/>
              </a:spcAft>
              <a:buNone/>
            </a:pPr>
            <a:r>
              <a:rPr lang="el-GR" sz="1200" dirty="0">
                <a:solidFill>
                  <a:schemeClr val="dk1"/>
                </a:solidFill>
                <a:latin typeface="Calibri"/>
                <a:ea typeface="Calibri"/>
                <a:cs typeface="Calibri"/>
                <a:sym typeface="Calibri"/>
              </a:rPr>
              <a:t>Περιγράψτε με ακρίβεια και ηρεμία την κατάσταση στα επείγοντα. Περιγράψτε τα συμπτώματα, εάν υπάρχει παλμός, αν το άτομο έχει τις αισθήσεις του, εάν υπάρχει αιμορραγία και πόση ώρα βρίσκεται σε αυτή την κατάσταση. Δώστε το όνομά σας και την πλήρη διεύθυνσή σας (μην ξεχάσετε να πείτε το όνομα όπως είναι  στο κουδούνι της πόρτας ή θυροτηλεφώνου). Μόλις κλείσετε το τηλέφωνο, μείνετε κοντά στο άτομο που έχει ανάγκη και προσπαθήστε να τον καθησυχάσετε λέγοντας ότι όλα είναι εντάξει και η βοήθεια είναι στο καθοδόν.</a:t>
            </a:r>
            <a:endParaRPr lang="en-US"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4</a:t>
            </a:r>
            <a:r>
              <a:rPr lang="el-GR" sz="1200" baseline="30000" dirty="0">
                <a:solidFill>
                  <a:schemeClr val="dk1"/>
                </a:solidFill>
                <a:latin typeface="Calibri"/>
                <a:ea typeface="Calibri"/>
                <a:cs typeface="Calibri"/>
                <a:sym typeface="Calibri"/>
              </a:rPr>
              <a:t>0</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ΒΗΜΑ</a:t>
            </a:r>
            <a:r>
              <a:rPr lang="en-US" sz="1200" dirty="0">
                <a:solidFill>
                  <a:schemeClr val="dk1"/>
                </a:solidFill>
                <a:latin typeface="Calibri"/>
                <a:ea typeface="Calibri"/>
                <a:cs typeface="Calibri"/>
                <a:sym typeface="Calibri"/>
              </a:rPr>
              <a:t>: </a:t>
            </a:r>
            <a:r>
              <a:rPr lang="el-GR" sz="1200" dirty="0">
                <a:solidFill>
                  <a:schemeClr val="dk1"/>
                </a:solidFill>
                <a:latin typeface="Calibri"/>
                <a:ea typeface="Calibri"/>
                <a:cs typeface="Calibri"/>
                <a:sym typeface="Calibri"/>
              </a:rPr>
              <a:t>Προσπαθήστε να δείτε την κατάσταση σαν ένα σύνολο</a:t>
            </a:r>
          </a:p>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Εάν το άτομο έχει τις αισθήσεις του, θα μπορούσατε να του κάνετε ερωτήσεις όπως "Ποιο είναι το όνομά σου" για να καταλάβετε την γνωστική του κατάσταση. Επίσης θα ήταν καλό να προσπαθήσετε να διατηρήσετε τις αισθήσεις του ατόμου όσο το δυνατόν περισσότερο, τρίβοντας απαλά το στήθος τους ή τρίβοντας, τσιμπώντας τον λοβό του αυτιού του ή με το άγγιγμα των βλεφάρων του για να δείτε αν θα ανοίξουν.</a:t>
            </a:r>
          </a:p>
          <a:p>
            <a:pPr marL="0" marR="0" lvl="0" indent="0" algn="l" rtl="0">
              <a:lnSpc>
                <a:spcPct val="100000"/>
              </a:lnSpc>
              <a:spcBef>
                <a:spcPts val="0"/>
              </a:spcBef>
              <a:spcAft>
                <a:spcPts val="0"/>
              </a:spcAft>
              <a:buClr>
                <a:schemeClr val="dk1"/>
              </a:buClr>
              <a:buSzPts val="1200"/>
              <a:buFont typeface="Calibri"/>
              <a:buNone/>
            </a:pPr>
            <a:r>
              <a:rPr lang="el-GR" sz="1200" dirty="0">
                <a:solidFill>
                  <a:schemeClr val="dk1"/>
                </a:solidFill>
                <a:latin typeface="Calibri"/>
                <a:ea typeface="Calibri"/>
                <a:cs typeface="Calibri"/>
                <a:sym typeface="Calibri"/>
              </a:rPr>
              <a:t>Σε κάθε περίπτωση, η βοήθεια είναι στο δρόμο της και έχετε κάνει ό, τι καλύτερο μπορούσατε! Προσπαθήστε να παραμείνετε θετικοί και μην παραδοθείτε στον πανικό, ακόμη και αν η κατάσταση αλλάξει γρήγορα. Σύντομα ένας επαγγελματίας υγείας θα είναι μαζί σας και θα αναλάβει την κατάσταση επαγγελματικά.</a:t>
            </a:r>
            <a:endParaRPr lang="en-US" sz="1200"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extLst>
      <p:ext uri="{BB962C8B-B14F-4D97-AF65-F5344CB8AC3E}">
        <p14:creationId xmlns:p14="http://schemas.microsoft.com/office/powerpoint/2010/main" xmlns="" val="2573622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n-US" sz="1200" b="1" dirty="0">
                <a:latin typeface="Times New Roman" panose="02020603050405020304" pitchFamily="18" charset="0"/>
                <a:cs typeface="Times New Roman" panose="02020603050405020304" pitchFamily="18" charset="0"/>
              </a:rPr>
              <a:t>1. </a:t>
            </a:r>
            <a:r>
              <a:rPr lang="el-GR" sz="1200" b="1" dirty="0">
                <a:latin typeface="Times New Roman" panose="02020603050405020304" pitchFamily="18" charset="0"/>
                <a:cs typeface="Times New Roman" panose="02020603050405020304" pitchFamily="18" charset="0"/>
              </a:rPr>
              <a:t>Πριν φροντίσετε έναν άρρωστο ή τραυματισμένο άνθρωπο, ελέγξτε τη συνθήκη και το άτομο. Εστιάστε στη σκηνή και σχηματίστε μια αρχική εντύπωση.</a:t>
            </a:r>
          </a:p>
          <a:p>
            <a:pPr marL="0" indent="0" fontAlgn="base"/>
            <a:r>
              <a:rPr lang="el-GR" sz="1200" dirty="0">
                <a:latin typeface="Times New Roman" panose="02020603050405020304" pitchFamily="18" charset="0"/>
                <a:cs typeface="Times New Roman" panose="02020603050405020304" pitchFamily="18" charset="0"/>
              </a:rPr>
              <a:t>Σταθείτε και κοιτάξτε τη σκηνή και το άτομο πριν ανταποκριθείτε. Απάντησε μέσα σας τις παρακάτω ερωτήσεις:</a:t>
            </a:r>
          </a:p>
          <a:p>
            <a:pPr marL="0" indent="0" fontAlgn="base"/>
            <a:r>
              <a:rPr lang="el-GR" sz="1200" dirty="0">
                <a:latin typeface="Times New Roman" panose="02020603050405020304" pitchFamily="18" charset="0"/>
                <a:cs typeface="Times New Roman" panose="02020603050405020304" pitchFamily="18" charset="0"/>
              </a:rPr>
              <a:t>Είναι ασφαλής η σκηνή; Τι συνέβη? Υπάρχουν απειλητικές για τη ζωή συνθήκες, όπως σοβαρή ή απειλητική για τη ζωή αιμορραγία; Υπάρχει κάποιος άλλος εκεί για βοήθεια;</a:t>
            </a:r>
            <a:endParaRPr lang="en-US" sz="1200" dirty="0">
              <a:latin typeface="Times New Roman" panose="02020603050405020304" pitchFamily="18" charset="0"/>
              <a:cs typeface="Times New Roman" panose="02020603050405020304" pitchFamily="18" charset="0"/>
            </a:endParaRPr>
          </a:p>
          <a:p>
            <a:pPr marL="0" indent="0" fontAlgn="base"/>
            <a:r>
              <a:rPr lang="en-US" sz="1200" b="1" dirty="0">
                <a:latin typeface="Times New Roman" panose="02020603050405020304" pitchFamily="18" charset="0"/>
                <a:cs typeface="Times New Roman" panose="02020603050405020304" pitchFamily="18" charset="0"/>
              </a:rPr>
              <a:t>2. </a:t>
            </a:r>
            <a:r>
              <a:rPr lang="el-GR" sz="1200" b="1" dirty="0">
                <a:latin typeface="Times New Roman" panose="02020603050405020304" pitchFamily="18" charset="0"/>
                <a:cs typeface="Times New Roman" panose="02020603050405020304" pitchFamily="18" charset="0"/>
              </a:rPr>
              <a:t>Εάν το άτομο είναι ξύπνιο, ανταποκρίνεται και δεν υπάρχει σοβαρή και απειλητική για τη ζωή του αιμορραγία</a:t>
            </a:r>
            <a:endParaRPr lang="en-US" sz="1200" dirty="0">
              <a:latin typeface="Times New Roman" panose="02020603050405020304" pitchFamily="18" charset="0"/>
              <a:cs typeface="Times New Roman" panose="02020603050405020304" pitchFamily="18" charset="0"/>
            </a:endParaRPr>
          </a:p>
          <a:p>
            <a:pPr marL="285750" indent="-285750" fontAlgn="base">
              <a:buFontTx/>
              <a:buChar char="-"/>
            </a:pPr>
            <a:r>
              <a:rPr lang="el-GR" sz="1200" dirty="0">
                <a:latin typeface="Times New Roman" panose="02020603050405020304" pitchFamily="18" charset="0"/>
                <a:cs typeface="Times New Roman" panose="02020603050405020304" pitchFamily="18" charset="0"/>
              </a:rPr>
              <a:t>Πάρτε συγκατάθεση</a:t>
            </a:r>
            <a:r>
              <a:rPr lang="en-US"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Πείτε στον άνθρωπο το όνομά σας, περιγράψτε τον τύπο και το επίπεδο της εκπαίδευσης σας, ενημερώστε τον για το τι δεν πάει καλά και το τι σκοπεύετε να κάνετε, ζητήστε του άδεια για να παρέχετε βοήθεια.</a:t>
            </a:r>
            <a:r>
              <a:rPr lang="en-US" sz="1200" dirty="0">
                <a:latin typeface="Times New Roman" panose="02020603050405020304" pitchFamily="18" charset="0"/>
                <a:cs typeface="Times New Roman" panose="02020603050405020304" pitchFamily="18" charset="0"/>
              </a:rPr>
              <a:t> </a:t>
            </a:r>
            <a:endParaRPr lang="el-GR" sz="1200" dirty="0">
              <a:latin typeface="Times New Roman" panose="02020603050405020304" pitchFamily="18" charset="0"/>
              <a:cs typeface="Times New Roman" panose="02020603050405020304" pitchFamily="18" charset="0"/>
            </a:endParaRPr>
          </a:p>
          <a:p>
            <a:pPr marL="285750" indent="-285750" fontAlgn="base">
              <a:buFontTx/>
              <a:buChar char="-"/>
            </a:pPr>
            <a:r>
              <a:rPr lang="el-GR" sz="1200" dirty="0">
                <a:latin typeface="Times New Roman" panose="02020603050405020304" pitchFamily="18" charset="0"/>
                <a:cs typeface="Times New Roman" panose="02020603050405020304" pitchFamily="18" charset="0"/>
              </a:rPr>
              <a:t>Καλέστε</a:t>
            </a:r>
            <a:r>
              <a:rPr lang="en-US" sz="1200" dirty="0">
                <a:latin typeface="Times New Roman" panose="02020603050405020304" pitchFamily="18" charset="0"/>
                <a:cs typeface="Times New Roman" panose="02020603050405020304" pitchFamily="18" charset="0"/>
              </a:rPr>
              <a:t> 166 (</a:t>
            </a:r>
            <a:r>
              <a:rPr lang="el-GR" sz="1200" dirty="0">
                <a:latin typeface="Times New Roman" panose="02020603050405020304" pitchFamily="18" charset="0"/>
                <a:cs typeface="Times New Roman" panose="02020603050405020304" pitchFamily="18" charset="0"/>
              </a:rPr>
              <a:t>για την Ελλάδα</a:t>
            </a:r>
            <a:r>
              <a:rPr lang="en-US"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ή</a:t>
            </a:r>
            <a:r>
              <a:rPr lang="en-US" sz="1200" dirty="0">
                <a:latin typeface="Times New Roman" panose="02020603050405020304" pitchFamily="18" charset="0"/>
                <a:cs typeface="Times New Roman" panose="02020603050405020304" pitchFamily="18" charset="0"/>
              </a:rPr>
              <a:t> 112 (</a:t>
            </a:r>
            <a:r>
              <a:rPr lang="el-GR" sz="1200" dirty="0">
                <a:latin typeface="Times New Roman" panose="02020603050405020304" pitchFamily="18" charset="0"/>
                <a:cs typeface="Times New Roman" panose="02020603050405020304" pitchFamily="18" charset="0"/>
              </a:rPr>
              <a:t>αριθμός για τα επείγοντα στις χώρες της EE  </a:t>
            </a:r>
            <a:r>
              <a:rPr lang="en-US" sz="1200" dirty="0">
                <a:latin typeface="Times New Roman" panose="02020603050405020304" pitchFamily="18" charset="0"/>
                <a:cs typeface="Times New Roman" panose="02020603050405020304" pitchFamily="18" charset="0"/>
              </a:rPr>
              <a:t>)</a:t>
            </a:r>
          </a:p>
          <a:p>
            <a:pPr marL="285750" indent="-285750" fontAlgn="base">
              <a:buFontTx/>
              <a:buChar char="-"/>
            </a:pPr>
            <a:r>
              <a:rPr lang="el-GR" sz="1200" dirty="0">
                <a:latin typeface="Times New Roman" panose="02020603050405020304" pitchFamily="18" charset="0"/>
                <a:cs typeface="Times New Roman" panose="02020603050405020304" pitchFamily="18" charset="0"/>
              </a:rPr>
              <a:t>Μιλήστε και διαβεβαιώστε τον τραυματισμένο άνθρωπο.</a:t>
            </a:r>
          </a:p>
          <a:p>
            <a:pPr marL="285750" indent="-285750" fontAlgn="base">
              <a:buFontTx/>
              <a:buChar char="-"/>
            </a:pPr>
            <a:r>
              <a:rPr lang="el-GR" sz="1200" dirty="0">
                <a:latin typeface="Times New Roman" panose="02020603050405020304" pitchFamily="18" charset="0"/>
                <a:cs typeface="Times New Roman" panose="02020603050405020304" pitchFamily="18" charset="0"/>
              </a:rPr>
              <a:t>Τσεκάρετε από την «κορυφή μέχρι τα νύχια» για άλλα τραύματα</a:t>
            </a:r>
            <a:r>
              <a:rPr lang="en-US" sz="1200" dirty="0">
                <a:latin typeface="Times New Roman" panose="02020603050405020304" pitchFamily="18" charset="0"/>
                <a:cs typeface="Times New Roman" panose="02020603050405020304" pitchFamily="18" charset="0"/>
              </a:rPr>
              <a:t>:  </a:t>
            </a:r>
            <a:r>
              <a:rPr lang="el-GR" sz="1200" dirty="0">
                <a:latin typeface="Times New Roman" panose="02020603050405020304" pitchFamily="18" charset="0"/>
                <a:cs typeface="Times New Roman" panose="02020603050405020304" pitchFamily="18" charset="0"/>
              </a:rPr>
              <a:t>Ελέγξτε το κεφάλι και το λαιμό, τους ώμους, το στήθος και την κοιλιά, τους γοφούς, τα πόδια και τα πόδια, τα χέρια και τα χέρια για σημάδια τραυματισμού.</a:t>
            </a: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extLst>
      <p:ext uri="{BB962C8B-B14F-4D97-AF65-F5344CB8AC3E}">
        <p14:creationId xmlns:p14="http://schemas.microsoft.com/office/powerpoint/2010/main" xmlns="" val="2510999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l-GR" sz="1200" b="1" dirty="0">
                <a:latin typeface="Times New Roman" panose="02020603050405020304" pitchFamily="18" charset="0"/>
                <a:cs typeface="Times New Roman" panose="02020603050405020304" pitchFamily="18" charset="0"/>
              </a:rPr>
              <a:t> Εάν το άτομο δεν ανταποκρίνεται</a:t>
            </a:r>
            <a:r>
              <a:rPr lang="en-US" sz="1200" b="1" dirty="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a:p>
            <a:pPr marL="0" indent="0" fontAlgn="base"/>
            <a:r>
              <a:rPr lang="el-GR" sz="1200" dirty="0">
                <a:latin typeface="Times New Roman" panose="02020603050405020304" pitchFamily="18" charset="0"/>
                <a:cs typeface="Times New Roman" panose="02020603050405020304" pitchFamily="18" charset="0"/>
              </a:rPr>
              <a:t>Φωνάξτε για να τραβήξετε την προσοχή του ατόμου, λέγοντας το όνομα του ατόμου, αν το γνωρίζετε. Αν δεν υπάρχει ανταπόκριση, σκουντήστε τον ώμο του ατόμου (ενήλικου ή παιδιού) και πάλι φωνάξτε το όνομά του, ενώ ελέγχετε για κανονική αναπνοή. Τσεκάρετε για αναπνοή και ανταπόκριση όχι περισσότερο από 5-10 δευτερόλεπτα.</a:t>
            </a:r>
            <a:endParaRPr lang="en-US" sz="1200" dirty="0">
              <a:latin typeface="Times New Roman" panose="02020603050405020304" pitchFamily="18" charset="0"/>
              <a:cs typeface="Times New Roman" panose="02020603050405020304" pitchFamily="18" charset="0"/>
            </a:endParaRPr>
          </a:p>
          <a:p>
            <a:pPr marL="0" indent="0" fontAlgn="base"/>
            <a:r>
              <a:rPr lang="el-GR" sz="1200" b="1" dirty="0">
                <a:latin typeface="Times New Roman" panose="02020603050405020304" pitchFamily="18" charset="0"/>
                <a:cs typeface="Times New Roman" panose="02020603050405020304" pitchFamily="18" charset="0"/>
              </a:rPr>
              <a:t>Εάν το άτομο αναπνέει:</a:t>
            </a:r>
          </a:p>
          <a:p>
            <a:pPr marL="0" indent="0" fontAlgn="base"/>
            <a:r>
              <a:rPr lang="el-GR" sz="1200" dirty="0">
                <a:latin typeface="Times New Roman" panose="02020603050405020304" pitchFamily="18" charset="0"/>
                <a:cs typeface="Times New Roman" panose="02020603050405020304" pitchFamily="18" charset="0"/>
              </a:rPr>
              <a:t>- Συλλέξτε πληροφορίες χρησιμοποιώντας απλές ερωτήσεις</a:t>
            </a:r>
          </a:p>
          <a:p>
            <a:pPr marL="0" indent="0" fontAlgn="base"/>
            <a:r>
              <a:rPr lang="el-GR" sz="1200" dirty="0">
                <a:latin typeface="Times New Roman" panose="02020603050405020304" pitchFamily="18" charset="0"/>
                <a:cs typeface="Times New Roman" panose="02020603050405020304" pitchFamily="18" charset="0"/>
              </a:rPr>
              <a:t>- Πραγματοποιήστε έλεγχο από την «κορυφή μέχρι τα νύχια».</a:t>
            </a:r>
          </a:p>
          <a:p>
            <a:pPr marL="0" indent="0" fontAlgn="base"/>
            <a:r>
              <a:rPr lang="el-GR" sz="1200" dirty="0">
                <a:latin typeface="Times New Roman" panose="02020603050405020304" pitchFamily="18" charset="0"/>
                <a:cs typeface="Times New Roman" panose="02020603050405020304" pitchFamily="18" charset="0"/>
              </a:rPr>
              <a:t>- Κυλίστε το άτομο στην πλευρά του / της σε θέση ανάνηψης εάν δεν υπάρχουν εμφανή σημάδια τραυματισμού.</a:t>
            </a:r>
          </a:p>
          <a:p>
            <a:pPr marL="0" indent="0" fontAlgn="base"/>
            <a:r>
              <a:rPr lang="el-GR" sz="1200" b="1" dirty="0">
                <a:latin typeface="Times New Roman" panose="02020603050405020304" pitchFamily="18" charset="0"/>
                <a:cs typeface="Times New Roman" panose="02020603050405020304" pitchFamily="18" charset="0"/>
              </a:rPr>
              <a:t>Εάν το άτομο ΔΕΝ αναπνέει:</a:t>
            </a:r>
          </a:p>
          <a:p>
            <a:pPr marL="0" marR="0" lvl="0" indent="0" algn="l" rtl="0">
              <a:lnSpc>
                <a:spcPct val="100000"/>
              </a:lnSpc>
              <a:spcBef>
                <a:spcPts val="0"/>
              </a:spcBef>
              <a:spcAft>
                <a:spcPts val="0"/>
              </a:spcAft>
              <a:buClr>
                <a:srgbClr val="000000"/>
              </a:buClr>
              <a:buSzPts val="1400"/>
              <a:buFont typeface="Arial"/>
              <a:buNone/>
            </a:pPr>
            <a:r>
              <a:rPr lang="el-GR" sz="1200" b="0" i="0" u="none" strike="noStrike" cap="none" dirty="0">
                <a:solidFill>
                  <a:schemeClr val="dk1"/>
                </a:solidFill>
                <a:latin typeface="Calibri"/>
                <a:cs typeface="Calibri"/>
                <a:sym typeface="Calibri"/>
              </a:rPr>
              <a:t>      Βεβαιωθείτε ότι το άτομο είναι ανάσκελα με το κεφάλι προς τα πάνω σε επίπεδη επιφάνεια, όπως το πάτωμα. </a:t>
            </a:r>
          </a:p>
          <a:p>
            <a:pPr marL="0" lvl="0" indent="0" algn="l" rtl="0">
              <a:spcBef>
                <a:spcPts val="0"/>
              </a:spcBef>
              <a:spcAft>
                <a:spcPts val="0"/>
              </a:spcAft>
              <a:buNone/>
            </a:pPr>
            <a:r>
              <a:rPr lang="el-GR" dirty="0"/>
              <a:t>   - Περιμένετε για βοήθεια</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extLst>
      <p:ext uri="{BB962C8B-B14F-4D97-AF65-F5344CB8AC3E}">
        <p14:creationId xmlns:p14="http://schemas.microsoft.com/office/powerpoint/2010/main" xmlns="" val="1330722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Βεβαιωθείτε ότι το άτομο δεν έχει τραυματισμό στη σπονδυλική στήλη.</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Με το άτομο να είναι ξαπλωμένο ανάσκελα, γονατίστε στο πάτωμα πλάι τους.</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Εκτείνετε το χέρι που βρίσκεται κοντύτερα σε εσάς σε ορθή γωνία με το σώμα τους με την παλάμη τους στραμμένη προς τα επάνω. </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Πάρτε το άλλο χέρι και διπλώστε το, έτσι ώστε το πίσω μέρος του χεριού να στηρίζεται στο μάγουλο που βρίσκεται πιο κοντά σε σας και κρατήστε το στη θέση του. </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Χρησιμοποιείστε το ελεύθερο χέρι σας για να κάμψετε το γόνατο του ατόμου μακρύτερα από εσάς σε ορθή γωνία.</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Προσεκτικά κυλήστε το άτομο στην μια πλευρά πιέζοντας το λυγισμένο γόνατο.</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Ο λυγισμένος βραχίονας του θα πρέπει να υποστηρίζει το κεφάλι, και ο εκτεταμένος βραχίονας θα τον σταματήσει από το να κυλήσει πολύ μακριά.</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Βεβαιωθείτε ότι το λυγισμένο πόδι τους είναι σε ορθή γωνία. </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Ανοίξτε τον αεραγωγό τους γυρίζοντας απαλά το κεφάλι τους προς τα πίσω και σηκώνοντας το πηγούνι τους και βεβαιωθείτε ότι τίποτα δεν εμποδίζει τον αεραγωγό τους.</a:t>
            </a:r>
          </a:p>
          <a:p>
            <a:pPr marL="342900" indent="-342900">
              <a:buFont typeface="Wingdings" panose="05000000000000000000" pitchFamily="2" charset="2"/>
              <a:buChar char="§"/>
            </a:pPr>
            <a:r>
              <a:rPr lang="el-GR" sz="1200" dirty="0">
                <a:latin typeface="Times New Roman" panose="02020603050405020304" pitchFamily="18" charset="0"/>
                <a:cs typeface="Times New Roman" panose="02020603050405020304" pitchFamily="18" charset="0"/>
              </a:rPr>
              <a:t>Μείνετε μαζί με το άτομο και παρακολουθείστε την κατάστασή του μέχρι να φτάσει η βοήθεια.</a:t>
            </a:r>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extLst>
      <p:ext uri="{BB962C8B-B14F-4D97-AF65-F5344CB8AC3E}">
        <p14:creationId xmlns:p14="http://schemas.microsoft.com/office/powerpoint/2010/main" xmlns="" val="402559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l-GR" dirty="0"/>
              <a:t>Τώρα που κατανοήσατε τη μέθοδο, ας δούμε ένα βίντεο…</a:t>
            </a:r>
          </a:p>
          <a:p>
            <a:pPr marL="0" lvl="0" indent="0" algn="l" rtl="0">
              <a:spcBef>
                <a:spcPts val="0"/>
              </a:spcBef>
              <a:spcAft>
                <a:spcPts val="0"/>
              </a:spcAft>
              <a:buNone/>
            </a:pPr>
            <a:endParaRPr dirty="0"/>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extLst>
      <p:ext uri="{BB962C8B-B14F-4D97-AF65-F5344CB8AC3E}">
        <p14:creationId xmlns:p14="http://schemas.microsoft.com/office/powerpoint/2010/main" xmlns="" val="991860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qqxr94ivoL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nhs.uk/conditions/first-aid/recovery-posi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youtube.com/watch?v=DXafn3jSzG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722725" y="4505661"/>
            <a:ext cx="4270849" cy="20620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ΕΝΟΤΗΤΑ </a:t>
            </a:r>
            <a:r>
              <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1</a:t>
            </a:r>
            <a:endParaRPr sz="32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el-GR" sz="3200" dirty="0" smtClean="0">
                <a:solidFill>
                  <a:schemeClr val="dk1"/>
                </a:solidFill>
                <a:latin typeface="Times New Roman" panose="02020603050405020304" pitchFamily="18" charset="0"/>
                <a:ea typeface="Calibri"/>
                <a:cs typeface="Times New Roman" panose="02020603050405020304" pitchFamily="18" charset="0"/>
                <a:sym typeface="Calibri"/>
              </a:rPr>
              <a:t>Κατάσταση </a:t>
            </a:r>
            <a:r>
              <a:rPr lang="el-GR" sz="3200" dirty="0">
                <a:solidFill>
                  <a:schemeClr val="dk1"/>
                </a:solidFill>
                <a:latin typeface="Times New Roman" panose="02020603050405020304" pitchFamily="18" charset="0"/>
                <a:ea typeface="Calibri"/>
                <a:cs typeface="Times New Roman" panose="02020603050405020304" pitchFamily="18" charset="0"/>
                <a:sym typeface="Calibri"/>
              </a:rPr>
              <a:t>Έκτακτης Ανάγκης και βήματα αντιμετώπισης</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137592" y="1556248"/>
            <a:ext cx="8773207" cy="4401164"/>
          </a:xfrm>
          <a:prstGeom prst="rect">
            <a:avLst/>
          </a:prstGeom>
          <a:noFill/>
          <a:ln>
            <a:noFill/>
          </a:ln>
        </p:spPr>
        <p:txBody>
          <a:bodyPr spcFirstLastPara="1" wrap="square" lIns="91425" tIns="45700" rIns="91425" bIns="45700" anchor="t" anchorCtr="0">
            <a:spAutoFit/>
          </a:bodyPr>
          <a:lstStyle/>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Καθίστε όσο πιο άνετα μπορείτε και κλείστε τα μάτια σας.</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Βάλτε την παλάμη σας πάνω από το στομάχι σας, με τέτοιο τρόπο ώστε να αισθανθείτε το διάφραγμα που ανεβαίνει και κατεβαίνει σε κάθε εισπνοή και εκπνοή</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Εισπνεύστε τον αέρα από τη μύτη, βαθιά και αργά, διογκώνοντας την κοιλιά σας προς τα έξω (μπορείτε να μετρήσετε αργά έως το 4 στην εισπνοή)</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Κρατήστε σύντομα τον αέρα (μπορείτε να μετρήσετε αργά έως το 2)</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Εκπνεύστε αργά από το στόμα όλο τον εισπνευστικό αέρα (μετρήστε αργά έως το 6)</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Επαναλάβετε όλα τα προηγούμενα βήματα 5 φορές.</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Μετά τις 5 επαναλήψεις, χαλαρώστε για ένα λεπτό και προσπαθήστε αργά να επιστρέψετε σε αυτό που κάνετε.</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Είναι χρήσιμο να κάνετε αυτή την τεχνική αναπνοής δύο φορές την ημέρα.</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Μπορείτε επίσης να κάνετε διαφραγματική αναπνοή όταν ξαπλώνετε</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8" name="Google Shape;138;p8"/>
          <p:cNvSpPr txBox="1"/>
          <p:nvPr/>
        </p:nvSpPr>
        <p:spPr>
          <a:xfrm>
            <a:off x="292099" y="191573"/>
            <a:ext cx="8382000"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Πώς να μείνω ψύχραιμος/η</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Διαφραγματική αναπνοή</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911106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267744" y="2708920"/>
            <a:ext cx="55983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Calibri"/>
                <a:ea typeface="Calibri"/>
                <a:cs typeface="Calibri"/>
                <a:sym typeface="Calibri"/>
                <a:hlinkClick r:id="rId4"/>
              </a:rPr>
              <a:t>https://www.youtube.com/watch?v=qqxr94ivoL4</a:t>
            </a:r>
            <a:endParaRPr sz="1800">
              <a:solidFill>
                <a:schemeClr val="dk1"/>
              </a:solidFill>
              <a:latin typeface="Calibri"/>
              <a:ea typeface="Calibri"/>
              <a:cs typeface="Calibri"/>
              <a:sym typeface="Calibri"/>
            </a:endParaRPr>
          </a:p>
        </p:txBody>
      </p:sp>
      <p:sp>
        <p:nvSpPr>
          <p:cNvPr id="145" name="Google Shape;145;p9"/>
          <p:cNvSpPr txBox="1"/>
          <p:nvPr/>
        </p:nvSpPr>
        <p:spPr>
          <a:xfrm>
            <a:off x="830724" y="1258968"/>
            <a:ext cx="5730382"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Ας δούμε ένα βίντεο σχετικά με την τεχνική της  διαφραγματικής αναπνοής</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10"/>
          <p:cNvSpPr txBox="1"/>
          <p:nvPr/>
        </p:nvSpPr>
        <p:spPr>
          <a:xfrm>
            <a:off x="1907704" y="5013176"/>
            <a:ext cx="612828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3200" dirty="0">
                <a:solidFill>
                  <a:schemeClr val="dk1"/>
                </a:solidFill>
                <a:latin typeface="Calibri"/>
                <a:ea typeface="Calibri"/>
                <a:cs typeface="Calibri"/>
                <a:sym typeface="Calibri"/>
              </a:rPr>
              <a:t>ΕΥΧΑΡΙΣΤΩ ΓΙΑ ΤΗΝ ΠΡΟΣΟΧΗ ΣΑΣ</a:t>
            </a:r>
            <a:r>
              <a:rPr lang="en-US" sz="3200" dirty="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txBox="1"/>
          <p:nvPr/>
        </p:nvSpPr>
        <p:spPr>
          <a:xfrm>
            <a:off x="370793" y="1947381"/>
            <a:ext cx="8773207" cy="4154943"/>
          </a:xfrm>
          <a:prstGeom prst="rect">
            <a:avLst/>
          </a:prstGeom>
          <a:noFill/>
          <a:ln>
            <a:noFill/>
          </a:ln>
        </p:spPr>
        <p:txBody>
          <a:bodyPr spcFirstLastPara="1" wrap="square" lIns="91425" tIns="45700" rIns="91425" bIns="45700" anchor="t" anchorCtr="0">
            <a:spAutoFit/>
          </a:bodyPr>
          <a:lstStyle/>
          <a:p>
            <a:pPr marL="342900" lvl="0" indent="-342900">
              <a:buClr>
                <a:schemeClr val="dk1"/>
              </a:buClr>
              <a:buSzPts val="22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Τι θεωρείτε ως μια κατάσταση έκτακτης ανάγκης;</a:t>
            </a:r>
          </a:p>
          <a:p>
            <a:pPr marL="342900" lvl="0" indent="-342900">
              <a:buClr>
                <a:schemeClr val="dk1"/>
              </a:buClr>
              <a:buSzPts val="2200"/>
            </a:pP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2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Έχετε αντιμετωπίσει ποτέ μια κατάσταση έκτακτης ανάγκης;</a:t>
            </a:r>
          </a:p>
          <a:p>
            <a:pPr marL="342900" lvl="0" indent="-342900">
              <a:buClr>
                <a:schemeClr val="dk1"/>
              </a:buClr>
              <a:buSzPts val="2200"/>
            </a:pP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2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Πώς αντιδράσατε;</a:t>
            </a:r>
          </a:p>
          <a:p>
            <a:pPr marL="342900" lvl="0" indent="-342900">
              <a:buClr>
                <a:schemeClr val="dk1"/>
              </a:buClr>
              <a:buSzPts val="2200"/>
            </a:pP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2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Ποια είναι η αίσθηση που έχετε από την εμπειρία σας;</a:t>
            </a:r>
          </a:p>
          <a:p>
            <a:pPr marL="342900" lvl="0" indent="-342900">
              <a:buClr>
                <a:schemeClr val="dk1"/>
              </a:buClr>
              <a:buSzPts val="2200"/>
            </a:pPr>
            <a:endParaRPr lang="el-G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2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Έχετε κάποια ανατροφοδότηση από τον ασθενή σας σχετικά με </a:t>
            </a: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συναισθήματα </a:t>
            </a: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ή σκέψεις του για την αντιμετώπιση της κατάστασης;</a:t>
            </a:r>
            <a:endParaRPr sz="22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R="0" lvl="0" algn="l" rtl="0">
              <a:spcBef>
                <a:spcPts val="0"/>
              </a:spcBef>
              <a:spcAft>
                <a:spcPts val="0"/>
              </a:spcAft>
              <a:buClr>
                <a:schemeClr val="dk1"/>
              </a:buClr>
              <a:buSzPts val="2200"/>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96" name="Google Shape;96;p2"/>
          <p:cNvSpPr txBox="1"/>
          <p:nvPr/>
        </p:nvSpPr>
        <p:spPr>
          <a:xfrm>
            <a:off x="2339752" y="452378"/>
            <a:ext cx="478220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Εισαγωγή στο θέμα</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1"/>
        <p:cNvGrpSpPr/>
        <p:nvPr/>
      </p:nvGrpSpPr>
      <p:grpSpPr>
        <a:xfrm>
          <a:off x="0" y="0"/>
          <a:ext cx="0" cy="0"/>
          <a:chOff x="0" y="0"/>
          <a:chExt cx="0" cy="0"/>
        </a:xfrm>
      </p:grpSpPr>
      <p:sp>
        <p:nvSpPr>
          <p:cNvPr id="102" name="Google Shape;102;p3"/>
          <p:cNvSpPr txBox="1"/>
          <p:nvPr/>
        </p:nvSpPr>
        <p:spPr>
          <a:xfrm>
            <a:off x="185396" y="1551398"/>
            <a:ext cx="8773207" cy="483205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Σοβαρές, απροσδόκητες και συχνά απειλητικές για τη ζωή καταστάσεις που απαιτούν άμεση δράση</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a:t>
            </a:r>
            <a:endParaRPr sz="2200" dirty="0">
              <a:latin typeface="Times New Roman" panose="02020603050405020304" pitchFamily="18" charset="0"/>
              <a:cs typeface="Times New Roman" panose="02020603050405020304" pitchFamily="18" charset="0"/>
            </a:endParaRPr>
          </a:p>
          <a:p>
            <a:pPr marL="342900" marR="0" lvl="0" indent="-215900" algn="l" rtl="0">
              <a:spcBef>
                <a:spcPts val="0"/>
              </a:spcBef>
              <a:spcAft>
                <a:spcPts val="0"/>
              </a:spcAft>
              <a:buClr>
                <a:schemeClr val="dk1"/>
              </a:buClr>
              <a:buSzPts val="20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l-GR"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
                  </a:ext>
                </a:extLst>
              </a:rPr>
              <a:t>Αιμορραγία</a:t>
            </a:r>
            <a:r>
              <a:rPr lang="en-US" sz="22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rPr>
              <a:t> </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endParaRPr>
          </a:p>
          <a:p>
            <a:pPr marR="0" lvl="0" algn="l" rtl="0">
              <a:spcBef>
                <a:spcPts val="0"/>
              </a:spcBef>
              <a:spcAft>
                <a:spcPts val="0"/>
              </a:spcAft>
              <a:buClr>
                <a:schemeClr val="dk1"/>
              </a:buClr>
              <a:buSzPts val="2000"/>
            </a:pPr>
            <a:endPar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endParaRPr>
          </a:p>
          <a:p>
            <a:pPr marL="342900" marR="0" lvl="0" indent="-342900" algn="l" rtl="0">
              <a:spcBef>
                <a:spcPts val="0"/>
              </a:spcBef>
              <a:spcAft>
                <a:spcPts val="0"/>
              </a:spcAft>
              <a:buClr>
                <a:schemeClr val="dk1"/>
              </a:buClr>
              <a:buSzPts val="2000"/>
              <a:buFont typeface="Noto Sans Symbols"/>
              <a:buChar char="▪"/>
            </a:pP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Καρδιακή προσβολή</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 </a:t>
            </a:r>
          </a:p>
          <a:p>
            <a:pPr marR="0" lvl="0" algn="l" rtl="0">
              <a:spcBef>
                <a:spcPts val="0"/>
              </a:spcBef>
              <a:spcAft>
                <a:spcPts val="0"/>
              </a:spcAft>
              <a:buClr>
                <a:schemeClr val="dk1"/>
              </a:buClr>
              <a:buSzPts val="2000"/>
            </a:pP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endParaRPr>
          </a:p>
          <a:p>
            <a:pPr marL="342900" marR="0" lvl="0" indent="-342900" algn="l" rtl="0">
              <a:spcBef>
                <a:spcPts val="0"/>
              </a:spcBef>
              <a:spcAft>
                <a:spcPts val="0"/>
              </a:spcAft>
              <a:buClr>
                <a:schemeClr val="dk1"/>
              </a:buClr>
              <a:buSzPts val="2000"/>
              <a:buFont typeface="Noto Sans Symbols"/>
              <a:buChar char="▪"/>
            </a:pP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Εγκεφαλικό</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1"/>
                </a:ext>
              </a:extLst>
            </a:endParaRPr>
          </a:p>
          <a:p>
            <a:pPr marL="342900" marR="0" lvl="0" indent="-342900" algn="l" rtl="0">
              <a:spcBef>
                <a:spcPts val="0"/>
              </a:spcBef>
              <a:spcAft>
                <a:spcPts val="0"/>
              </a:spcAft>
              <a:buClr>
                <a:schemeClr val="dk1"/>
              </a:buClr>
              <a:buSzPts val="2000"/>
              <a:buFont typeface="Noto Sans Symbols"/>
              <a:buChar char="▪"/>
            </a:pP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rPr>
              <a:t>Αναπνευστική δυσκολία</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4"/>
                </a:ext>
              </a:extLst>
            </a:endParaRPr>
          </a:p>
          <a:p>
            <a:pPr marL="342900" marR="0" lvl="0" indent="-342900" algn="l" rtl="0">
              <a:spcBef>
                <a:spcPts val="0"/>
              </a:spcBef>
              <a:spcAft>
                <a:spcPts val="0"/>
              </a:spcAft>
              <a:buClr>
                <a:schemeClr val="dk1"/>
              </a:buClr>
              <a:buSzPts val="2000"/>
              <a:buFont typeface="Noto Sans Symbols"/>
              <a:buChar char="▪"/>
            </a:pP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5"/>
                  </a:ext>
                </a:extLst>
              </a:rPr>
              <a:t>Επιληπτικές κρίσεις</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5"/>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7"/>
                </a:ext>
              </a:extLst>
            </a:endParaRPr>
          </a:p>
          <a:p>
            <a:pPr marL="342900" marR="0" lvl="0" indent="-342900" algn="l" rtl="0">
              <a:spcBef>
                <a:spcPts val="0"/>
              </a:spcBef>
              <a:spcAft>
                <a:spcPts val="0"/>
              </a:spcAft>
              <a:buClr>
                <a:schemeClr val="dk1"/>
              </a:buClr>
              <a:buSzPts val="2000"/>
              <a:buFont typeface="Noto Sans Symbols"/>
              <a:buChar char="▪"/>
            </a:pPr>
            <a:r>
              <a:rPr lang="el-GR" sz="2200" b="1" u="sng" dirty="0">
                <a:solidFill>
                  <a:schemeClr val="dk1"/>
                </a:solidFill>
                <a:latin typeface="Times New Roman" panose="02020603050405020304" pitchFamily="18" charset="0"/>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8"/>
                  </a:ext>
                </a:extLst>
              </a:rPr>
              <a:t>Σοβαρός πόνος</a:t>
            </a:r>
            <a:endParaRPr sz="2200" dirty="0">
              <a:latin typeface="Times New Roman" panose="02020603050405020304" pitchFamily="18" charset="0"/>
              <a:cs typeface="Times New Roman" panose="02020603050405020304" pitchFamily="18" charset="0"/>
            </a:endParaRPr>
          </a:p>
        </p:txBody>
      </p:sp>
      <p:sp>
        <p:nvSpPr>
          <p:cNvPr id="103" name="Google Shape;103;p3"/>
          <p:cNvSpPr txBox="1"/>
          <p:nvPr/>
        </p:nvSpPr>
        <p:spPr>
          <a:xfrm>
            <a:off x="2339752" y="401578"/>
            <a:ext cx="4697376"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Ορίζοντας το επείγον</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160257" y="1561672"/>
            <a:ext cx="8860453" cy="22467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2000" b="1" u="sng" dirty="0">
                <a:solidFill>
                  <a:schemeClr val="dk1"/>
                </a:solidFill>
                <a:latin typeface="Times New Roman" panose="02020603050405020304" pitchFamily="18" charset="0"/>
                <a:ea typeface="Calibri"/>
                <a:cs typeface="Times New Roman" panose="02020603050405020304" pitchFamily="18" charset="0"/>
                <a:sym typeface="Calibri"/>
              </a:rPr>
              <a:t>ΒΗΜΑ 1</a:t>
            </a:r>
            <a:r>
              <a:rPr lang="en-US" sz="2000" b="1" u="sng"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2000" b="1" u="sng" dirty="0">
                <a:solidFill>
                  <a:schemeClr val="dk1"/>
                </a:solidFill>
                <a:latin typeface="Times New Roman" panose="02020603050405020304" pitchFamily="18" charset="0"/>
                <a:ea typeface="Calibri"/>
                <a:cs typeface="Times New Roman" panose="02020603050405020304" pitchFamily="18" charset="0"/>
                <a:sym typeface="Calibri"/>
              </a:rPr>
              <a:t>ΝΑ ΕΙΣΤΕ </a:t>
            </a:r>
            <a:r>
              <a:rPr lang="el-GR" sz="2000" b="1" u="sng" dirty="0" smtClean="0">
                <a:solidFill>
                  <a:schemeClr val="dk1"/>
                </a:solidFill>
                <a:latin typeface="Times New Roman" panose="02020603050405020304" pitchFamily="18" charset="0"/>
                <a:ea typeface="Calibri"/>
                <a:cs typeface="Times New Roman" panose="02020603050405020304" pitchFamily="18" charset="0"/>
                <a:sym typeface="Calibri"/>
              </a:rPr>
              <a:t>ΠΡΟΕΤΟΙΜΑΣΜΕΝΟΙ</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Τοποθετήστε τους αριθμούς τηλεφώνου έκτακτης ανάγκης κοντά στο τηλέφωνο</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Συγκεντρώστε όλα τα απαραίτητα ιατρικά έγγραφα σε ένα συρτάρι κοντά στην πόρτα</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Έχετε μια τσάντα πάντα προετοιμασμένη σε ένα ντουλάπι με τα απαραίτητα πράγματα για τη νοσηλεία</a:t>
            </a:r>
          </a:p>
          <a:p>
            <a:pPr marL="342900" lvl="0" indent="-342900">
              <a:buClr>
                <a:schemeClr val="dk1"/>
              </a:buClr>
              <a:buSzPts val="2000"/>
              <a:buFont typeface="Noto Sans Symbols"/>
              <a:buChar char="▪"/>
            </a:pPr>
            <a:r>
              <a:rPr lang="el-GR" sz="2000" dirty="0">
                <a:solidFill>
                  <a:schemeClr val="dk1"/>
                </a:solidFill>
                <a:latin typeface="Times New Roman" panose="02020603050405020304" pitchFamily="18" charset="0"/>
                <a:ea typeface="Calibri"/>
                <a:cs typeface="Times New Roman" panose="02020603050405020304" pitchFamily="18" charset="0"/>
                <a:sym typeface="Calibri"/>
              </a:rPr>
              <a:t>Καταγράψτε ακόμη και τη διεύθυνσή σας και τον αριθμό τηλεφώνου σας</a:t>
            </a: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10" name="Google Shape;110;p4"/>
          <p:cNvSpPr txBox="1"/>
          <p:nvPr/>
        </p:nvSpPr>
        <p:spPr>
          <a:xfrm>
            <a:off x="1421454" y="154648"/>
            <a:ext cx="6461348"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Πριν από μια κατάσταση έκτακτης ανάγκης </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3938017"/>
            <a:ext cx="8983743" cy="2246769"/>
          </a:xfrm>
          <a:prstGeom prst="rect">
            <a:avLst/>
          </a:prstGeom>
        </p:spPr>
        <p:txBody>
          <a:bodyPr wrap="square">
            <a:spAutoFit/>
          </a:bodyPr>
          <a:lstStyle/>
          <a:p>
            <a:pPr lvl="0" algn="ctr"/>
            <a:r>
              <a:rPr lang="el-GR" sz="2000" b="1" u="sng" dirty="0">
                <a:latin typeface="Times New Roman" panose="02020603050405020304" pitchFamily="18" charset="0"/>
                <a:ea typeface="Calibri"/>
                <a:cs typeface="Times New Roman" panose="02020603050405020304" pitchFamily="18" charset="0"/>
                <a:sym typeface="Calibri"/>
              </a:rPr>
              <a:t>ΒΗΜΑ 2</a:t>
            </a:r>
            <a:r>
              <a:rPr lang="en-US" sz="2000" b="1" u="sng" dirty="0">
                <a:latin typeface="Times New Roman" panose="02020603050405020304" pitchFamily="18" charset="0"/>
                <a:ea typeface="Calibri"/>
                <a:cs typeface="Times New Roman" panose="02020603050405020304" pitchFamily="18" charset="0"/>
                <a:sym typeface="Calibri"/>
              </a:rPr>
              <a:t>: </a:t>
            </a:r>
            <a:r>
              <a:rPr lang="el-GR" sz="2000" b="1" u="sng" dirty="0">
                <a:latin typeface="Times New Roman" panose="02020603050405020304" pitchFamily="18" charset="0"/>
                <a:ea typeface="Calibri"/>
                <a:cs typeface="Times New Roman" panose="02020603050405020304" pitchFamily="18" charset="0"/>
                <a:sym typeface="Calibri"/>
              </a:rPr>
              <a:t>ΠΑΡΑΜΕΙΝΕΤΕ </a:t>
            </a:r>
            <a:r>
              <a:rPr lang="el-GR" sz="2000" b="1" u="sng" dirty="0" smtClean="0">
                <a:latin typeface="Times New Roman" panose="02020603050405020304" pitchFamily="18" charset="0"/>
                <a:ea typeface="Calibri"/>
                <a:cs typeface="Times New Roman" panose="02020603050405020304" pitchFamily="18" charset="0"/>
                <a:sym typeface="Calibri"/>
              </a:rPr>
              <a:t>ΨΥΧΡΑΙΜΟΙ</a:t>
            </a:r>
            <a:endParaRPr lang="en-US" sz="2000" dirty="0">
              <a:latin typeface="Times New Roman" panose="02020603050405020304" pitchFamily="18" charset="0"/>
              <a:ea typeface="Calibri"/>
              <a:cs typeface="Times New Roman" panose="02020603050405020304" pitchFamily="18" charset="0"/>
              <a:sym typeface="Calibri"/>
            </a:endParaRPr>
          </a:p>
          <a:p>
            <a:pPr marL="342900" lvl="0" indent="-342900">
              <a:buSzPts val="2000"/>
              <a:buFont typeface="Noto Sans Symbols"/>
              <a:buChar char="▪"/>
            </a:pPr>
            <a:r>
              <a:rPr lang="el-GR" sz="2000" dirty="0">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1"/>
                  </a:ext>
                </a:extLst>
              </a:rPr>
              <a:t>Το μόνο</a:t>
            </a:r>
            <a:r>
              <a:rPr lang="el-GR" sz="2000" dirty="0">
                <a:latin typeface="Times New Roman" panose="02020603050405020304" pitchFamily="18" charset="0"/>
                <a:ea typeface="Calibri"/>
                <a:cs typeface="Times New Roman" panose="02020603050405020304" pitchFamily="18" charset="0"/>
                <a:sym typeface="Calibri"/>
              </a:rPr>
              <a:t> άτομο που </a:t>
            </a:r>
            <a:r>
              <a:rPr lang="el-GR" sz="2000" dirty="0" smtClean="0">
                <a:latin typeface="Times New Roman" panose="02020603050405020304" pitchFamily="18" charset="0"/>
                <a:ea typeface="Calibri"/>
                <a:cs typeface="Times New Roman" panose="02020603050405020304" pitchFamily="18" charset="0"/>
                <a:sym typeface="Calibri"/>
              </a:rPr>
              <a:t>μπορεί να</a:t>
            </a:r>
            <a:r>
              <a:rPr lang="el-GR" sz="2000" dirty="0" smtClean="0">
                <a:latin typeface="Times New Roman" panose="02020603050405020304" pitchFamily="18" charset="0"/>
                <a:ea typeface="Calibri"/>
                <a:cs typeface="Times New Roman" panose="02020603050405020304" pitchFamily="18" charset="0"/>
                <a:sym typeface="Calibri"/>
              </a:rPr>
              <a:t> </a:t>
            </a:r>
            <a:r>
              <a:rPr lang="el-GR" sz="2000" dirty="0">
                <a:latin typeface="Times New Roman" panose="02020603050405020304" pitchFamily="18" charset="0"/>
                <a:ea typeface="Calibri"/>
                <a:cs typeface="Times New Roman" panose="02020603050405020304" pitchFamily="18" charset="0"/>
                <a:sym typeface="Calibri"/>
              </a:rPr>
              <a:t>αναλάβει δράση </a:t>
            </a:r>
            <a:r>
              <a:rPr lang="el-GR" sz="2000" dirty="0" smtClean="0">
                <a:latin typeface="Times New Roman" panose="02020603050405020304" pitchFamily="18" charset="0"/>
                <a:ea typeface="Calibri"/>
                <a:cs typeface="Times New Roman" panose="02020603050405020304" pitchFamily="18" charset="0"/>
                <a:sym typeface="Calibri"/>
              </a:rPr>
              <a:t>είστε εσείς! </a:t>
            </a:r>
            <a:r>
              <a:rPr lang="el-GR" sz="2000" dirty="0">
                <a:latin typeface="Times New Roman" panose="02020603050405020304" pitchFamily="18" charset="0"/>
                <a:ea typeface="Calibri"/>
                <a:cs typeface="Times New Roman" panose="02020603050405020304" pitchFamily="18" charset="0"/>
                <a:sym typeface="Calibri"/>
              </a:rPr>
              <a:t>Φροντίστε για την ευημερία σας!</a:t>
            </a:r>
          </a:p>
          <a:p>
            <a:pPr marL="342900" lvl="0" indent="-342900">
              <a:buSzPts val="2000"/>
              <a:buFont typeface="Noto Sans Symbols"/>
              <a:buChar char="▪"/>
            </a:pPr>
            <a:r>
              <a:rPr lang="el-GR" sz="2000" dirty="0">
                <a:latin typeface="Times New Roman" panose="02020603050405020304" pitchFamily="18" charset="0"/>
                <a:ea typeface="Calibri"/>
                <a:cs typeface="Times New Roman" panose="02020603050405020304" pitchFamily="18" charset="0"/>
                <a:sym typeface="Calibri"/>
              </a:rPr>
              <a:t>Πάρτε βαθιές αναπνοές και συνεχίστε να λέτε στον εαυτό σας ότι μπορείτε να χειριστείτε την κατάσταση.</a:t>
            </a:r>
          </a:p>
          <a:p>
            <a:pPr marL="342900" lvl="0" indent="-342900">
              <a:buSzPts val="2000"/>
              <a:buFont typeface="Noto Sans Symbols"/>
              <a:buChar char="▪"/>
            </a:pPr>
            <a:r>
              <a:rPr lang="el-GR" sz="2000" dirty="0">
                <a:latin typeface="Times New Roman" panose="02020603050405020304" pitchFamily="18" charset="0"/>
                <a:ea typeface="Calibri"/>
                <a:cs typeface="Times New Roman" panose="02020603050405020304" pitchFamily="18" charset="0"/>
                <a:sym typeface="Calibri"/>
              </a:rPr>
              <a:t>Αναπνεύστε βαθιά πριν προβείτε σε οποιαδήποτε ενέργεια.</a:t>
            </a:r>
          </a:p>
          <a:p>
            <a:pPr marL="342900" lvl="0" indent="-342900">
              <a:buSzPts val="2000"/>
              <a:buFont typeface="Noto Sans Symbols"/>
              <a:buChar char="▪"/>
            </a:pPr>
            <a:r>
              <a:rPr lang="el-GR" sz="2000" dirty="0">
                <a:latin typeface="Times New Roman" panose="02020603050405020304" pitchFamily="18" charset="0"/>
                <a:ea typeface="Calibri"/>
                <a:cs typeface="Times New Roman" panose="02020603050405020304" pitchFamily="18" charset="0"/>
                <a:sym typeface="Calibri"/>
              </a:rPr>
              <a:t>Δώστε στον εαυτό σας χρόνο να σκεφτεί πριν κάνετε οποιαδήποτε ενέργεια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160256" y="1452524"/>
            <a:ext cx="8983743" cy="2800726"/>
          </a:xfrm>
          <a:prstGeom prst="rect">
            <a:avLst/>
          </a:prstGeom>
          <a:noFill/>
          <a:ln>
            <a:noFill/>
          </a:ln>
        </p:spPr>
        <p:txBody>
          <a:bodyPr spcFirstLastPara="1" wrap="square" lIns="91425" tIns="45700" rIns="91425" bIns="45700" anchor="t" anchorCtr="0">
            <a:spAutoFit/>
          </a:bodyPr>
          <a:lstStyle/>
          <a:p>
            <a:pPr lvl="0" algn="ct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rPr>
              <a:t>ΒΗΜΑ</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 3: </a:t>
            </a: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4"/>
                  </a:ext>
                </a:extLst>
              </a:rPr>
              <a:t>ΕΠΙΚΟΙΝΩΝΩΝΤΑΣ ΜΕ ΤΑ ΕΠΕΙΓΟΝΤΑ</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5"/>
                  </a:ext>
                </a:extLst>
              </a:rPr>
              <a:t>Περιγράψτε με ακρίβεια και ηρεμία την κατάσταση και αν υπάρχει παλμός</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1"/>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2"/>
                  </a:ext>
                </a:extLst>
              </a:rPr>
              <a:t> </a:t>
            </a:r>
            <a:r>
              <a:rPr lang="el-GR"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2"/>
                  </a:ext>
                </a:extLst>
              </a:rPr>
              <a:t>αν το άτομο έχει τις αισθήσεις του</a:t>
            </a: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2"/>
                  </a:ext>
                </a:extLst>
              </a:rPr>
              <a:t> </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3"/>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 </a:t>
            </a:r>
            <a:r>
              <a:rPr lang="el-GR"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αν αιμορραγεί </a:t>
            </a: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 </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5"/>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6"/>
                  </a:ext>
                </a:extLst>
              </a:rPr>
              <a:t> </a:t>
            </a:r>
            <a:r>
              <a:rPr lang="el-GR"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6"/>
                  </a:ext>
                </a:extLst>
              </a:rPr>
              <a:t>πόση ώρα είναι σε αυτή την κατάσταση</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Δώστε το όνομά σας και τη διεύθυνσή σας</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endParaRPr lang="en-US" sz="2200" dirty="0">
              <a:latin typeface="Times New Roman" panose="02020603050405020304" pitchFamily="18" charset="0"/>
              <a:ea typeface="Calibri"/>
              <a:cs typeface="Times New Roman" panose="02020603050405020304" pitchFamily="18" charset="0"/>
            </a:endParaRPr>
          </a:p>
          <a:p>
            <a:pPr marL="342900" lvl="0" indent="-342900">
              <a:buClr>
                <a:schemeClr val="dk1"/>
              </a:buClr>
              <a:buSzPts val="20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Μείνετε κοντά στο άτομο που έχει ανάγκη και πείτε του ότι η βοήθεια είναι καθοδόν.</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10" name="Google Shape;110;p4"/>
          <p:cNvSpPr txBox="1"/>
          <p:nvPr/>
        </p:nvSpPr>
        <p:spPr>
          <a:xfrm>
            <a:off x="1819052" y="411667"/>
            <a:ext cx="6461348"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Σκέφτομαι πριν το επείγον</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0" y="4343647"/>
            <a:ext cx="8983743" cy="2123658"/>
          </a:xfrm>
          <a:prstGeom prst="rect">
            <a:avLst/>
          </a:prstGeom>
        </p:spPr>
        <p:txBody>
          <a:bodyPr wrap="square">
            <a:spAutoFit/>
          </a:bodyPr>
          <a:lstStyle/>
          <a:p>
            <a:pPr lvl="0" algn="ct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rPr>
              <a:t>ΒΗΜΑ</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 4: </a:t>
            </a:r>
            <a:r>
              <a:rPr lang="el-GR" sz="2200" b="1" u="sng" dirty="0">
                <a:solidFill>
                  <a:schemeClr val="dk1"/>
                </a:solidFill>
                <a:latin typeface="Times New Roman" panose="02020603050405020304" pitchFamily="18" charset="0"/>
                <a:ea typeface="Calibri"/>
                <a:cs typeface="Times New Roman" panose="02020603050405020304" pitchFamily="18" charset="0"/>
                <a:sym typeface="Calibri"/>
              </a:rPr>
              <a:t>ΔΕΙΤΕ ΤΗΝ ΚΑΤΑΣΤΑΣΗ </a:t>
            </a:r>
            <a:r>
              <a:rPr lang="el-GR"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ΣΥΝΟΛΙΚΑ</a:t>
            </a:r>
            <a:endParaRPr lang="en-US" sz="2200" dirty="0">
              <a:latin typeface="Times New Roman" panose="02020603050405020304" pitchFamily="18" charset="0"/>
              <a:ea typeface="Calibri"/>
              <a:cs typeface="Times New Roman" panose="02020603050405020304" pitchFamily="18" charset="0"/>
              <a:sym typeface="Calibri"/>
            </a:endParaRPr>
          </a:p>
          <a:p>
            <a:pPr marL="285750" lvl="0" indent="-285750">
              <a:buClr>
                <a:schemeClr val="dk1"/>
              </a:buClr>
              <a:buSzPts val="2000"/>
              <a:buFont typeface="Noto Sans Symbols"/>
              <a:buChar char="▪"/>
            </a:pP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Προσπαθήστε να διατηρήσετε το άτομο με τις αισθήσεις του όσο το δυνατόν περισσότερο</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endParaRPr lang="en-US" sz="2200" dirty="0" smtClean="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τρίβοντας απαλά το στήθος του</a:t>
            </a:r>
          </a:p>
          <a:p>
            <a:pPr marL="285750" lvl="0" indent="-285750">
              <a:buClr>
                <a:schemeClr val="dk1"/>
              </a:buClr>
              <a:buSzPts val="2000"/>
              <a:buFont typeface="Noto Sans Symbols"/>
              <a:buChar char="✔"/>
            </a:pPr>
            <a:r>
              <a:rPr lang="el-GR" sz="2200" dirty="0" smtClean="0">
                <a:solidFill>
                  <a:schemeClr val="dk1"/>
                </a:solidFill>
                <a:latin typeface="Times New Roman" panose="02020603050405020304" pitchFamily="18" charset="0"/>
                <a:ea typeface="Calibri"/>
                <a:cs typeface="Times New Roman" panose="02020603050405020304" pitchFamily="18" charset="0"/>
                <a:sym typeface="Calibri"/>
              </a:rPr>
              <a:t>τσιμπώντας </a:t>
            </a: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το λοβό του αυτιού</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r>
              <a:rPr lang="el-GR" sz="2200" dirty="0">
                <a:solidFill>
                  <a:schemeClr val="dk1"/>
                </a:solidFill>
                <a:latin typeface="Times New Roman" panose="02020603050405020304" pitchFamily="18" charset="0"/>
                <a:ea typeface="Calibri"/>
                <a:cs typeface="Times New Roman" panose="02020603050405020304" pitchFamily="18" charset="0"/>
                <a:sym typeface="Calibri"/>
              </a:rPr>
              <a:t>ακουμπώντας τα βλέφαρα για να δείτε αν ανοίγουν</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a:t>
            </a:r>
          </a:p>
        </p:txBody>
      </p:sp>
    </p:spTree>
    <p:extLst>
      <p:ext uri="{BB962C8B-B14F-4D97-AF65-F5344CB8AC3E}">
        <p14:creationId xmlns:p14="http://schemas.microsoft.com/office/powerpoint/2010/main" xmlns="" val="72393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175122" y="1620306"/>
            <a:ext cx="8773207" cy="1631175"/>
          </a:xfrm>
          <a:prstGeom prst="rect">
            <a:avLst/>
          </a:prstGeom>
          <a:noFill/>
          <a:ln>
            <a:noFill/>
          </a:ln>
        </p:spPr>
        <p:txBody>
          <a:bodyPr spcFirstLastPara="1" wrap="square" lIns="91425" tIns="45700" rIns="91425" bIns="45700" anchor="t" anchorCtr="0">
            <a:spAutoFit/>
          </a:bodyPr>
          <a:lstStyle/>
          <a:p>
            <a:pPr fontAlgn="base"/>
            <a:r>
              <a:rPr lang="en-US" sz="2000" b="1" dirty="0">
                <a:latin typeface="Times New Roman" panose="02020603050405020304" pitchFamily="18" charset="0"/>
                <a:cs typeface="Times New Roman" panose="02020603050405020304" pitchFamily="18" charset="0"/>
              </a:rPr>
              <a:t>1.</a:t>
            </a:r>
            <a:r>
              <a:rPr lang="el-GR" sz="2000" b="1" dirty="0">
                <a:latin typeface="Times New Roman" panose="02020603050405020304" pitchFamily="18" charset="0"/>
                <a:cs typeface="Times New Roman" panose="02020603050405020304" pitchFamily="18" charset="0"/>
              </a:rPr>
              <a:t> Πριν φροντίσετε έναν άρρωστο ή τραυματισμένο άνθρωπο, ελέγξτε τη </a:t>
            </a:r>
            <a:r>
              <a:rPr lang="el-GR" sz="2000" b="1" dirty="0" smtClean="0">
                <a:latin typeface="Times New Roman" panose="02020603050405020304" pitchFamily="18" charset="0"/>
                <a:cs typeface="Times New Roman" panose="02020603050405020304" pitchFamily="18" charset="0"/>
              </a:rPr>
              <a:t>σκηνή και </a:t>
            </a:r>
            <a:r>
              <a:rPr lang="el-GR" sz="2000" b="1" dirty="0">
                <a:latin typeface="Times New Roman" panose="02020603050405020304" pitchFamily="18" charset="0"/>
                <a:cs typeface="Times New Roman" panose="02020603050405020304" pitchFamily="18" charset="0"/>
              </a:rPr>
              <a:t>το άτομο. Εστιάστε στη σκηνή και σχηματίστε μια αρχική εντύπωση.</a:t>
            </a:r>
          </a:p>
          <a:p>
            <a:pPr fontAlgn="base"/>
            <a:r>
              <a:rPr lang="el-GR" sz="2000" dirty="0">
                <a:latin typeface="Times New Roman" panose="02020603050405020304" pitchFamily="18" charset="0"/>
                <a:cs typeface="Times New Roman" panose="02020603050405020304" pitchFamily="18" charset="0"/>
              </a:rPr>
              <a:t>Είναι ασφαλής η </a:t>
            </a:r>
            <a:r>
              <a:rPr lang="el-GR" sz="2000" dirty="0" smtClean="0">
                <a:latin typeface="Times New Roman" panose="02020603050405020304" pitchFamily="18" charset="0"/>
                <a:cs typeface="Times New Roman" panose="02020603050405020304" pitchFamily="18" charset="0"/>
              </a:rPr>
              <a:t>σκηνή για </a:t>
            </a:r>
            <a:r>
              <a:rPr lang="el-GR" sz="2000" dirty="0">
                <a:latin typeface="Times New Roman" panose="02020603050405020304" pitchFamily="18" charset="0"/>
                <a:cs typeface="Times New Roman" panose="02020603050405020304" pitchFamily="18" charset="0"/>
              </a:rPr>
              <a:t>να </a:t>
            </a:r>
            <a:r>
              <a:rPr lang="el-GR" sz="2000" dirty="0" smtClean="0">
                <a:latin typeface="Times New Roman" panose="02020603050405020304" pitchFamily="18" charset="0"/>
                <a:cs typeface="Times New Roman" panose="02020603050405020304" pitchFamily="18" charset="0"/>
              </a:rPr>
              <a:t>εισέλθετε</a:t>
            </a:r>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Τι </a:t>
            </a:r>
            <a:r>
              <a:rPr lang="el-GR" sz="2000" dirty="0" smtClean="0">
                <a:latin typeface="Times New Roman" panose="02020603050405020304" pitchFamily="18" charset="0"/>
                <a:cs typeface="Times New Roman" panose="02020603050405020304" pitchFamily="18" charset="0"/>
              </a:rPr>
              <a:t>συνέβη; Υπάρχουν για το </a:t>
            </a:r>
            <a:r>
              <a:rPr lang="el-GR" sz="2000" dirty="0">
                <a:latin typeface="Times New Roman" panose="02020603050405020304" pitchFamily="18" charset="0"/>
                <a:cs typeface="Times New Roman" panose="02020603050405020304" pitchFamily="18" charset="0"/>
              </a:rPr>
              <a:t>άτομο απειλητικές για τη ζωή συνθήκες, όπως </a:t>
            </a:r>
            <a:r>
              <a:rPr lang="el-GR" sz="2000" dirty="0" smtClean="0">
                <a:latin typeface="Times New Roman" panose="02020603050405020304" pitchFamily="18" charset="0"/>
                <a:cs typeface="Times New Roman" panose="02020603050405020304" pitchFamily="18" charset="0"/>
              </a:rPr>
              <a:t>σοβαρή αιμορραγία</a:t>
            </a:r>
            <a:r>
              <a:rPr lang="el-GR" sz="2000" dirty="0">
                <a:latin typeface="Times New Roman" panose="02020603050405020304" pitchFamily="18" charset="0"/>
                <a:cs typeface="Times New Roman" panose="02020603050405020304" pitchFamily="18" charset="0"/>
              </a:rPr>
              <a:t>; Υπάρχει κάποιος άλλος να βοηθήσει;</a:t>
            </a:r>
            <a:endParaRPr lang="en-US" sz="2000" dirty="0">
              <a:latin typeface="Times New Roman" panose="02020603050405020304" pitchFamily="18" charset="0"/>
              <a:cs typeface="Times New Roman" panose="02020603050405020304" pitchFamily="18" charset="0"/>
            </a:endParaRPr>
          </a:p>
        </p:txBody>
      </p:sp>
      <p:sp>
        <p:nvSpPr>
          <p:cNvPr id="110" name="Google Shape;110;p4"/>
          <p:cNvSpPr txBox="1"/>
          <p:nvPr/>
        </p:nvSpPr>
        <p:spPr>
          <a:xfrm>
            <a:off x="1664632" y="155565"/>
            <a:ext cx="5990698"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Αντιμετωπίζοντας την κατάσταση έκτακτης ανάγκης</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3352229"/>
            <a:ext cx="8983743" cy="2554545"/>
          </a:xfrm>
          <a:prstGeom prst="rect">
            <a:avLst/>
          </a:prstGeom>
        </p:spPr>
        <p:txBody>
          <a:bodyPr wrap="square">
            <a:spAutoFit/>
          </a:bodyPr>
          <a:lstStyle/>
          <a:p>
            <a:pPr fontAlgn="base"/>
            <a:r>
              <a:rPr lang="en-US" sz="2000" b="1" dirty="0">
                <a:latin typeface="Times New Roman" panose="02020603050405020304" pitchFamily="18" charset="0"/>
                <a:cs typeface="Times New Roman" panose="02020603050405020304" pitchFamily="18" charset="0"/>
              </a:rPr>
              <a:t>2. </a:t>
            </a:r>
            <a:r>
              <a:rPr lang="el-GR" sz="2000" b="1" dirty="0">
                <a:latin typeface="Times New Roman" panose="02020603050405020304" pitchFamily="18" charset="0"/>
                <a:cs typeface="Times New Roman" panose="02020603050405020304" pitchFamily="18" charset="0"/>
              </a:rPr>
              <a:t>Εάν το άτομο είναι ξύπνιο και ανταποκρίνεται και δεν υπάρχει σοβαρή και απειλητική για τη ζωή του αιμορραγία</a:t>
            </a:r>
            <a:r>
              <a:rPr lang="en-US" sz="2000" b="1"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285750" indent="-285750" fontAlgn="base">
              <a:buFontTx/>
              <a:buChar char="-"/>
            </a:pPr>
            <a:r>
              <a:rPr lang="el-GR" sz="2000" dirty="0">
                <a:latin typeface="Times New Roman" panose="02020603050405020304" pitchFamily="18" charset="0"/>
                <a:cs typeface="Times New Roman" panose="02020603050405020304" pitchFamily="18" charset="0"/>
              </a:rPr>
              <a:t>Πείτε στο άτομο το όνομά σας</a:t>
            </a:r>
            <a:r>
              <a:rPr lang="en-US"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ενημερώστε τον για το τι δεν πάει καλά και τι σκοπεύετε να κάνετε</a:t>
            </a:r>
          </a:p>
          <a:p>
            <a:pPr marL="285750" indent="-285750" fontAlgn="base">
              <a:buFontTx/>
              <a:buChar char="-"/>
            </a:pPr>
            <a:r>
              <a:rPr lang="el-GR" sz="2000" dirty="0">
                <a:latin typeface="Times New Roman" panose="02020603050405020304" pitchFamily="18" charset="0"/>
                <a:cs typeface="Times New Roman" panose="02020603050405020304" pitchFamily="18" charset="0"/>
              </a:rPr>
              <a:t>Καλέστε το</a:t>
            </a:r>
            <a:r>
              <a:rPr lang="en-US" sz="2000" dirty="0">
                <a:latin typeface="Times New Roman" panose="02020603050405020304" pitchFamily="18" charset="0"/>
                <a:cs typeface="Times New Roman" panose="02020603050405020304" pitchFamily="18" charset="0"/>
              </a:rPr>
              <a:t> 166 (</a:t>
            </a:r>
            <a:r>
              <a:rPr lang="el-GR" sz="2000" dirty="0">
                <a:latin typeface="Times New Roman" panose="02020603050405020304" pitchFamily="18" charset="0"/>
                <a:cs typeface="Times New Roman" panose="02020603050405020304" pitchFamily="18" charset="0"/>
              </a:rPr>
              <a:t>για την Ελλάδα</a:t>
            </a:r>
            <a:r>
              <a:rPr lang="en-US"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ή το</a:t>
            </a:r>
            <a:r>
              <a:rPr lang="en-US" sz="2000" dirty="0">
                <a:latin typeface="Times New Roman" panose="02020603050405020304" pitchFamily="18" charset="0"/>
                <a:cs typeface="Times New Roman" panose="02020603050405020304" pitchFamily="18" charset="0"/>
              </a:rPr>
              <a:t>112 </a:t>
            </a:r>
            <a:r>
              <a:rPr lang="el-GR" sz="2000" dirty="0">
                <a:latin typeface="Times New Roman" panose="02020603050405020304" pitchFamily="18" charset="0"/>
                <a:cs typeface="Times New Roman" panose="02020603050405020304" pitchFamily="18" charset="0"/>
              </a:rPr>
              <a:t>(αριθμός για τα επείγοντα στις χώρες της</a:t>
            </a:r>
            <a:r>
              <a:rPr lang="en-US" sz="2000" dirty="0">
                <a:latin typeface="Times New Roman" panose="02020603050405020304" pitchFamily="18" charset="0"/>
                <a:cs typeface="Times New Roman" panose="02020603050405020304" pitchFamily="18" charset="0"/>
              </a:rPr>
              <a:t> EE)</a:t>
            </a:r>
          </a:p>
          <a:p>
            <a:pPr marL="285750" indent="-285750" fontAlgn="base">
              <a:buFontTx/>
              <a:buChar char="-"/>
            </a:pPr>
            <a:r>
              <a:rPr lang="el-GR" sz="2000" dirty="0">
                <a:latin typeface="Times New Roman" panose="02020603050405020304" pitchFamily="18" charset="0"/>
                <a:cs typeface="Times New Roman" panose="02020603050405020304" pitchFamily="18" charset="0"/>
              </a:rPr>
              <a:t>Μιλήστε και διαβεβαιώστε τον τραυματισμένο άνθρωπο</a:t>
            </a:r>
            <a:r>
              <a:rPr lang="en-US" sz="2000" dirty="0">
                <a:latin typeface="Times New Roman" panose="02020603050405020304" pitchFamily="18" charset="0"/>
                <a:cs typeface="Times New Roman" panose="02020603050405020304" pitchFamily="18" charset="0"/>
              </a:rPr>
              <a:t>.</a:t>
            </a:r>
          </a:p>
          <a:p>
            <a:pPr marL="285750" indent="-285750" fontAlgn="base">
              <a:buFontTx/>
              <a:buChar char="-"/>
            </a:pPr>
            <a:r>
              <a:rPr lang="el-GR" sz="2000" dirty="0">
                <a:latin typeface="Times New Roman" panose="02020603050405020304" pitchFamily="18" charset="0"/>
                <a:cs typeface="Times New Roman" panose="02020603050405020304" pitchFamily="18" charset="0"/>
              </a:rPr>
              <a:t>Τσεκάρετε από την «κορυφή μέχρι τα νύχια» για άλλα τραύματα</a:t>
            </a:r>
            <a:r>
              <a:rPr lang="en-US" sz="2000" dirty="0">
                <a:latin typeface="Times New Roman" panose="02020603050405020304" pitchFamily="18" charset="0"/>
                <a:cs typeface="Times New Roman" panose="02020603050405020304" pitchFamily="18" charset="0"/>
              </a:rPr>
              <a:t>.</a:t>
            </a:r>
          </a:p>
        </p:txBody>
      </p:sp>
      <p:sp>
        <p:nvSpPr>
          <p:cNvPr id="3" name="Ορθογώνιο 2">
            <a:extLst>
              <a:ext uri="{FF2B5EF4-FFF2-40B4-BE49-F238E27FC236}">
                <a16:creationId xmlns:a16="http://schemas.microsoft.com/office/drawing/2014/main" xmlns="" id="{070AA34D-C50E-4E7D-88CD-04FD91C9838A}"/>
              </a:ext>
            </a:extLst>
          </p:cNvPr>
          <p:cNvSpPr/>
          <p:nvPr/>
        </p:nvSpPr>
        <p:spPr>
          <a:xfrm>
            <a:off x="273378" y="6146036"/>
            <a:ext cx="5987722"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Tree>
    <p:extLst>
      <p:ext uri="{BB962C8B-B14F-4D97-AF65-F5344CB8AC3E}">
        <p14:creationId xmlns:p14="http://schemas.microsoft.com/office/powerpoint/2010/main" xmlns="" val="344531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196132" y="1435002"/>
            <a:ext cx="8773207" cy="1631175"/>
          </a:xfrm>
          <a:prstGeom prst="rect">
            <a:avLst/>
          </a:prstGeom>
          <a:noFill/>
          <a:ln>
            <a:noFill/>
          </a:ln>
        </p:spPr>
        <p:txBody>
          <a:bodyPr spcFirstLastPara="1" wrap="square" lIns="91425" tIns="45700" rIns="91425" bIns="45700" anchor="t" anchorCtr="0">
            <a:spAutoFit/>
          </a:bodyPr>
          <a:lstStyle/>
          <a:p>
            <a:pPr fontAlgn="base"/>
            <a:r>
              <a:rPr lang="en-US" sz="2000" b="1" dirty="0">
                <a:latin typeface="Times New Roman" panose="02020603050405020304" pitchFamily="18" charset="0"/>
                <a:cs typeface="Times New Roman" panose="02020603050405020304" pitchFamily="18" charset="0"/>
              </a:rPr>
              <a:t>3. </a:t>
            </a:r>
            <a:r>
              <a:rPr lang="el-GR" sz="2000" b="1" dirty="0">
                <a:latin typeface="Times New Roman" panose="02020603050405020304" pitchFamily="18" charset="0"/>
                <a:cs typeface="Times New Roman" panose="02020603050405020304" pitchFamily="18" charset="0"/>
              </a:rPr>
              <a:t>Εάν το άτομο δεν ανταποκρίνεται</a:t>
            </a:r>
            <a:r>
              <a:rPr lang="en-US" sz="2000" b="1"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fontAlgn="base"/>
            <a:r>
              <a:rPr lang="el-GR" sz="2000" dirty="0">
                <a:latin typeface="Times New Roman" panose="02020603050405020304" pitchFamily="18" charset="0"/>
                <a:cs typeface="Times New Roman" panose="02020603050405020304" pitchFamily="18" charset="0"/>
              </a:rPr>
              <a:t>Φωνάξτε για να τραβήξετε την προσοχή </a:t>
            </a:r>
            <a:r>
              <a:rPr lang="el-GR" sz="2000" dirty="0" smtClean="0">
                <a:latin typeface="Times New Roman" panose="02020603050405020304" pitchFamily="18" charset="0"/>
                <a:cs typeface="Times New Roman" panose="02020603050405020304" pitchFamily="18" charset="0"/>
              </a:rPr>
              <a:t>του, </a:t>
            </a:r>
            <a:r>
              <a:rPr lang="el-GR" sz="2000" dirty="0">
                <a:latin typeface="Times New Roman" panose="02020603050405020304" pitchFamily="18" charset="0"/>
                <a:cs typeface="Times New Roman" panose="02020603050405020304" pitchFamily="18" charset="0"/>
              </a:rPr>
              <a:t>λέγοντας το όνομα του ατόμου. Αν δεν υπάρχει ανταπόκριση, σκουντήστε τον ώμο του </a:t>
            </a:r>
            <a:r>
              <a:rPr lang="el-GR" sz="2000" dirty="0" smtClean="0">
                <a:latin typeface="Times New Roman" panose="02020603050405020304" pitchFamily="18" charset="0"/>
                <a:cs typeface="Times New Roman" panose="02020603050405020304" pitchFamily="18" charset="0"/>
              </a:rPr>
              <a:t>και </a:t>
            </a:r>
            <a:r>
              <a:rPr lang="el-GR" sz="2000" dirty="0">
                <a:latin typeface="Times New Roman" panose="02020603050405020304" pitchFamily="18" charset="0"/>
                <a:cs typeface="Times New Roman" panose="02020603050405020304" pitchFamily="18" charset="0"/>
              </a:rPr>
              <a:t>πάλι φωνάξτε το όνομά του, ενώ ελέγχετε για κανονική αναπνοή. Τσεκάρετε για αναπνοή όχι περισσότερο από 5-10 δευτερόλεπτα.</a:t>
            </a:r>
            <a:endParaRPr lang="en-US" sz="2000" dirty="0">
              <a:latin typeface="Times New Roman" panose="02020603050405020304" pitchFamily="18" charset="0"/>
              <a:cs typeface="Times New Roman" panose="02020603050405020304" pitchFamily="18" charset="0"/>
            </a:endParaRPr>
          </a:p>
        </p:txBody>
      </p:sp>
      <p:sp>
        <p:nvSpPr>
          <p:cNvPr id="110" name="Google Shape;110;p4"/>
          <p:cNvSpPr txBox="1"/>
          <p:nvPr/>
        </p:nvSpPr>
        <p:spPr>
          <a:xfrm>
            <a:off x="1776520" y="154112"/>
            <a:ext cx="6087320" cy="1200288"/>
          </a:xfrm>
          <a:prstGeom prst="rect">
            <a:avLst/>
          </a:prstGeom>
          <a:noFill/>
          <a:ln>
            <a:noFill/>
          </a:ln>
        </p:spPr>
        <p:txBody>
          <a:bodyPr spcFirstLastPara="1" wrap="square" lIns="91425" tIns="45700" rIns="91425" bIns="45700" anchor="t" anchorCtr="0">
            <a:spAutoFit/>
          </a:bodyPr>
          <a:lstStyle/>
          <a:p>
            <a:pPr lvl="0" algn="ct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Αντιμετωπίζοντας την κατάσταση έκτακτης ανάγκης</a:t>
            </a: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3056969"/>
            <a:ext cx="8983743" cy="1631216"/>
          </a:xfrm>
          <a:prstGeom prst="rect">
            <a:avLst/>
          </a:prstGeom>
        </p:spPr>
        <p:txBody>
          <a:bodyPr wrap="square">
            <a:spAutoFit/>
          </a:bodyPr>
          <a:lstStyle/>
          <a:p>
            <a:pPr fontAlgn="base"/>
            <a:r>
              <a:rPr lang="en-US" sz="2000" b="1" dirty="0">
                <a:latin typeface="Times New Roman" panose="02020603050405020304" pitchFamily="18" charset="0"/>
                <a:cs typeface="Times New Roman" panose="02020603050405020304" pitchFamily="18" charset="0"/>
              </a:rPr>
              <a:t>4. </a:t>
            </a:r>
            <a:r>
              <a:rPr lang="el-GR" sz="2000" b="1" dirty="0">
                <a:latin typeface="Times New Roman" panose="02020603050405020304" pitchFamily="18" charset="0"/>
                <a:cs typeface="Times New Roman" panose="02020603050405020304" pitchFamily="18" charset="0"/>
              </a:rPr>
              <a:t>Εάν το άτομο αναπνέει</a:t>
            </a:r>
            <a:r>
              <a:rPr lang="en-US" sz="2000" b="1"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fontAlgn="base"/>
            <a:r>
              <a:rPr lang="en-US"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Συλλέξτε </a:t>
            </a:r>
            <a:r>
              <a:rPr lang="el-GR" sz="2000" dirty="0">
                <a:latin typeface="Times New Roman" panose="02020603050405020304" pitchFamily="18" charset="0"/>
                <a:cs typeface="Times New Roman" panose="02020603050405020304" pitchFamily="18" charset="0"/>
              </a:rPr>
              <a:t>πληροφορίες χρησιμοποιώντας απλές ερωτήσεις</a:t>
            </a:r>
          </a:p>
          <a:p>
            <a:pPr fontAlgn="base"/>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Πραγματοποιήστε </a:t>
            </a:r>
            <a:r>
              <a:rPr lang="el-GR" sz="2000" dirty="0">
                <a:latin typeface="Times New Roman" panose="02020603050405020304" pitchFamily="18" charset="0"/>
                <a:cs typeface="Times New Roman" panose="02020603050405020304" pitchFamily="18" charset="0"/>
              </a:rPr>
              <a:t>έλεγχο από την «κορυφή μέχρι τα νύχια».</a:t>
            </a:r>
          </a:p>
          <a:p>
            <a:pPr fontAlgn="base"/>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Κυλήστε </a:t>
            </a:r>
            <a:r>
              <a:rPr lang="el-GR" sz="2000" dirty="0">
                <a:latin typeface="Times New Roman" panose="02020603050405020304" pitchFamily="18" charset="0"/>
                <a:cs typeface="Times New Roman" panose="02020603050405020304" pitchFamily="18" charset="0"/>
              </a:rPr>
              <a:t>το άτομο στην πλευρά </a:t>
            </a:r>
            <a:r>
              <a:rPr lang="el-GR" sz="2000" dirty="0" smtClean="0">
                <a:latin typeface="Times New Roman" panose="02020603050405020304" pitchFamily="18" charset="0"/>
                <a:cs typeface="Times New Roman" panose="02020603050405020304" pitchFamily="18" charset="0"/>
              </a:rPr>
              <a:t>του/της </a:t>
            </a:r>
            <a:r>
              <a:rPr lang="el-GR" sz="2000" dirty="0">
                <a:latin typeface="Times New Roman" panose="02020603050405020304" pitchFamily="18" charset="0"/>
                <a:cs typeface="Times New Roman" panose="02020603050405020304" pitchFamily="18" charset="0"/>
              </a:rPr>
              <a:t>σε θέση ανάνηψης εάν δεν υπάρχουν εμφανή σημάδια τραυματισμού.</a:t>
            </a:r>
            <a:endParaRPr lang="en-US" sz="2000" dirty="0">
              <a:latin typeface="Times New Roman" panose="02020603050405020304" pitchFamily="18" charset="0"/>
              <a:cs typeface="Times New Roman" panose="02020603050405020304" pitchFamily="18" charset="0"/>
            </a:endParaRPr>
          </a:p>
        </p:txBody>
      </p:sp>
      <p:sp>
        <p:nvSpPr>
          <p:cNvPr id="3" name="Ορθογώνιο 2">
            <a:extLst>
              <a:ext uri="{FF2B5EF4-FFF2-40B4-BE49-F238E27FC236}">
                <a16:creationId xmlns:a16="http://schemas.microsoft.com/office/drawing/2014/main" xmlns="" id="{C2DE6F76-4433-4570-8C65-F11696BD1025}"/>
              </a:ext>
            </a:extLst>
          </p:cNvPr>
          <p:cNvSpPr/>
          <p:nvPr/>
        </p:nvSpPr>
        <p:spPr>
          <a:xfrm>
            <a:off x="139708" y="4753548"/>
            <a:ext cx="8501404" cy="1323439"/>
          </a:xfrm>
          <a:prstGeom prst="rect">
            <a:avLst/>
          </a:prstGeom>
        </p:spPr>
        <p:txBody>
          <a:bodyPr wrap="square">
            <a:spAutoFit/>
          </a:bodyPr>
          <a:lstStyle/>
          <a:p>
            <a:pPr fontAlgn="base"/>
            <a:r>
              <a:rPr lang="en-US" sz="2000" b="1" dirty="0">
                <a:solidFill>
                  <a:srgbClr val="333333"/>
                </a:solidFill>
                <a:latin typeface="Times New Roman" panose="02020603050405020304" pitchFamily="18" charset="0"/>
                <a:cs typeface="Times New Roman" panose="02020603050405020304" pitchFamily="18" charset="0"/>
              </a:rPr>
              <a:t>5. </a:t>
            </a:r>
            <a:r>
              <a:rPr lang="el-GR" sz="2000" b="1" dirty="0">
                <a:solidFill>
                  <a:srgbClr val="333333"/>
                </a:solidFill>
                <a:latin typeface="Times New Roman" panose="02020603050405020304" pitchFamily="18" charset="0"/>
                <a:cs typeface="Times New Roman" panose="02020603050405020304" pitchFamily="18" charset="0"/>
              </a:rPr>
              <a:t>Εάν το άτομο ΔΕΝ αναπνέει</a:t>
            </a:r>
            <a:r>
              <a:rPr lang="en-US" sz="2000" b="1" dirty="0">
                <a:solidFill>
                  <a:srgbClr val="333333"/>
                </a:solidFill>
                <a:latin typeface="Times New Roman" panose="02020603050405020304" pitchFamily="18" charset="0"/>
                <a:cs typeface="Times New Roman" panose="02020603050405020304" pitchFamily="18" charset="0"/>
              </a:rPr>
              <a:t>:</a:t>
            </a:r>
            <a:endParaRPr lang="en-US" sz="2000" dirty="0">
              <a:solidFill>
                <a:srgbClr val="333333"/>
              </a:solidFill>
              <a:latin typeface="Times New Roman" panose="02020603050405020304" pitchFamily="18" charset="0"/>
              <a:cs typeface="Times New Roman" panose="02020603050405020304" pitchFamily="18" charset="0"/>
            </a:endParaRPr>
          </a:p>
          <a:p>
            <a:pPr marL="342900" indent="-342900" fontAlgn="base"/>
            <a:r>
              <a:rPr lang="el-GR" sz="2000" dirty="0" smtClean="0">
                <a:solidFill>
                  <a:srgbClr val="333333"/>
                </a:solidFill>
                <a:latin typeface="Times New Roman" panose="02020603050405020304" pitchFamily="18" charset="0"/>
                <a:cs typeface="Times New Roman" panose="02020603050405020304" pitchFamily="18" charset="0"/>
              </a:rPr>
              <a:t>- Βεβαιωθείτε </a:t>
            </a:r>
            <a:r>
              <a:rPr lang="el-GR" sz="2000" dirty="0">
                <a:solidFill>
                  <a:srgbClr val="333333"/>
                </a:solidFill>
                <a:latin typeface="Times New Roman" panose="02020603050405020304" pitchFamily="18" charset="0"/>
                <a:cs typeface="Times New Roman" panose="02020603050405020304" pitchFamily="18" charset="0"/>
              </a:rPr>
              <a:t>ότι το άτομο είναι ανάσκελα με το κεφάλι προς τα πάνω σε επίπεδη επιφάνεια, όπως το πάτωμα.</a:t>
            </a:r>
            <a:r>
              <a:rPr lang="en-US" sz="2000" dirty="0">
                <a:solidFill>
                  <a:srgbClr val="333333"/>
                </a:solidFill>
                <a:latin typeface="Times New Roman" panose="02020603050405020304" pitchFamily="18" charset="0"/>
                <a:cs typeface="Times New Roman" panose="02020603050405020304" pitchFamily="18" charset="0"/>
              </a:rPr>
              <a:t> </a:t>
            </a:r>
            <a:endParaRPr lang="el-GR" sz="2000" dirty="0">
              <a:solidFill>
                <a:srgbClr val="333333"/>
              </a:solidFill>
              <a:latin typeface="Times New Roman" panose="02020603050405020304" pitchFamily="18" charset="0"/>
              <a:cs typeface="Times New Roman" panose="02020603050405020304" pitchFamily="18" charset="0"/>
            </a:endParaRPr>
          </a:p>
          <a:p>
            <a:pPr fontAlgn="base"/>
            <a:r>
              <a:rPr lang="el-GR" sz="2000" dirty="0" smtClean="0">
                <a:solidFill>
                  <a:srgbClr val="333333"/>
                </a:solidFill>
                <a:latin typeface="Times New Roman" panose="02020603050405020304" pitchFamily="18" charset="0"/>
                <a:cs typeface="Times New Roman" panose="02020603050405020304" pitchFamily="18" charset="0"/>
              </a:rPr>
              <a:t>- </a:t>
            </a:r>
            <a:r>
              <a:rPr lang="el-GR" sz="2000" dirty="0" smtClean="0">
                <a:solidFill>
                  <a:srgbClr val="333333"/>
                </a:solidFill>
                <a:latin typeface="Times New Roman" panose="02020603050405020304" pitchFamily="18" charset="0"/>
                <a:cs typeface="Times New Roman" panose="02020603050405020304" pitchFamily="18" charset="0"/>
              </a:rPr>
              <a:t>Περιμένετε </a:t>
            </a:r>
            <a:r>
              <a:rPr lang="el-GR" sz="2000" dirty="0">
                <a:solidFill>
                  <a:srgbClr val="333333"/>
                </a:solidFill>
                <a:latin typeface="Times New Roman" panose="02020603050405020304" pitchFamily="18" charset="0"/>
                <a:cs typeface="Times New Roman" panose="02020603050405020304" pitchFamily="18" charset="0"/>
              </a:rPr>
              <a:t>για βοήθεια</a:t>
            </a:r>
            <a:endParaRPr lang="en-US" sz="2000" dirty="0">
              <a:solidFill>
                <a:srgbClr val="333333"/>
              </a:solidFill>
              <a:latin typeface="Times New Roman" panose="02020603050405020304" pitchFamily="18" charset="0"/>
              <a:cs typeface="Times New Roman" panose="02020603050405020304" pitchFamily="18" charset="0"/>
            </a:endParaRPr>
          </a:p>
        </p:txBody>
      </p:sp>
      <p:sp>
        <p:nvSpPr>
          <p:cNvPr id="6" name="Ορθογώνιο 5">
            <a:extLst>
              <a:ext uri="{FF2B5EF4-FFF2-40B4-BE49-F238E27FC236}">
                <a16:creationId xmlns:a16="http://schemas.microsoft.com/office/drawing/2014/main" xmlns="" id="{7ED280E4-42E0-4980-BC21-238A97616745}"/>
              </a:ext>
            </a:extLst>
          </p:cNvPr>
          <p:cNvSpPr/>
          <p:nvPr/>
        </p:nvSpPr>
        <p:spPr>
          <a:xfrm>
            <a:off x="160256" y="6132121"/>
            <a:ext cx="5707143"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Tree>
    <p:extLst>
      <p:ext uri="{BB962C8B-B14F-4D97-AF65-F5344CB8AC3E}">
        <p14:creationId xmlns:p14="http://schemas.microsoft.com/office/powerpoint/2010/main" xmlns="" val="389938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134026" y="1471186"/>
            <a:ext cx="8773207" cy="4801274"/>
          </a:xfrm>
          <a:prstGeom prst="rect">
            <a:avLst/>
          </a:prstGeom>
          <a:noFill/>
          <a:ln>
            <a:noFill/>
          </a:ln>
        </p:spPr>
        <p:txBody>
          <a:bodyPr spcFirstLastPara="1" wrap="square" lIns="91425" tIns="45700" rIns="91425" bIns="45700" anchor="t" anchorCtr="0">
            <a:spAutoFit/>
          </a:bodyPr>
          <a:lstStyle/>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Βεβαιωθείτε ότι το άτομο δεν έχει τραυματισμό στη σπονδυλική στήλη.</a:t>
            </a:r>
            <a:endParaRPr lang="en-US"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Με το άτομο να είναι ξαπλωμένο ανάσκελα, γονατίστε στο πάτωμα πλάι τους</a:t>
            </a:r>
            <a:r>
              <a:rPr lang="en-US" sz="1800" dirty="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Εκτείνετε το χέρι που βρίσκεται κοντύτερα σε εσάς σε ορθή γωνία με το σώμα τους με την παλάμη τους στραμμένη προς τα επάνω.</a:t>
            </a:r>
            <a:r>
              <a:rPr lang="en-US" sz="1800" dirty="0">
                <a:latin typeface="Times New Roman" panose="02020603050405020304" pitchFamily="18" charset="0"/>
                <a:cs typeface="Times New Roman" panose="02020603050405020304" pitchFamily="18" charset="0"/>
              </a:rPr>
              <a:t> </a:t>
            </a:r>
            <a:endParaRPr lang="el-GR"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Πάρτε το άλλο χέρι και διπλώστε το, έτσι ώστε το πίσω μέρος του χεριού να στηρίζεται στο μάγουλο που βρίσκεται πιο κοντά σε σας και κρατήστε το στη θέση του.</a:t>
            </a:r>
            <a:r>
              <a:rPr lang="en-US" sz="1800" dirty="0">
                <a:latin typeface="Times New Roman" panose="02020603050405020304" pitchFamily="18" charset="0"/>
                <a:cs typeface="Times New Roman" panose="02020603050405020304" pitchFamily="18" charset="0"/>
              </a:rPr>
              <a:t> </a:t>
            </a:r>
            <a:endParaRPr lang="el-GR"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Χρησιμοποιείστε το ελεύθερο χέρι σας για να κάμψετε το γόνατο του ατόμου μακρύτερα από εσάς σε ορθή γωνία</a:t>
            </a:r>
            <a:r>
              <a:rPr lang="en-US" sz="1800" dirty="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Προσεκτικά κυλήστε το άτομο στην μια πλευρά πιέζοντας το λυγισμένο γόνατο.</a:t>
            </a: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Ο λυγισμένος βραχίονας του θα πρέπει να υποστηρίζει το κεφάλι, και ο εκτεταμένος βραχίονας θα τον σταματήσει από το να κυλήσει πολύ μακριά.</a:t>
            </a: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Βεβαιωθείτε ότι το λυγισμένο πόδι τους είναι σε ορθή γωνία.</a:t>
            </a:r>
            <a:r>
              <a:rPr lang="en-US" sz="1800" dirty="0">
                <a:latin typeface="Times New Roman" panose="02020603050405020304" pitchFamily="18" charset="0"/>
                <a:cs typeface="Times New Roman" panose="02020603050405020304" pitchFamily="18" charset="0"/>
              </a:rPr>
              <a:t> </a:t>
            </a:r>
            <a:endParaRPr lang="el-GR"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Ανοίξτε τον αεραγωγό τους γυρίζοντας απαλά το κεφάλι τους προς τα πίσω και σηκώνοντας το πηγούνι τους και βεβαιωθείτε ότι τίποτα δεν εμποδίζει τον αεραγωγό τους.</a:t>
            </a:r>
          </a:p>
          <a:p>
            <a:pPr marL="342900" indent="-342900">
              <a:buFont typeface="Wingdings" panose="05000000000000000000" pitchFamily="2" charset="2"/>
              <a:buChar char="§"/>
            </a:pPr>
            <a:r>
              <a:rPr lang="el-GR" sz="1800" dirty="0">
                <a:latin typeface="Times New Roman" panose="02020603050405020304" pitchFamily="18" charset="0"/>
                <a:cs typeface="Times New Roman" panose="02020603050405020304" pitchFamily="18" charset="0"/>
              </a:rPr>
              <a:t>Μείνετε μαζί με το άτομο και παρακολουθείστε την κατάστασή του μέχρι να φτάσει η βοήθεια.</a:t>
            </a:r>
            <a:endParaRPr lang="en-US" sz="1800" dirty="0">
              <a:latin typeface="Times New Roman" panose="02020603050405020304" pitchFamily="18" charset="0"/>
              <a:cs typeface="Times New Roman" panose="02020603050405020304" pitchFamily="18" charset="0"/>
            </a:endParaRPr>
          </a:p>
        </p:txBody>
      </p:sp>
      <p:sp>
        <p:nvSpPr>
          <p:cNvPr id="138" name="Google Shape;138;p8"/>
          <p:cNvSpPr txBox="1"/>
          <p:nvPr/>
        </p:nvSpPr>
        <p:spPr>
          <a:xfrm>
            <a:off x="2110492" y="412190"/>
            <a:ext cx="4923014"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l-GR" sz="3600" dirty="0">
                <a:solidFill>
                  <a:schemeClr val="dk1"/>
                </a:solidFill>
                <a:latin typeface="Times New Roman" panose="02020603050405020304" pitchFamily="18" charset="0"/>
                <a:ea typeface="Calibri"/>
                <a:cs typeface="Times New Roman" panose="02020603050405020304" pitchFamily="18" charset="0"/>
                <a:sym typeface="Calibri"/>
              </a:rPr>
              <a:t>Θέση Ανάνηψης</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BEBDBB36-0A5F-4375-8E8E-03026F4B9154}"/>
              </a:ext>
            </a:extLst>
          </p:cNvPr>
          <p:cNvSpPr/>
          <p:nvPr/>
        </p:nvSpPr>
        <p:spPr>
          <a:xfrm>
            <a:off x="391844" y="6400671"/>
            <a:ext cx="5257800" cy="307777"/>
          </a:xfrm>
          <a:prstGeom prst="rect">
            <a:avLst/>
          </a:prstGeom>
        </p:spPr>
        <p:txBody>
          <a:bodyPr wrap="square">
            <a:spAutoFit/>
          </a:bodyPr>
          <a:lstStyle/>
          <a:p>
            <a:r>
              <a:rPr lang="en-US" dirty="0">
                <a:hlinkClick r:id="rId4"/>
              </a:rPr>
              <a:t>https://www.nhs.uk/conditions/first-aid/recovery-position/</a:t>
            </a: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143552" y="3059709"/>
            <a:ext cx="5598368" cy="369291"/>
          </a:xfrm>
          <a:prstGeom prst="rect">
            <a:avLst/>
          </a:prstGeom>
          <a:noFill/>
          <a:ln>
            <a:noFill/>
          </a:ln>
        </p:spPr>
        <p:txBody>
          <a:bodyPr spcFirstLastPara="1" wrap="square" lIns="91425" tIns="45700" rIns="91425" bIns="45700" anchor="t" anchorCtr="0">
            <a:spAutoFit/>
          </a:bodyPr>
          <a:lstStyle/>
          <a:p>
            <a:pPr lvl="0"/>
            <a:r>
              <a:rPr lang="en-US" sz="1800" dirty="0">
                <a:hlinkClick r:id="rId4"/>
              </a:rPr>
              <a:t>https://www.youtube.com/watch?v=DXafn3jSzGw</a:t>
            </a:r>
            <a:endParaRPr sz="1800" dirty="0">
              <a:solidFill>
                <a:schemeClr val="dk1"/>
              </a:solidFill>
              <a:latin typeface="Calibri"/>
              <a:ea typeface="Calibri"/>
              <a:cs typeface="Calibri"/>
              <a:sym typeface="Calibri"/>
            </a:endParaRPr>
          </a:p>
        </p:txBody>
      </p:sp>
      <p:sp>
        <p:nvSpPr>
          <p:cNvPr id="145" name="Google Shape;145;p9"/>
          <p:cNvSpPr txBox="1"/>
          <p:nvPr/>
        </p:nvSpPr>
        <p:spPr>
          <a:xfrm>
            <a:off x="629330" y="1290020"/>
            <a:ext cx="5735853"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2400" dirty="0">
                <a:solidFill>
                  <a:schemeClr val="dk1"/>
                </a:solidFill>
                <a:latin typeface="Times New Roman" panose="02020603050405020304" pitchFamily="18" charset="0"/>
                <a:ea typeface="Calibri"/>
                <a:cs typeface="Times New Roman" panose="02020603050405020304" pitchFamily="18" charset="0"/>
                <a:sym typeface="Calibri"/>
              </a:rPr>
              <a:t>Ας δούμε ένα βίντεο σχετικό με τη θέση ανάνηψης</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66491953"/>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TotalTime>
  <Words>2605</Words>
  <Application>Microsoft Office PowerPoint</Application>
  <PresentationFormat>Προβολή στην οθόνη (4:3)</PresentationFormat>
  <Paragraphs>175</Paragraphs>
  <Slides>12</Slides>
  <Notes>12</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53</cp:revision>
  <dcterms:created xsi:type="dcterms:W3CDTF">2019-01-04T16:28:11Z</dcterms:created>
  <dcterms:modified xsi:type="dcterms:W3CDTF">2019-12-06T22:36:47Z</dcterms:modified>
</cp:coreProperties>
</file>