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http://customooxmlschemas.google.com/">
      <go:slidesCustomData xmlns="" xmlns:p15="http://schemas.microsoft.com/office/powerpoint/2012/main" xmlns:go="http://customooxmlschemas.google.com/" roundtripDataSignature="AMtx7mgx6dPEAq9odEpVjQs+sFhtjjmkHw==" r:id="rId15"/>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4" clrIdx="1"/>
  <p:cmAuthor id="2" name="HP"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4988" autoAdjust="0"/>
  </p:normalViewPr>
  <p:slideViewPr>
    <p:cSldViewPr snapToGrid="0">
      <p:cViewPr varScale="1">
        <p:scale>
          <a:sx n="74" d="100"/>
          <a:sy n="74" d="100"/>
        </p:scale>
        <p:origin x="-1690" y="-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Καλώς ήρθατε σε μια ακόμα ομιλία του προγράμματος  </a:t>
            </a:r>
            <a:r>
              <a:rPr lang="en-US" dirty="0" err="1"/>
              <a:t>elily</a:t>
            </a:r>
            <a:r>
              <a:rPr lang="el-GR" dirty="0"/>
              <a:t>!</a:t>
            </a:r>
          </a:p>
          <a:p>
            <a:pPr marL="0" lvl="0" indent="0" algn="l" rtl="0">
              <a:spcBef>
                <a:spcPts val="0"/>
              </a:spcBef>
              <a:spcAft>
                <a:spcPts val="0"/>
              </a:spcAft>
              <a:buNone/>
            </a:pPr>
            <a:r>
              <a:rPr lang="el-GR" dirty="0"/>
              <a:t> Η ενότητα αυτή θα σας δώσει μερικές συμβουλές για την προώθηση της καλύτερης επικοινωνίας και της βελτίωσης των δεξιοτήτων εγγραμματοσύνης στον τομέα της υγείας.</a:t>
            </a:r>
            <a:endParaRPr dirty="0"/>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l-GR" sz="1200" dirty="0"/>
              <a:t>Είναι πολύ σημαντικό όταν επισκέπτεστε έναν γιατρό  να είστε ακριβείς σχετικά με τα συμπτώματα που έχει ο ασθενής σας.</a:t>
            </a:r>
          </a:p>
          <a:p>
            <a:pPr marL="0" marR="0" lvl="0" indent="0" algn="l" rtl="0">
              <a:lnSpc>
                <a:spcPct val="100000"/>
              </a:lnSpc>
              <a:spcBef>
                <a:spcPts val="0"/>
              </a:spcBef>
              <a:spcAft>
                <a:spcPts val="0"/>
              </a:spcAft>
              <a:buClr>
                <a:schemeClr val="dk1"/>
              </a:buClr>
              <a:buSzPts val="1200"/>
              <a:buFont typeface="Calibri"/>
              <a:buNone/>
            </a:pPr>
            <a:r>
              <a:rPr lang="el-GR" sz="1200" dirty="0"/>
              <a:t>Αν λέτε ότι ο ασθενής σας  πονάει, αυτό  είναι μια πολύ γενική περιγραφή.  Αν λέτε ότι ο ασθενής σας αισθάνεται πόνο στο κεφάλι του και στο δεξί του χέρι δίνετε την ευκαιρία στον γιατρό να κάνει καλύτερη εξέταση και καλύτερη διάγνωση.</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lvl="0" indent="0" algn="l" rtl="0">
              <a:spcBef>
                <a:spcPts val="0"/>
              </a:spcBef>
              <a:spcAft>
                <a:spcPts val="0"/>
              </a:spcAft>
              <a:buNone/>
            </a:pPr>
            <a:endParaRPr dirty="0"/>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Είναι πολύ χρήσιμο να παρατηρήσετε πότε εμφανίζεται ένα σύμπτωμα. Συμβαίνει κάθε μέρα για τον τελευταίο μήνα ή συνέβη μια φορά σε ένα περιστατικό; Είναι επίσης σημαντικό να αναφέρουμε πόσο διαρκεί αυτό το σύμπτωμα και πόσο έντονο είναι.</a:t>
            </a:r>
            <a:endParaRPr dirty="0"/>
          </a:p>
        </p:txBody>
      </p:sp>
      <p:sp>
        <p:nvSpPr>
          <p:cNvPr id="101" name="Google Shape;10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Είναι σημαντικό να αναφέρετε στον γιατρό εάν υπάρχει πρόσφατη αλλαγή στην ιατρική συνταγή στο άτομο σας, εάν υπάρχουν άλλα προβλήματα υγείας που μπορεί να τον επηρεάσουν ή εάν υπάρχουν παρενέργειες σε οποιοδήποτε φάρμακο που χρησιμοποίησε στο παρελθόν.</a:t>
            </a:r>
            <a:endParaRPr dirty="0"/>
          </a:p>
        </p:txBody>
      </p:sp>
      <p:sp>
        <p:nvSpPr>
          <p:cNvPr id="109" name="Google Shape;10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smtClean="0"/>
              <a:t>Είναι </a:t>
            </a:r>
            <a:r>
              <a:rPr lang="el-GR" dirty="0"/>
              <a:t>επίσης σημαντικό να μάθετε πώς να ακούτε προσεκτικά κατά την επίσκεψη σε γιατρό, προκειμένου να έχετε καλή επικοινωνία. Πρέπει να περιμένετε μέχρι να τελειώσει να του ζητήσετε οποιοδήποτε θέμα αντί να μιλήσετε ταυτόχρονα μαζί του, αλλιώς ούτε εσείς ούτε ο ίδιος θα καταλάβετε ο ένας τον άλλον.</a:t>
            </a:r>
            <a:endParaRPr dirty="0"/>
          </a:p>
        </p:txBody>
      </p:sp>
      <p:sp>
        <p:nvSpPr>
          <p:cNvPr id="117" name="Google Shape;11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Υπάρχουν ορισμένα σημαντικά χαρακτηριστικά που πρέπει να ελέγξετε  προτού επιλέξετε ιατρό. Είναι διαθέσιμος να σας μιλήσει ή να προσπαθείτε ξανά και ξανά για να τον βρείτε; Είναι διατεθειμένος να σας ακούσει προσεκτικά; Είναι κοντά σε σας έτσι ώστε σε περίπτωση έκτακτης ανάγκης να είναι εύκολο για εσάς να τον πάτε;</a:t>
            </a:r>
          </a:p>
          <a:p>
            <a:pPr marL="0" lvl="0" indent="0" algn="l" rtl="0">
              <a:spcBef>
                <a:spcPts val="0"/>
              </a:spcBef>
              <a:spcAft>
                <a:spcPts val="0"/>
              </a:spcAft>
              <a:buNone/>
            </a:pPr>
            <a:endParaRPr dirty="0"/>
          </a:p>
        </p:txBody>
      </p:sp>
      <p:sp>
        <p:nvSpPr>
          <p:cNvPr id="125" name="Google Shape;12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3" name="Google Shape;13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0" name="Google Shape;140;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3"/>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pngio.com/images/png-324015.html"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freepik.com/premium-vector/old-man-walking-with-walking-stick_5333244.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gizmodo.com/why-some-pills-are-little-white-discs-and-others-are-bi-5952430"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freepik.com/free-vector/doctor-talking-patient_2126514.htm"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medicalnewstoday.com/articles/322195.php"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pinclipart.com/maxpin/Txbhb/"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222678" y="4786343"/>
            <a:ext cx="4780771" cy="178506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Ενότητα</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1</a:t>
            </a:r>
            <a:endParaRPr sz="2200" dirty="0">
              <a:latin typeface="Times New Roman" panose="02020603050405020304" pitchFamily="18" charset="0"/>
              <a:cs typeface="Times New Roman" panose="02020603050405020304" pitchFamily="18" charset="0"/>
            </a:endParaRPr>
          </a:p>
          <a:p>
            <a:pPr lvl="0" algn="ct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Συμβουλές για την προώθηση της καλύτερης επικοινωνίας με τους επαγγελματίες υγείας και τη βελτίωση της εγγραμματοσύνης για την υγεία</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p:nvPr/>
        </p:nvSpPr>
        <p:spPr>
          <a:xfrm>
            <a:off x="2239348" y="384215"/>
            <a:ext cx="5546430"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4400" b="1" dirty="0" smtClean="0">
                <a:solidFill>
                  <a:schemeClr val="dk1"/>
                </a:solidFill>
                <a:latin typeface="Times New Roman" panose="02020603050405020304" pitchFamily="18" charset="0"/>
                <a:ea typeface="Calibri"/>
                <a:cs typeface="Times New Roman" panose="02020603050405020304" pitchFamily="18" charset="0"/>
                <a:sym typeface="Calibri"/>
              </a:rPr>
              <a:t>Ποια</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είναι τα συμπτώματα</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a16="http://schemas.microsoft.com/office/drawing/2014/main" xmlns="" id="{E141299A-5635-4660-8CBA-B849667E5FDA}"/>
              </a:ext>
            </a:extLst>
          </p:cNvPr>
          <p:cNvSpPr/>
          <p:nvPr/>
        </p:nvSpPr>
        <p:spPr>
          <a:xfrm>
            <a:off x="164387" y="1790636"/>
            <a:ext cx="7387120" cy="4097275"/>
          </a:xfrm>
          <a:prstGeom prst="rect">
            <a:avLst/>
          </a:prstGeom>
        </p:spPr>
        <p:txBody>
          <a:bodyPr wrap="square">
            <a:spAutoFit/>
          </a:bodyPr>
          <a:lstStyle/>
          <a:p>
            <a:pPr marL="717750" lvl="1" indent="-285750">
              <a:lnSpc>
                <a:spcPct val="150000"/>
              </a:lnSpc>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Νοιώθει πόνο σε συγκεκριμένο σημείο του σώματος</a:t>
            </a:r>
            <a:r>
              <a:rPr lang="en-US"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του/της</a:t>
            </a:r>
            <a:r>
              <a:rPr lang="en-US" sz="2000" dirty="0">
                <a:latin typeface="Times New Roman" panose="02020603050405020304" pitchFamily="18" charset="0"/>
                <a:cs typeface="Times New Roman" panose="02020603050405020304" pitchFamily="18" charset="0"/>
              </a:rPr>
              <a:t>;</a:t>
            </a:r>
          </a:p>
          <a:p>
            <a:pPr marL="432000" lvl="1">
              <a:lnSpc>
                <a:spcPct val="150000"/>
              </a:lnSpc>
            </a:pP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en-US" sz="2000" dirty="0">
              <a:latin typeface="Times New Roman" panose="02020603050405020304" pitchFamily="18" charset="0"/>
              <a:cs typeface="Times New Roman" panose="02020603050405020304" pitchFamily="18" charset="0"/>
            </a:endParaRPr>
          </a:p>
          <a:p>
            <a:pPr marL="717750" lvl="1" indent="-285750">
              <a:lnSpc>
                <a:spcPct val="150000"/>
              </a:lnSpc>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Πώς εκφράζει αυτό που αισθάνεται</a:t>
            </a:r>
            <a:r>
              <a:rPr lang="en-US" sz="2000" dirty="0">
                <a:latin typeface="Times New Roman" panose="02020603050405020304" pitchFamily="18" charset="0"/>
                <a:cs typeface="Times New Roman" panose="02020603050405020304" pitchFamily="18" charset="0"/>
              </a:rPr>
              <a:t>; </a:t>
            </a:r>
          </a:p>
          <a:p>
            <a:pPr marL="717750" lvl="1" indent="-285750">
              <a:lnSpc>
                <a:spcPct val="150000"/>
              </a:lnSpc>
            </a:pP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gn="r">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a16="http://schemas.microsoft.com/office/drawing/2014/main" xmlns="" id="{305EED8A-38CC-43C6-A5CD-A90075174207}"/>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22234" y="2279509"/>
            <a:ext cx="1858076" cy="2745556"/>
          </a:xfrm>
          <a:prstGeom prst="rect">
            <a:avLst/>
          </a:prstGeom>
        </p:spPr>
      </p:pic>
      <p:sp>
        <p:nvSpPr>
          <p:cNvPr id="7" name="6 - Ορθογώνιο"/>
          <p:cNvSpPr/>
          <p:nvPr/>
        </p:nvSpPr>
        <p:spPr>
          <a:xfrm>
            <a:off x="6074071" y="4987705"/>
            <a:ext cx="2946639" cy="334707"/>
          </a:xfrm>
          <a:prstGeom prst="rect">
            <a:avLst/>
          </a:prstGeom>
        </p:spPr>
        <p:txBody>
          <a:bodyPr wrap="none">
            <a:spAutoFit/>
          </a:bodyPr>
          <a:lstStyle/>
          <a:p>
            <a:pPr marL="432000" lvl="1" algn="r">
              <a:lnSpc>
                <a:spcPct val="150000"/>
              </a:lnSpc>
            </a:pPr>
            <a:r>
              <a:rPr lang="en-US" sz="1050" dirty="0" smtClean="0">
                <a:latin typeface="Times New Roman" panose="02020603050405020304" pitchFamily="18" charset="0"/>
                <a:cs typeface="Times New Roman" panose="02020603050405020304" pitchFamily="18" charset="0"/>
                <a:hlinkClick r:id="rId5"/>
              </a:rPr>
              <a:t>https://pngio.com/images/png-324015.html</a:t>
            </a:r>
            <a:endParaRPr lang="el-GR" sz="105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2"/>
        <p:cNvGrpSpPr/>
        <p:nvPr/>
      </p:nvGrpSpPr>
      <p:grpSpPr>
        <a:xfrm>
          <a:off x="0" y="0"/>
          <a:ext cx="0" cy="0"/>
          <a:chOff x="0" y="0"/>
          <a:chExt cx="0" cy="0"/>
        </a:xfrm>
      </p:grpSpPr>
      <p:sp>
        <p:nvSpPr>
          <p:cNvPr id="103" name="Google Shape;103;p3"/>
          <p:cNvSpPr/>
          <p:nvPr/>
        </p:nvSpPr>
        <p:spPr>
          <a:xfrm>
            <a:off x="1253448" y="355384"/>
            <a:ext cx="7325473"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4400" b="1" dirty="0">
                <a:solidFill>
                  <a:schemeClr val="dk1"/>
                </a:solidFill>
                <a:latin typeface="Times New Roman" panose="02020603050405020304" pitchFamily="18" charset="0"/>
                <a:ea typeface="Calibri"/>
                <a:cs typeface="Times New Roman" panose="02020603050405020304" pitchFamily="18" charset="0"/>
                <a:sym typeface="Calibri"/>
              </a:rPr>
              <a:t>Πότε</a:t>
            </a:r>
            <a:r>
              <a:rPr lang="en-US" sz="3200"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εμφανίζονται τα συμπτώματα</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a16="http://schemas.microsoft.com/office/drawing/2014/main" xmlns="" id="{15AA599C-89FE-4420-9F7B-65D4E8C54377}"/>
              </a:ext>
            </a:extLst>
          </p:cNvPr>
          <p:cNvSpPr/>
          <p:nvPr/>
        </p:nvSpPr>
        <p:spPr>
          <a:xfrm>
            <a:off x="251520" y="2132856"/>
            <a:ext cx="8568952" cy="3477875"/>
          </a:xfrm>
          <a:prstGeom prst="rect">
            <a:avLst/>
          </a:prstGeom>
        </p:spPr>
        <p:txBody>
          <a:bodyPr wrap="square">
            <a:spAutoFit/>
          </a:bodyPr>
          <a:lstStyle/>
          <a:p>
            <a:pPr marL="800100" lvl="1" indent="-342900">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Πόσο συχνά εμφανίζονται τα συμπτώματα</a:t>
            </a:r>
            <a:r>
              <a:rPr lang="en-US" sz="2000" dirty="0">
                <a:latin typeface="Times New Roman" panose="02020603050405020304" pitchFamily="18" charset="0"/>
                <a:cs typeface="Times New Roman" panose="02020603050405020304" pitchFamily="18" charset="0"/>
              </a:rPr>
              <a:t>;</a:t>
            </a:r>
          </a:p>
          <a:p>
            <a:pPr marL="800100" lvl="1" indent="-342900"/>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Πότε συνέβησαν για πρώτη φορά</a:t>
            </a:r>
            <a:r>
              <a:rPr lang="en-US" sz="2000" dirty="0">
                <a:latin typeface="Times New Roman" panose="02020603050405020304" pitchFamily="18" charset="0"/>
                <a:cs typeface="Times New Roman" panose="02020603050405020304" pitchFamily="18" charset="0"/>
              </a:rPr>
              <a:t>;</a:t>
            </a:r>
          </a:p>
          <a:p>
            <a:pPr marL="800100" lvl="1" indent="-342900"/>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Πόσο διήρκεσαν</a:t>
            </a:r>
            <a:r>
              <a:rPr lang="en-US" sz="2000" dirty="0">
                <a:latin typeface="Times New Roman" panose="02020603050405020304" pitchFamily="18" charset="0"/>
                <a:cs typeface="Times New Roman" panose="02020603050405020304" pitchFamily="18" charset="0"/>
              </a:rPr>
              <a:t>;</a:t>
            </a:r>
          </a:p>
          <a:p>
            <a:pPr marL="800100" lvl="1" indent="-342900"/>
            <a:endParaRPr lang="en-US" sz="2000" dirty="0">
              <a:latin typeface="Times New Roman" panose="02020603050405020304" pitchFamily="18" charset="0"/>
              <a:cs typeface="Times New Roman" panose="02020603050405020304" pitchFamily="18" charset="0"/>
            </a:endParaRPr>
          </a:p>
          <a:p>
            <a:pPr lvl="1" algn="r"/>
            <a:r>
              <a:rPr lang="en-US" sz="1000" dirty="0">
                <a:latin typeface="Times New Roman" panose="02020603050405020304" pitchFamily="18" charset="0"/>
                <a:cs typeface="Times New Roman" panose="02020603050405020304" pitchFamily="18" charset="0"/>
                <a:hlinkClick r:id="rId4"/>
              </a:rPr>
              <a:t>https://www.freepik.com/premium-vector/old-man-walking-with-walking-stick_5333244.</a:t>
            </a:r>
          </a:p>
          <a:p>
            <a:pPr lvl="1" algn="r"/>
            <a:r>
              <a:rPr lang="en-US" sz="1000" dirty="0" err="1">
                <a:latin typeface="Times New Roman" panose="02020603050405020304" pitchFamily="18" charset="0"/>
                <a:cs typeface="Times New Roman" panose="02020603050405020304" pitchFamily="18" charset="0"/>
                <a:hlinkClick r:id="rId4"/>
              </a:rPr>
              <a:t>htm#page</a:t>
            </a:r>
            <a:r>
              <a:rPr lang="en-US" sz="1000" dirty="0">
                <a:latin typeface="Times New Roman" panose="02020603050405020304" pitchFamily="18" charset="0"/>
                <a:cs typeface="Times New Roman" panose="02020603050405020304" pitchFamily="18" charset="0"/>
                <a:hlinkClick r:id="rId4"/>
              </a:rPr>
              <a:t>=1&amp;query=doctor%20elderly&amp;position=45</a:t>
            </a:r>
            <a:endParaRPr lang="en-US" sz="100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a16="http://schemas.microsoft.com/office/drawing/2014/main" xmlns="" id="{62869000-2A10-4D21-BDA7-75FB85C5B30A}"/>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845426" y="2132856"/>
            <a:ext cx="2909317" cy="29093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0"/>
        <p:cNvGrpSpPr/>
        <p:nvPr/>
      </p:nvGrpSpPr>
      <p:grpSpPr>
        <a:xfrm>
          <a:off x="0" y="0"/>
          <a:ext cx="0" cy="0"/>
          <a:chOff x="0" y="0"/>
          <a:chExt cx="0" cy="0"/>
        </a:xfrm>
      </p:grpSpPr>
      <p:sp>
        <p:nvSpPr>
          <p:cNvPr id="111" name="Google Shape;111;p4"/>
          <p:cNvSpPr/>
          <p:nvPr/>
        </p:nvSpPr>
        <p:spPr>
          <a:xfrm>
            <a:off x="976045" y="410966"/>
            <a:ext cx="8024116"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4400" b="1" dirty="0">
                <a:solidFill>
                  <a:schemeClr val="dk1"/>
                </a:solidFill>
                <a:latin typeface="Times New Roman" panose="02020603050405020304" pitchFamily="18" charset="0"/>
                <a:ea typeface="Calibri"/>
                <a:cs typeface="Times New Roman" panose="02020603050405020304" pitchFamily="18" charset="0"/>
                <a:sym typeface="Calibri"/>
              </a:rPr>
              <a:t>Αλλαγές</a:t>
            </a:r>
            <a:r>
              <a:rPr lang="en-US" sz="4400"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στη φαρμακευτική </a:t>
            </a:r>
            <a:r>
              <a:rPr lang="el-GR" sz="3600" dirty="0" smtClean="0">
                <a:solidFill>
                  <a:schemeClr val="dk1"/>
                </a:solidFill>
                <a:latin typeface="Times New Roman" panose="02020603050405020304" pitchFamily="18" charset="0"/>
                <a:ea typeface="Calibri"/>
                <a:cs typeface="Times New Roman" panose="02020603050405020304" pitchFamily="18" charset="0"/>
                <a:sym typeface="Calibri"/>
              </a:rPr>
              <a:t>αγωγή</a:t>
            </a:r>
            <a:endParaRPr dirty="0">
              <a:latin typeface="Times New Roman" panose="02020603050405020304" pitchFamily="18" charset="0"/>
              <a:cs typeface="Times New Roman" panose="02020603050405020304" pitchFamily="18" charset="0"/>
            </a:endParaRPr>
          </a:p>
        </p:txBody>
      </p:sp>
      <p:pic>
        <p:nvPicPr>
          <p:cNvPr id="113" name="Google Shape;113;p4"/>
          <p:cNvPicPr preferRelativeResize="0"/>
          <p:nvPr/>
        </p:nvPicPr>
        <p:blipFill rotWithShape="1">
          <a:blip r:embed="rId4">
            <a:alphaModFix/>
          </a:blip>
          <a:srcRect/>
          <a:stretch/>
        </p:blipFill>
        <p:spPr>
          <a:xfrm>
            <a:off x="323528" y="4233432"/>
            <a:ext cx="3564396" cy="1944216"/>
          </a:xfrm>
          <a:prstGeom prst="rect">
            <a:avLst/>
          </a:prstGeom>
          <a:noFill/>
          <a:ln>
            <a:noFill/>
          </a:ln>
        </p:spPr>
      </p:pic>
      <p:sp>
        <p:nvSpPr>
          <p:cNvPr id="5" name="Ορθογώνιο 4">
            <a:extLst>
              <a:ext uri="{FF2B5EF4-FFF2-40B4-BE49-F238E27FC236}">
                <a16:creationId xmlns:a16="http://schemas.microsoft.com/office/drawing/2014/main" xmlns="" id="{D5CDEA41-E6CC-4A50-B37B-458C5BE66F56}"/>
              </a:ext>
            </a:extLst>
          </p:cNvPr>
          <p:cNvSpPr/>
          <p:nvPr/>
        </p:nvSpPr>
        <p:spPr>
          <a:xfrm>
            <a:off x="323528" y="1787623"/>
            <a:ext cx="8496944" cy="5016758"/>
          </a:xfrm>
          <a:prstGeom prst="rect">
            <a:avLst/>
          </a:prstGeom>
        </p:spPr>
        <p:txBody>
          <a:bodyPr wrap="square">
            <a:spAutoFit/>
          </a:bodyPr>
          <a:lstStyle/>
          <a:p>
            <a:pPr marL="800100" lvl="1" indent="-342900">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Άλλαξε κάτι πρόσφατα στην αγωγή του/της</a:t>
            </a:r>
            <a:r>
              <a:rPr lang="en-US" sz="2000" dirty="0">
                <a:latin typeface="Times New Roman" panose="02020603050405020304" pitchFamily="18" charset="0"/>
                <a:cs typeface="Times New Roman" panose="02020603050405020304" pitchFamily="18" charset="0"/>
              </a:rPr>
              <a:t>;</a:t>
            </a:r>
          </a:p>
          <a:p>
            <a:pPr marL="457200"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Γνωρίζετε τυχόν παρενέργειες από αγωγές που έχει πάρει στο παρελθόν</a:t>
            </a:r>
            <a:r>
              <a:rPr lang="en-US" sz="2000" dirty="0">
                <a:latin typeface="Times New Roman" panose="02020603050405020304" pitchFamily="18" charset="0"/>
                <a:cs typeface="Times New Roman" panose="02020603050405020304" pitchFamily="18" charset="0"/>
              </a:rPr>
              <a:t>;</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Υπάρχουν άλλα προβλήματα υγείας την τελευταία περίοδο</a:t>
            </a:r>
            <a:r>
              <a:rPr lang="en-US" sz="2000" dirty="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marL="800100" lvl="1" indent="-342900"/>
            <a:endParaRPr lang="el-GR" sz="2000" dirty="0" smtClean="0">
              <a:latin typeface="Times New Roman" panose="02020603050405020304" pitchFamily="18" charset="0"/>
              <a:cs typeface="Times New Roman" panose="02020603050405020304" pitchFamily="18" charset="0"/>
            </a:endParaRPr>
          </a:p>
          <a:p>
            <a:pPr marL="800100" lvl="1" indent="-342900"/>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endParaRPr lang="en-US" sz="20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xmlns="" id="{D5DAC614-9310-4041-B651-250F2BBB95DF}"/>
              </a:ext>
            </a:extLst>
          </p:cNvPr>
          <p:cNvSpPr txBox="1"/>
          <p:nvPr/>
        </p:nvSpPr>
        <p:spPr>
          <a:xfrm>
            <a:off x="781485" y="6325289"/>
            <a:ext cx="2648482" cy="400110"/>
          </a:xfrm>
          <a:prstGeom prst="rect">
            <a:avLst/>
          </a:prstGeom>
          <a:noFill/>
        </p:spPr>
        <p:txBody>
          <a:bodyPr wrap="none" rtlCol="0">
            <a:spAutoFit/>
          </a:bodyPr>
          <a:lstStyle/>
          <a:p>
            <a:pPr lvl="1" algn="r"/>
            <a:r>
              <a:rPr lang="en-US" sz="1000" dirty="0">
                <a:hlinkClick r:id="rId5"/>
              </a:rPr>
              <a:t>https://gizmodo.com/why-some-pills-are-</a:t>
            </a:r>
          </a:p>
          <a:p>
            <a:pPr lvl="1" algn="r"/>
            <a:r>
              <a:rPr lang="en-US" sz="1000" dirty="0">
                <a:hlinkClick r:id="rId5"/>
              </a:rPr>
              <a:t>little-white-discs-and-others-are-bi-5952430</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
        <p:cNvGrpSpPr/>
        <p:nvPr/>
      </p:nvGrpSpPr>
      <p:grpSpPr>
        <a:xfrm>
          <a:off x="0" y="0"/>
          <a:ext cx="0" cy="0"/>
          <a:chOff x="0" y="0"/>
          <a:chExt cx="0" cy="0"/>
        </a:xfrm>
      </p:grpSpPr>
      <p:sp>
        <p:nvSpPr>
          <p:cNvPr id="119" name="Google Shape;119;p5"/>
          <p:cNvSpPr/>
          <p:nvPr/>
        </p:nvSpPr>
        <p:spPr>
          <a:xfrm>
            <a:off x="2453224" y="381656"/>
            <a:ext cx="5303765"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4400" b="1" dirty="0">
                <a:solidFill>
                  <a:schemeClr val="dk1"/>
                </a:solidFill>
                <a:latin typeface="Times New Roman" panose="02020603050405020304" pitchFamily="18" charset="0"/>
                <a:ea typeface="Calibri"/>
                <a:cs typeface="Times New Roman" panose="02020603050405020304" pitchFamily="18" charset="0"/>
                <a:sym typeface="Calibri"/>
              </a:rPr>
              <a:t>Ακούστε </a:t>
            </a: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προσεκτικά</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 </a:t>
            </a:r>
            <a:endParaRPr dirty="0">
              <a:latin typeface="Times New Roman" panose="02020603050405020304" pitchFamily="18" charset="0"/>
              <a:cs typeface="Times New Roman" panose="02020603050405020304" pitchFamily="18" charset="0"/>
            </a:endParaRPr>
          </a:p>
        </p:txBody>
      </p:sp>
      <p:sp>
        <p:nvSpPr>
          <p:cNvPr id="120" name="Google Shape;120;p5"/>
          <p:cNvSpPr/>
          <p:nvPr/>
        </p:nvSpPr>
        <p:spPr>
          <a:xfrm>
            <a:off x="123290" y="1741820"/>
            <a:ext cx="6462445" cy="4401164"/>
          </a:xfrm>
          <a:prstGeom prst="rect">
            <a:avLst/>
          </a:prstGeom>
          <a:noFill/>
          <a:ln>
            <a:noFill/>
          </a:ln>
        </p:spPr>
        <p:txBody>
          <a:bodyPr spcFirstLastPara="1" wrap="square" lIns="91425" tIns="45700" rIns="91425" bIns="45700" anchor="t" anchorCtr="0">
            <a:spAutoFit/>
          </a:bodyPr>
          <a:lstStyle/>
          <a:p>
            <a:pPr marR="0" lvl="1" algn="l" rtl="0">
              <a:spcBef>
                <a:spcPts val="0"/>
              </a:spcBef>
              <a:spcAft>
                <a:spcPts val="0"/>
              </a:spcAft>
              <a:buClr>
                <a:schemeClr val="dk1"/>
              </a:buClr>
              <a:buSzPts val="2000"/>
              <a:buFont typeface="Noto Sans Symbols"/>
              <a:buChar char="❖"/>
            </a:pPr>
            <a:r>
              <a:rPr lang="el-GR" sz="2000" dirty="0" smtClean="0">
                <a:solidFill>
                  <a:schemeClr val="dk1"/>
                </a:solidFill>
                <a:latin typeface="Times New Roman" panose="02020603050405020304" pitchFamily="18" charset="0"/>
                <a:cs typeface="Times New Roman" panose="02020603050405020304" pitchFamily="18" charset="0"/>
                <a:sym typeface="Calibri"/>
              </a:rPr>
              <a:t> Μη </a:t>
            </a:r>
            <a:r>
              <a:rPr lang="el-GR" sz="2000" dirty="0">
                <a:solidFill>
                  <a:schemeClr val="dk1"/>
                </a:solidFill>
                <a:latin typeface="Times New Roman" panose="02020603050405020304" pitchFamily="18" charset="0"/>
                <a:cs typeface="Times New Roman" panose="02020603050405020304" pitchFamily="18" charset="0"/>
                <a:sym typeface="Calibri"/>
              </a:rPr>
              <a:t>διακόπτετε το γιατρό</a:t>
            </a:r>
            <a:endParaRPr sz="2000" dirty="0">
              <a:latin typeface="Times New Roman" panose="02020603050405020304" pitchFamily="18" charset="0"/>
              <a:cs typeface="Times New Roman" panose="02020603050405020304" pitchFamily="18" charset="0"/>
            </a:endParaRPr>
          </a:p>
          <a:p>
            <a:pPr marR="0" lvl="1"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Clr>
                <a:schemeClr val="dk1"/>
              </a:buClr>
              <a:buSzPts val="2000"/>
              <a:buFont typeface="Noto Sans Symbols"/>
              <a:buChar char="❖"/>
            </a:pPr>
            <a:r>
              <a:rPr lang="el-GR" sz="2000" dirty="0" smtClean="0">
                <a:solidFill>
                  <a:schemeClr val="dk1"/>
                </a:solidFill>
                <a:latin typeface="Times New Roman" panose="02020603050405020304" pitchFamily="18" charset="0"/>
                <a:cs typeface="Times New Roman" panose="02020603050405020304" pitchFamily="18" charset="0"/>
                <a:sym typeface="Calibri"/>
              </a:rPr>
              <a:t> Μη </a:t>
            </a:r>
            <a:r>
              <a:rPr lang="el-GR" sz="2000" dirty="0">
                <a:solidFill>
                  <a:schemeClr val="dk1"/>
                </a:solidFill>
                <a:latin typeface="Times New Roman" panose="02020603050405020304" pitchFamily="18" charset="0"/>
                <a:cs typeface="Times New Roman" panose="02020603050405020304" pitchFamily="18" charset="0"/>
                <a:sym typeface="Calibri"/>
              </a:rPr>
              <a:t>μιλάτε ταυτόχρονα με το γιατρό</a:t>
            </a:r>
            <a:endParaRPr sz="2000" dirty="0">
              <a:latin typeface="Times New Roman" panose="02020603050405020304" pitchFamily="18" charset="0"/>
              <a:cs typeface="Times New Roman" panose="02020603050405020304" pitchFamily="18" charset="0"/>
            </a:endParaRPr>
          </a:p>
          <a:p>
            <a:pPr marR="0" lvl="1"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Clr>
                <a:schemeClr val="dk1"/>
              </a:buClr>
              <a:buSzPts val="2000"/>
              <a:buFont typeface="Noto Sans Symbols"/>
              <a:buChar char="❖"/>
            </a:pP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 Περιμένετε </a:t>
            </a: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τελειώσει προτού κάνετε ερωτήσεις</a:t>
            </a:r>
            <a:endPar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Clr>
                <a:schemeClr val="dk1"/>
              </a:buClr>
              <a:buSzPts val="2000"/>
              <a:buFont typeface="Noto Sans Symbols"/>
              <a:buChar char="❖"/>
            </a:pP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Clr>
                <a:schemeClr val="dk1"/>
              </a:buClr>
              <a:buSzPts val="2000"/>
              <a:buFont typeface="Noto Sans Symbols"/>
              <a:buChar char="❖"/>
            </a:pPr>
            <a:r>
              <a:rPr lang="el-GR"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Μη </a:t>
            </a:r>
            <a:r>
              <a:rPr lang="el-G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φοβάστε να κάνετε ερωτήσεις εάν κάτι </a:t>
            </a:r>
            <a:r>
              <a:rPr lang="el-GR"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δεν </a:t>
            </a:r>
            <a:r>
              <a:rPr lang="el-G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είναι σαφές</a:t>
            </a:r>
          </a:p>
          <a:p>
            <a:pPr marR="0" lvl="1" algn="l" rtl="0">
              <a:spcBef>
                <a:spcPts val="0"/>
              </a:spcBef>
              <a:spcAft>
                <a:spcPts val="0"/>
              </a:spcAft>
              <a:buClr>
                <a:schemeClr val="dk1"/>
              </a:buClr>
              <a:buSzPts val="2000"/>
            </a:pP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1" algn="l" rtl="0">
              <a:spcBef>
                <a:spcPts val="0"/>
              </a:spcBef>
              <a:spcAft>
                <a:spcPts val="0"/>
              </a:spcAft>
              <a:buClr>
                <a:schemeClr val="dk1"/>
              </a:buClr>
              <a:buSzPts val="2000"/>
              <a:buFont typeface="Wingdings" panose="05000000000000000000" pitchFamily="2" charset="2"/>
              <a:buChar char="v"/>
            </a:pP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 Κρατήστε σημειώσεις για ιατρικές πληροφορίες</a:t>
            </a: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pic>
        <p:nvPicPr>
          <p:cNvPr id="121" name="Google Shape;121;p5"/>
          <p:cNvPicPr preferRelativeResize="0"/>
          <p:nvPr/>
        </p:nvPicPr>
        <p:blipFill rotWithShape="1">
          <a:blip r:embed="rId4">
            <a:alphaModFix/>
          </a:blip>
          <a:srcRect/>
          <a:stretch/>
        </p:blipFill>
        <p:spPr>
          <a:xfrm>
            <a:off x="5992605" y="1793633"/>
            <a:ext cx="3151395" cy="3006298"/>
          </a:xfrm>
          <a:prstGeom prst="rect">
            <a:avLst/>
          </a:prstGeom>
          <a:noFill/>
          <a:ln>
            <a:noFill/>
          </a:ln>
        </p:spPr>
      </p:pic>
      <p:sp>
        <p:nvSpPr>
          <p:cNvPr id="2" name="Ορθογώνιο 1">
            <a:extLst>
              <a:ext uri="{FF2B5EF4-FFF2-40B4-BE49-F238E27FC236}">
                <a16:creationId xmlns:a16="http://schemas.microsoft.com/office/drawing/2014/main" xmlns="" id="{1011B925-664A-4139-9A16-570E0EA42026}"/>
              </a:ext>
            </a:extLst>
          </p:cNvPr>
          <p:cNvSpPr/>
          <p:nvPr/>
        </p:nvSpPr>
        <p:spPr>
          <a:xfrm>
            <a:off x="4948835" y="4737718"/>
            <a:ext cx="4195165" cy="400110"/>
          </a:xfrm>
          <a:prstGeom prst="rect">
            <a:avLst/>
          </a:prstGeom>
        </p:spPr>
        <p:txBody>
          <a:bodyPr wrap="square">
            <a:spAutoFit/>
          </a:bodyPr>
          <a:lstStyle/>
          <a:p>
            <a:pPr lvl="1" algn="r"/>
            <a:r>
              <a:rPr lang="en-US" sz="1000" dirty="0">
                <a:hlinkClick r:id="rId5"/>
              </a:rPr>
              <a:t>https://www.freepik.com/free-vector/doctor-talking-patient_2126514.htm#page=1&amp;query=talk%20to%20doctor&amp;position=0</a:t>
            </a:r>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6"/>
        <p:cNvGrpSpPr/>
        <p:nvPr/>
      </p:nvGrpSpPr>
      <p:grpSpPr>
        <a:xfrm>
          <a:off x="0" y="0"/>
          <a:ext cx="0" cy="0"/>
          <a:chOff x="0" y="0"/>
          <a:chExt cx="0" cy="0"/>
        </a:xfrm>
      </p:grpSpPr>
      <p:sp>
        <p:nvSpPr>
          <p:cNvPr id="127" name="Google Shape;127;p6"/>
          <p:cNvSpPr/>
          <p:nvPr/>
        </p:nvSpPr>
        <p:spPr>
          <a:xfrm>
            <a:off x="811657" y="421241"/>
            <a:ext cx="8157681"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4400" b="1" dirty="0">
                <a:solidFill>
                  <a:schemeClr val="dk1"/>
                </a:solidFill>
                <a:latin typeface="Times New Roman" panose="02020603050405020304" pitchFamily="18" charset="0"/>
                <a:ea typeface="Calibri"/>
                <a:cs typeface="Times New Roman" panose="02020603050405020304" pitchFamily="18" charset="0"/>
                <a:sym typeface="Calibri"/>
              </a:rPr>
              <a:t>Πώς</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να διαλέξετε τον κατάλληλο </a:t>
            </a:r>
            <a:r>
              <a:rPr lang="el-GR" sz="3600" dirty="0" smtClean="0">
                <a:solidFill>
                  <a:schemeClr val="dk1"/>
                </a:solidFill>
                <a:latin typeface="Times New Roman" panose="02020603050405020304" pitchFamily="18" charset="0"/>
                <a:ea typeface="Calibri"/>
                <a:cs typeface="Times New Roman" panose="02020603050405020304" pitchFamily="18" charset="0"/>
                <a:sym typeface="Calibri"/>
              </a:rPr>
              <a:t>γιατρό;</a:t>
            </a:r>
            <a:endParaRPr dirty="0">
              <a:latin typeface="Times New Roman" panose="02020603050405020304" pitchFamily="18" charset="0"/>
              <a:cs typeface="Times New Roman" panose="02020603050405020304" pitchFamily="18" charset="0"/>
            </a:endParaRPr>
          </a:p>
        </p:txBody>
      </p:sp>
      <p:sp>
        <p:nvSpPr>
          <p:cNvPr id="128" name="Google Shape;128;p6"/>
          <p:cNvSpPr/>
          <p:nvPr/>
        </p:nvSpPr>
        <p:spPr>
          <a:xfrm>
            <a:off x="185404" y="1793738"/>
            <a:ext cx="7560840" cy="4247276"/>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cs typeface="Times New Roman" panose="02020603050405020304" pitchFamily="18" charset="0"/>
                <a:sym typeface="Calibri"/>
              </a:rPr>
              <a:t>Να είναι διαθέσιμος</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cs typeface="Times New Roman" panose="02020603050405020304" pitchFamily="18" charset="0"/>
                <a:sym typeface="Calibri"/>
              </a:rPr>
              <a:t>Να έχει </a:t>
            </a:r>
            <a:r>
              <a:rPr lang="el-GR" sz="2000" dirty="0" err="1">
                <a:solidFill>
                  <a:schemeClr val="dk1"/>
                </a:solidFill>
                <a:latin typeface="Times New Roman" panose="02020603050405020304" pitchFamily="18" charset="0"/>
                <a:cs typeface="Times New Roman" panose="02020603050405020304" pitchFamily="18" charset="0"/>
                <a:sym typeface="Calibri"/>
              </a:rPr>
              <a:t>ενσυναίσθηση</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cs typeface="Times New Roman" panose="02020603050405020304" pitchFamily="18" charset="0"/>
                <a:sym typeface="Calibri"/>
              </a:rPr>
              <a:t>Να είναι ευγενικός</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cs typeface="Times New Roman" panose="02020603050405020304" pitchFamily="18" charset="0"/>
                <a:sym typeface="Calibri"/>
              </a:rPr>
              <a:t>Να ακούει τις ανησυχίες σας</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cs typeface="Times New Roman" panose="02020603050405020304" pitchFamily="18" charset="0"/>
                <a:sym typeface="Calibri"/>
              </a:rPr>
              <a:t>Να είναι κοντά στον τόπο διαμονής σας</a:t>
            </a:r>
            <a:endParaRPr sz="2000" dirty="0">
              <a:latin typeface="Times New Roman" panose="02020603050405020304" pitchFamily="18" charset="0"/>
              <a:cs typeface="Times New Roman" panose="02020603050405020304" pitchFamily="18" charset="0"/>
            </a:endParaRPr>
          </a:p>
        </p:txBody>
      </p:sp>
      <p:pic>
        <p:nvPicPr>
          <p:cNvPr id="129" name="Google Shape;129;p6"/>
          <p:cNvPicPr preferRelativeResize="0"/>
          <p:nvPr/>
        </p:nvPicPr>
        <p:blipFill rotWithShape="1">
          <a:blip r:embed="rId4">
            <a:alphaModFix/>
          </a:blip>
          <a:srcRect/>
          <a:stretch/>
        </p:blipFill>
        <p:spPr>
          <a:xfrm>
            <a:off x="5693173" y="2780928"/>
            <a:ext cx="3353091" cy="2225233"/>
          </a:xfrm>
          <a:prstGeom prst="rect">
            <a:avLst/>
          </a:prstGeom>
          <a:noFill/>
          <a:ln>
            <a:noFill/>
          </a:ln>
        </p:spPr>
      </p:pic>
      <p:sp>
        <p:nvSpPr>
          <p:cNvPr id="2" name="Ορθογώνιο 1">
            <a:extLst>
              <a:ext uri="{FF2B5EF4-FFF2-40B4-BE49-F238E27FC236}">
                <a16:creationId xmlns:a16="http://schemas.microsoft.com/office/drawing/2014/main" xmlns="" id="{5B5FEC47-ABE0-464B-9BD4-C580799BA1ED}"/>
              </a:ext>
            </a:extLst>
          </p:cNvPr>
          <p:cNvSpPr/>
          <p:nvPr/>
        </p:nvSpPr>
        <p:spPr>
          <a:xfrm>
            <a:off x="5693173" y="5137260"/>
            <a:ext cx="3353091" cy="246221"/>
          </a:xfrm>
          <a:prstGeom prst="rect">
            <a:avLst/>
          </a:prstGeom>
        </p:spPr>
        <p:txBody>
          <a:bodyPr wrap="square">
            <a:spAutoFit/>
          </a:bodyPr>
          <a:lstStyle/>
          <a:p>
            <a:r>
              <a:rPr lang="en-US" sz="1000" dirty="0">
                <a:hlinkClick r:id="rId5"/>
              </a:rPr>
              <a:t>https://www.medicalnewstoday.com/articles/322195.php</a:t>
            </a:r>
            <a:endParaRPr lang="el-GR"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4"/>
        <p:cNvGrpSpPr/>
        <p:nvPr/>
      </p:nvGrpSpPr>
      <p:grpSpPr>
        <a:xfrm>
          <a:off x="0" y="0"/>
          <a:ext cx="0" cy="0"/>
          <a:chOff x="0" y="0"/>
          <a:chExt cx="0" cy="0"/>
        </a:xfrm>
      </p:grpSpPr>
      <p:sp>
        <p:nvSpPr>
          <p:cNvPr id="135" name="Google Shape;135;p7"/>
          <p:cNvSpPr/>
          <p:nvPr/>
        </p:nvSpPr>
        <p:spPr>
          <a:xfrm>
            <a:off x="2256070" y="410967"/>
            <a:ext cx="5182420"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4400" b="1" dirty="0">
                <a:solidFill>
                  <a:schemeClr val="dk1"/>
                </a:solidFill>
                <a:latin typeface="Times New Roman" panose="02020603050405020304" pitchFamily="18" charset="0"/>
                <a:ea typeface="Calibri"/>
                <a:cs typeface="Times New Roman" panose="02020603050405020304" pitchFamily="18" charset="0"/>
                <a:sym typeface="Calibri"/>
              </a:rPr>
              <a:t>Και</a:t>
            </a: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3600" b="1" dirty="0">
                <a:solidFill>
                  <a:schemeClr val="dk1"/>
                </a:solidFill>
                <a:latin typeface="Times New Roman" panose="02020603050405020304" pitchFamily="18" charset="0"/>
                <a:ea typeface="Calibri"/>
                <a:cs typeface="Times New Roman" panose="02020603050405020304" pitchFamily="18" charset="0"/>
                <a:sym typeface="Calibri"/>
              </a:rPr>
              <a:t>τώρα η σειρά σας</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136" name="Google Shape;136;p7"/>
          <p:cNvSpPr/>
          <p:nvPr/>
        </p:nvSpPr>
        <p:spPr>
          <a:xfrm>
            <a:off x="251519" y="1772816"/>
            <a:ext cx="8892481" cy="193895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 Τι μάθατε για την επικοινωνία με το γιατρό</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Έχετε κάποιες νέες στρατηγικές που θα αναπτύξετε στην επόμενη επίσκεψή σας σε ένα γιατρό</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a:t>
            </a:r>
            <a:endParaRPr sz="2000" dirty="0">
              <a:latin typeface="Times New Roman" panose="02020603050405020304" pitchFamily="18" charset="0"/>
              <a:cs typeface="Times New Roman" panose="02020603050405020304" pitchFamily="18" charset="0"/>
            </a:endParaRPr>
          </a:p>
        </p:txBody>
      </p:sp>
      <p:pic>
        <p:nvPicPr>
          <p:cNvPr id="2" name="Εικόνα 1">
            <a:extLst>
              <a:ext uri="{FF2B5EF4-FFF2-40B4-BE49-F238E27FC236}">
                <a16:creationId xmlns:a16="http://schemas.microsoft.com/office/drawing/2014/main" xmlns="" id="{7D385DB2-1873-42ED-8B3A-61897EF48EFF}"/>
              </a:ext>
            </a:extLst>
          </p:cNvPr>
          <p:cNvPicPr>
            <a:picLocks noChangeAspect="1"/>
          </p:cNvPicPr>
          <p:nvPr/>
        </p:nvPicPr>
        <p:blipFill>
          <a:blip r:embed="rId4"/>
          <a:stretch>
            <a:fillRect/>
          </a:stretch>
        </p:blipFill>
        <p:spPr>
          <a:xfrm>
            <a:off x="3026866" y="3920802"/>
            <a:ext cx="2511770" cy="2487384"/>
          </a:xfrm>
          <a:prstGeom prst="rect">
            <a:avLst/>
          </a:prstGeom>
        </p:spPr>
      </p:pic>
      <p:sp>
        <p:nvSpPr>
          <p:cNvPr id="3" name="Ορθογώνιο 2">
            <a:extLst>
              <a:ext uri="{FF2B5EF4-FFF2-40B4-BE49-F238E27FC236}">
                <a16:creationId xmlns:a16="http://schemas.microsoft.com/office/drawing/2014/main" xmlns="" id="{19ECFA98-8FAA-4D05-822A-F47C171594B3}"/>
              </a:ext>
            </a:extLst>
          </p:cNvPr>
          <p:cNvSpPr/>
          <p:nvPr/>
        </p:nvSpPr>
        <p:spPr>
          <a:xfrm>
            <a:off x="2997556" y="6370959"/>
            <a:ext cx="2541080" cy="246221"/>
          </a:xfrm>
          <a:prstGeom prst="rect">
            <a:avLst/>
          </a:prstGeom>
        </p:spPr>
        <p:txBody>
          <a:bodyPr wrap="none">
            <a:spAutoFit/>
          </a:bodyPr>
          <a:lstStyle/>
          <a:p>
            <a:r>
              <a:rPr lang="en-US" sz="1000" dirty="0">
                <a:hlinkClick r:id="rId5"/>
              </a:rPr>
              <a:t>https://www.pinclipart.com/maxpin/Txbhb/</a:t>
            </a:r>
            <a:endParaRPr lang="en-US"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8"/>
          <p:cNvSpPr txBox="1"/>
          <p:nvPr/>
        </p:nvSpPr>
        <p:spPr>
          <a:xfrm>
            <a:off x="1695236" y="5002546"/>
            <a:ext cx="694816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3200" dirty="0">
                <a:solidFill>
                  <a:schemeClr val="dk1"/>
                </a:solidFill>
                <a:latin typeface="Calibri"/>
                <a:ea typeface="Calibri"/>
                <a:cs typeface="Calibri"/>
                <a:sym typeface="Calibri"/>
              </a:rPr>
              <a:t>ΕΥΧΑΡΙΣΤΟΥΜΕ ΓΙΑ ΤΗΝ ΠΡΟΣΟΧΗ ΣΑΣ</a:t>
            </a:r>
            <a:r>
              <a:rPr lang="en-US" sz="3200" dirty="0">
                <a:solidFill>
                  <a:schemeClr val="dk1"/>
                </a:solidFill>
                <a:latin typeface="Calibri"/>
                <a:ea typeface="Calibri"/>
                <a:cs typeface="Calibri"/>
                <a:sym typeface="Calibri"/>
              </a:rPr>
              <a:t>!</a:t>
            </a:r>
            <a:endParaRPr sz="3200" dirty="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508</Words>
  <Application>Microsoft Office PowerPoint</Application>
  <PresentationFormat>Προβολή στην οθόνη (4:3)</PresentationFormat>
  <Paragraphs>91</Paragraphs>
  <Slides>8</Slides>
  <Notes>8</Notes>
  <HiddenSlides>0</HiddenSlides>
  <MMClips>0</MMClips>
  <ScaleCrop>false</ScaleCrop>
  <HeadingPairs>
    <vt:vector size="4" baseType="variant">
      <vt:variant>
        <vt:lpstr>Θέμα</vt:lpstr>
      </vt:variant>
      <vt:variant>
        <vt:i4>1</vt:i4>
      </vt:variant>
      <vt:variant>
        <vt:lpstr>Τίτλοι διαφανειών</vt:lpstr>
      </vt:variant>
      <vt:variant>
        <vt:i4>8</vt:i4>
      </vt:variant>
    </vt:vector>
  </HeadingPairs>
  <TitlesOfParts>
    <vt:vector size="9" baseType="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13</cp:revision>
  <dcterms:created xsi:type="dcterms:W3CDTF">2019-01-04T16:28:11Z</dcterms:created>
  <dcterms:modified xsi:type="dcterms:W3CDTF">2019-12-06T22:08:14Z</dcterms:modified>
</cp:coreProperties>
</file>