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strictFirstAndLastChars="0" autoCompressPictures="0" saveSubsetFonts="1">
  <p:sldMasterIdLst>
    <p:sldMasterId r:id="rId1" id="2147483648"/>
    <p:sldMasterId r:id="rId2" id="2147483661"/>
  </p:sldMasterIdLst>
  <p:notesMasterIdLst>
    <p:notesMasterId r:id="rId11"/>
  </p:notesMasterIdLst>
  <p:sldIdLst>
    <p:sldId r:id="rId3" id="256"/>
    <p:sldId r:id="rId4" id="257"/>
    <p:sldId r:id="rId5" id="258"/>
    <p:sldId r:id="rId6" id="259"/>
    <p:sldId r:id="rId7" id="260"/>
    <p:sldId r:id="rId8" id="261"/>
    <p:sldId r:id="rId9" id="262"/>
    <p:sldId r:id="rId10" id="263"/>
  </p:sldIdLst>
  <p:sldSz cx="9144000" cy="6858000" type="screen4x3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orient="horz" pos="2160" id="1">
          <p15:clr>
            <a:srgbClr val="A4A3A4"/>
          </p15:clr>
        </p15:guide>
        <p15:guide pos="2880" id="2">
          <p15:clr>
            <a:srgbClr val="A4A3A4"/>
          </p15:clr>
        </p15:guide>
      </p15:sldGuideLst>
    </p:ext>
    <p:ext uri="http://customooxmlschemas.google.com/">
      <go:slidesCustomData xmlns:go="http://customooxmlschemas.google.com/" roundtripDataSignature="AMtx7mg7eHEOKtLodNzIa7HtE9HJBVJfzg==" r:id="rId15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9984" autoAdjust="0"/>
  </p:normalViewPr>
  <p:slideViewPr>
    <p:cSldViewPr snapToGrid="0">
      <p:cViewPr varScale="1">
        <p:scale>
          <a:sx n="102" d="100"/>
          <a:sy n="102" d="100"/>
        </p:scale>
        <p:origin x="100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342042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l-GR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Άφησε τον εκπαιδευόμενο να προσπαθήσει να βρει μια ιστοσελίδα με χρήσιμες πληροφορίες για την παροχή φροντίδας στη χώρα του, ή οποιαδήποτε πληροφορία για τοπικές ανεπίσημες ομάδες φροντιστών.  </a:t>
            </a:r>
            <a:endParaRPr lang="el-GR" sz="2000" b="0" i="0" u="none" strike="noStrike" cap="none" dirty="0">
              <a:solidFill>
                <a:srgbClr val="000000"/>
              </a:solidFill>
              <a:latin typeface="Arial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435600" y="3124380"/>
            <a:ext cx="3586480" cy="2047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dirty="0">
                <a:latin typeface="+mj-lt"/>
                <a:ea typeface="Calibri"/>
                <a:cs typeface="Calibri"/>
                <a:sym typeface="Calibri"/>
              </a:rPr>
              <a:t>Ε</a:t>
            </a:r>
            <a:r>
              <a:rPr lang="el-GR" sz="2000" b="0" i="0" u="none" strike="noStrike" cap="non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νότητα 2</a:t>
            </a:r>
            <a:endParaRPr lang="el-GR" sz="2000" b="0" i="0" u="none" strike="noStrike" cap="none" dirty="0"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i="0" u="none" strike="noStrike" cap="none" dirty="0">
                <a:latin typeface="+mj-lt"/>
                <a:ea typeface="Arial"/>
                <a:cs typeface="Arial"/>
                <a:sym typeface="Arial"/>
              </a:rPr>
              <a:t>Ψηφιακή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i="0" u="none" strike="noStrike" cap="none" dirty="0" err="1">
                <a:latin typeface="+mj-lt"/>
                <a:ea typeface="Arial"/>
                <a:cs typeface="Arial"/>
                <a:sym typeface="Arial"/>
              </a:rPr>
              <a:t>Εγγραμματοσύνη</a:t>
            </a:r>
            <a:endParaRPr lang="el-GR" sz="2000" b="0" i="0" u="none" strike="noStrike" cap="none" dirty="0"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l-GR" sz="2000" dirty="0">
              <a:latin typeface="+mj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l-GR" sz="2000" b="0" i="0" u="none" strike="noStrike" cap="none" dirty="0"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l-GR" sz="2000" b="0" i="0" u="none" strike="noStrike" cap="none" dirty="0"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dirty="0">
                <a:latin typeface="+mj-lt"/>
                <a:cs typeface="Calibri"/>
                <a:sym typeface="Calibri"/>
              </a:rPr>
              <a:t>περιήγηση στο διαδίκτυο</a:t>
            </a:r>
            <a:endParaRPr lang="el-GR" sz="20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+mj-lt"/>
                <a:cs typeface="Calibri"/>
                <a:sym typeface="Calibri"/>
              </a:rPr>
              <a:t>Πώς Δουλεύει το Διαδίκτυο;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251640" y="1604520"/>
            <a:ext cx="84384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1" strike="noStrike" dirty="0">
                <a:latin typeface="+mn-lt"/>
                <a:ea typeface="Times New Roman"/>
                <a:cs typeface="Times New Roman"/>
                <a:sym typeface="Times New Roman"/>
              </a:rPr>
              <a:t>Το διαδίκτυο είναι ένα δίκτυο </a:t>
            </a: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συνδεδεμένων κυβερνητικών, εμπορικών, και ιδιωτικών διακομιστών, οι οποίοι επιτρέπουν την </a:t>
            </a:r>
            <a:r>
              <a:rPr lang="el-GR" sz="2000" b="1" dirty="0">
                <a:latin typeface="+mn-lt"/>
                <a:ea typeface="Times New Roman"/>
                <a:cs typeface="Times New Roman"/>
                <a:sym typeface="Times New Roman"/>
              </a:rPr>
              <a:t>πρόσβαση σε πληροφορίες και υπηρεσίες </a:t>
            </a: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στους τελικούς χρήστες, που είναι ενωμένοι με την ίδια υποδομή.  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Οι διαχειριστές των κινητών και οι φορείς των Διαδικτυακών Υπηρεσιών είναι οι επιχειρήσεις, οι οποίες βασικά μας επιτρέπουν να είμαστε συνδεδεμένοι. 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2" name="Google Shape;122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65100" y="4433932"/>
            <a:ext cx="2375650" cy="2295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/>
          <p:nvPr/>
        </p:nvSpPr>
        <p:spPr>
          <a:xfrm>
            <a:off x="446566" y="1467293"/>
            <a:ext cx="8250867" cy="8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 dirty="0"/>
              <a:t>Το Διαδίκτυο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 dirty="0">
                <a:solidFill>
                  <a:schemeClr val="accent6">
                    <a:lumMod val="75000"/>
                  </a:schemeClr>
                </a:solidFill>
              </a:rPr>
              <a:t>Τροφοδοτείται από συνδέσεις στο δίκτυο, ενεργοποιείται από συνδέσμους, συλλέγει γνώσεις σε κοινή χρήση</a:t>
            </a:r>
            <a:endParaRPr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1054100" y="274680"/>
            <a:ext cx="782320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+mj-lt"/>
                <a:ea typeface="Calibri"/>
                <a:cs typeface="Calibri"/>
                <a:sym typeface="Calibri"/>
              </a:rPr>
              <a:t>Μία Λιγότερο Τεχνική Αναπαράσταση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05ECBA-124B-4518-9E99-C4F143755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7542" y="2451256"/>
            <a:ext cx="5868914" cy="37368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4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+mj-lt"/>
                <a:ea typeface="Calibri"/>
                <a:cs typeface="Calibri"/>
                <a:sym typeface="Calibri"/>
              </a:rPr>
              <a:t>Επομένως</a:t>
            </a:r>
            <a:r>
              <a:rPr lang="en-US" sz="36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l-GR" sz="36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τι είναι οι ιστοσελίδες;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663120" y="1700640"/>
            <a:ext cx="8229240" cy="455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216000" marR="0" lvl="0" indent="-2160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1" dirty="0">
                <a:latin typeface="+mn-lt"/>
                <a:ea typeface="Times New Roman"/>
                <a:cs typeface="Times New Roman"/>
                <a:sym typeface="Times New Roman"/>
              </a:rPr>
              <a:t>Ψηφιακή γνώση, </a:t>
            </a:r>
            <a:r>
              <a:rPr lang="el-GR" sz="1800" dirty="0">
                <a:latin typeface="+mn-lt"/>
                <a:ea typeface="Times New Roman"/>
                <a:cs typeface="Times New Roman"/>
                <a:sym typeface="Times New Roman"/>
              </a:rPr>
              <a:t>συγκεντρωμένη και οργανωμένη σε (ιστο) σελίδες, 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Οι σελίδες του ιστότοπου αποτελούν </a:t>
            </a:r>
            <a:r>
              <a:rPr lang="el-GR" sz="1800" b="1" strike="noStrike" dirty="0">
                <a:latin typeface="+mn-lt"/>
                <a:ea typeface="Times New Roman"/>
                <a:cs typeface="Times New Roman"/>
                <a:sym typeface="Times New Roman"/>
              </a:rPr>
              <a:t>διασυνδεδεμένο περιεχόμενο </a:t>
            </a: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μέσω </a:t>
            </a:r>
            <a:r>
              <a:rPr lang="en-US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“hyperlinks”, </a:t>
            </a: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που επιτρέπουν την πιο εύκολη πλοήγηση από τη μια σελίδα στην άλλη μέσω ενός ιστότοπου, 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1" strike="noStrike" dirty="0">
                <a:latin typeface="+mn-lt"/>
                <a:ea typeface="Times New Roman"/>
                <a:cs typeface="Times New Roman"/>
                <a:sym typeface="Times New Roman"/>
              </a:rPr>
              <a:t>Ψηφιακές υπηρεσίες </a:t>
            </a:r>
            <a:r>
              <a:rPr lang="el-GR" sz="1800" strike="noStrike" dirty="0">
                <a:latin typeface="+mn-lt"/>
                <a:ea typeface="Times New Roman"/>
                <a:cs typeface="Times New Roman"/>
                <a:sym typeface="Times New Roman"/>
              </a:rPr>
              <a:t>όπως κράτηση ενός ραντεβού στο γιατρό ή παραγγελίας φαγητού, 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dirty="0">
                <a:latin typeface="+mn-lt"/>
                <a:ea typeface="Times New Roman"/>
                <a:cs typeface="Times New Roman"/>
                <a:sym typeface="Times New Roman"/>
              </a:rPr>
              <a:t>Αντιπροσωπεύονται από ένα </a:t>
            </a:r>
            <a:r>
              <a:rPr lang="el-GR" sz="1800" b="1" dirty="0">
                <a:latin typeface="+mn-lt"/>
                <a:ea typeface="Times New Roman"/>
                <a:cs typeface="Times New Roman"/>
                <a:sym typeface="Times New Roman"/>
              </a:rPr>
              <a:t>όνομα τομέα</a:t>
            </a:r>
            <a:r>
              <a:rPr lang="el-GR" sz="1800" dirty="0">
                <a:latin typeface="+mn-lt"/>
                <a:ea typeface="Times New Roman"/>
                <a:cs typeface="Times New Roman"/>
                <a:sym typeface="Times New Roman"/>
              </a:rPr>
              <a:t>, για να τους θυμόμαστε και να τους ανακαλούμε πιο εύκολα </a:t>
            </a:r>
            <a:r>
              <a:rPr lang="en-US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(</a:t>
            </a:r>
            <a:r>
              <a:rPr lang="el-GR" sz="1800" dirty="0">
                <a:latin typeface="+mn-lt"/>
                <a:ea typeface="Times New Roman"/>
                <a:cs typeface="Times New Roman"/>
                <a:sym typeface="Times New Roman"/>
              </a:rPr>
              <a:t>π.χ</a:t>
            </a:r>
            <a:r>
              <a:rPr lang="en-US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. google.com)</a:t>
            </a: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,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1" strike="noStrike" dirty="0">
                <a:latin typeface="+mn-lt"/>
                <a:ea typeface="Times New Roman"/>
                <a:cs typeface="Times New Roman"/>
                <a:sym typeface="Times New Roman"/>
              </a:rPr>
              <a:t>Είναι προσβάσιμες από όλες τις συσκευές, που μπορούν να ενωθούν με το διαδίκτυο όπως </a:t>
            </a:r>
            <a:r>
              <a:rPr lang="en-US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laptop, </a:t>
            </a: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κινητό τηλέφωνο ή άλλη συσκευή.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5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Πώς μπορούμε να συνδεθούμε στο Διαδίκτυο;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457200" y="1604520"/>
            <a:ext cx="3757371" cy="525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strike="noStrike" dirty="0">
                <a:latin typeface="+mn-lt"/>
                <a:ea typeface="Times New Roman"/>
                <a:cs typeface="Times New Roman"/>
                <a:sym typeface="Times New Roman"/>
              </a:rPr>
              <a:t>Wi-Fi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+ </a:t>
            </a: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Συνήθως απεριόριστο ανάλογα με τον αριθμό χρηστών</a:t>
            </a: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+ </a:t>
            </a: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Διαθέσιμο σε μερικά δημόσια μέρη όπως εστιατόρια, πάρκα, αεροδρόμια 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R="0" lvl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- Αδειάζει την μπατάρια λίγο πιο γρήγορα σε σχέση με τα δεδομένα κινητού </a:t>
            </a:r>
          </a:p>
          <a:p>
            <a:pPr marR="0" lvl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- </a:t>
            </a:r>
            <a:r>
              <a:rPr lang="el-GR" sz="1800" dirty="0">
                <a:latin typeface="+mn-lt"/>
                <a:ea typeface="Times New Roman"/>
                <a:cs typeface="Times New Roman"/>
                <a:sym typeface="Times New Roman"/>
              </a:rPr>
              <a:t>Στ</a:t>
            </a:r>
            <a:r>
              <a:rPr lang="el-GR" sz="18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α περισσότερα σημεία πρόσβασης, το δίκτυο κάλυψης δεν υπερβαίνει τα μερικά δεκάδες μέτρα</a:t>
            </a:r>
            <a:endParaRPr sz="18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5"/>
          <p:cNvSpPr txBox="1"/>
          <p:nvPr/>
        </p:nvSpPr>
        <p:spPr>
          <a:xfrm>
            <a:off x="4674240" y="1604520"/>
            <a:ext cx="3890211" cy="49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400" b="1" strike="noStrike" dirty="0">
                <a:latin typeface="+mn-lt"/>
                <a:ea typeface="Times New Roman"/>
                <a:cs typeface="Times New Roman"/>
                <a:sym typeface="Times New Roman"/>
              </a:rPr>
              <a:t>Δεδομένα Κινητού</a:t>
            </a:r>
            <a:endParaRPr sz="24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R="0" lvl="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24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- Φθηνότερα σχέδια για τις συσκευές κινητών τηλεφώνων περιορίζουν τα άτομα που το χρησιμοποιούν ή μειώνουν σημαντικά την ταχύτητα</a:t>
            </a:r>
          </a:p>
          <a:p>
            <a:pPr marL="342900" marR="0" lvl="0" indent="-3429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l-GR" sz="24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Τα τέλη περιαγωγής εκτός της ΕΕ είναι ιδιαίτερα ακριβά</a:t>
            </a:r>
            <a:endParaRPr sz="24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+ </a:t>
            </a:r>
            <a:r>
              <a:rPr lang="el-GR" sz="24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Η υπηρεσία είναι διαθέσιμη για όσο χρονικό διάστημα το τηλέφωνο είναι ενωμένο με συσκευή αναμετάδοσης</a:t>
            </a:r>
            <a:endParaRPr sz="24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6"/>
          <p:cNvSpPr txBox="1"/>
          <p:nvPr/>
        </p:nvSpPr>
        <p:spPr>
          <a:xfrm>
            <a:off x="460800" y="87949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4400" b="0" strike="noStrike" dirty="0">
                <a:latin typeface="Arial"/>
                <a:ea typeface="Arial"/>
                <a:cs typeface="Arial"/>
                <a:sym typeface="Arial"/>
              </a:rPr>
              <a:t>Μηχανές Αναζήτησης και Κοινωνικά Δίκτυα</a:t>
            </a:r>
            <a:endParaRPr sz="44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850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400" b="1" dirty="0">
                <a:latin typeface="Times New Roman"/>
                <a:ea typeface="Times New Roman"/>
                <a:cs typeface="Times New Roman"/>
                <a:sym typeface="Times New Roman"/>
              </a:rPr>
              <a:t>Μηχανές Αναζήτησης</a:t>
            </a:r>
            <a:endParaRPr sz="2400" b="0" strike="noStrike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strike="noStrike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400" dirty="0">
                <a:latin typeface="Times New Roman"/>
                <a:ea typeface="Times New Roman"/>
                <a:cs typeface="Times New Roman"/>
                <a:sym typeface="Times New Roman"/>
              </a:rPr>
              <a:t>Αρχικά, άρχισαν ως </a:t>
            </a:r>
            <a:r>
              <a:rPr lang="el-GR" sz="2400" b="1" dirty="0">
                <a:latin typeface="Times New Roman"/>
                <a:ea typeface="Times New Roman"/>
                <a:cs typeface="Times New Roman"/>
                <a:sym typeface="Times New Roman"/>
              </a:rPr>
              <a:t>καταλόγοι ιστοσελίδων</a:t>
            </a:r>
            <a:r>
              <a:rPr lang="el-GR" sz="2400" dirty="0">
                <a:latin typeface="Times New Roman"/>
                <a:ea typeface="Times New Roman"/>
                <a:cs typeface="Times New Roman"/>
                <a:sym typeface="Times New Roman"/>
              </a:rPr>
              <a:t> (όπως τον Χρυσό Οδηγό), </a:t>
            </a: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400" b="0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Η κάθε μηχανή αναζήτησης έχει ένα </a:t>
            </a:r>
            <a:r>
              <a:rPr lang="el-GR" sz="2400" b="1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μοναδικό αλγόριθμο </a:t>
            </a:r>
            <a:r>
              <a:rPr lang="el-GR" sz="2400" b="0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για την κατάταξη των ιστοσελίδων και </a:t>
            </a:r>
            <a:r>
              <a:rPr lang="el-GR" sz="2400" b="1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επιλεγμενα αποτελέσματα αναζήτησης</a:t>
            </a:r>
            <a:r>
              <a:rPr lang="el-GR" sz="2400" dirty="0"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endParaRPr sz="2400" b="0" strike="noStrike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400" b="0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Συνήθως βγάζουν χρήματα από </a:t>
            </a:r>
            <a:r>
              <a:rPr lang="el-GR" sz="2400" b="1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στοχευμένες διαφιμήσεις </a:t>
            </a:r>
            <a:r>
              <a:rPr lang="el-GR" sz="2400" b="0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που εμφανίζονται στα αποτελέσματα της αναζήτησης, </a:t>
            </a: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400" dirty="0">
                <a:latin typeface="Times New Roman"/>
                <a:ea typeface="Times New Roman"/>
                <a:cs typeface="Times New Roman"/>
                <a:sym typeface="Times New Roman"/>
              </a:rPr>
              <a:t>Το πιο δημοφιλής παράδειγμα: </a:t>
            </a:r>
            <a:r>
              <a:rPr lang="en-US" sz="2400" b="1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google.com</a:t>
            </a:r>
            <a:endParaRPr sz="2400" b="0" strike="noStrike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6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 strike="noStrike" dirty="0">
                <a:latin typeface="Times New Roman"/>
                <a:ea typeface="Times New Roman"/>
                <a:cs typeface="Times New Roman"/>
                <a:sym typeface="Times New Roman"/>
              </a:rPr>
              <a:t>Κοινωνικά Δίκτυα</a:t>
            </a:r>
            <a:endParaRPr sz="2000" b="0" strike="noStrike" dirty="0"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</a:ext>
              </a:extLs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</a:ext>
              </a:extLst>
            </a:endParaRP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Αρχικά, δημιουργήθηκαν για να </a:t>
            </a:r>
            <a:r>
              <a:rPr lang="el-GR" sz="1800" b="1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ενώνουν τους ανθρώπους </a:t>
            </a: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και να </a:t>
            </a:r>
            <a:r>
              <a:rPr lang="el-GR" sz="1800" b="1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ευκολύνουν τη διαδικτυακή επικοινωνία</a:t>
            </a: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, </a:t>
            </a: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Τα κύρια στοιχεία είναι οι εγγεγραμμένοι χρήστες των κοινωνικών δικτύων, </a:t>
            </a: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Βοηθούν τους ανθρώπους να «συναντηθούν» με άλλους με κοινά ενδιαφέροντα μέσω ομάδων, σελίδες, </a:t>
            </a:r>
            <a:r>
              <a:rPr lang="en-US" sz="1800" b="1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</a:ext>
                </a:extLst>
              </a:rPr>
              <a:t> #hashtags,</a:t>
            </a:r>
            <a:r>
              <a:rPr lang="en-US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 </a:t>
            </a: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κτλ.</a:t>
            </a:r>
            <a:endParaRPr sz="1800" b="0" strike="noStrike" dirty="0"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</a:ext>
              </a:extLst>
            </a:endParaRP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Το επιχειρησιακό μοντέλο (πάλι) στηρίζεται περισσότερο σε </a:t>
            </a:r>
            <a:r>
              <a:rPr lang="el-GR" sz="1800" b="1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στοχευμένες διαφημίσεις,</a:t>
            </a: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 </a:t>
            </a:r>
          </a:p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1800" b="0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</a:ext>
                </a:extLst>
              </a:rPr>
              <a:t>Το πιο δημοφιλής 	παράδειγμα:</a:t>
            </a:r>
            <a:endParaRPr sz="1800" b="0" strike="noStrike" dirty="0"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2"/>
                </a:ext>
              </a:extLst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</a:pPr>
            <a:r>
              <a:rPr lang="el-GR" sz="1800" b="1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     </a:t>
            </a:r>
            <a:r>
              <a:rPr lang="en-US" sz="1800" b="1" strike="noStrike" dirty="0"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facebook.com</a:t>
            </a:r>
            <a:endParaRPr sz="1800" b="0" strike="noStrike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7"/>
          <p:cNvSpPr txBox="1"/>
          <p:nvPr/>
        </p:nvSpPr>
        <p:spPr>
          <a:xfrm>
            <a:off x="457200" y="40764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latin typeface="+mj-lt"/>
                <a:ea typeface="Arial"/>
                <a:cs typeface="Arial"/>
                <a:sym typeface="Arial"/>
              </a:rPr>
              <a:t>Κάνοντας Περιήγηση στο Διαδίκτυο (επίδειξη)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7"/>
          <p:cNvSpPr txBox="1"/>
          <p:nvPr/>
        </p:nvSpPr>
        <p:spPr>
          <a:xfrm>
            <a:off x="382772" y="1700639"/>
            <a:ext cx="8229240" cy="4790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6858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l-GR" sz="1600" b="0" strike="noStrike" dirty="0">
                <a:latin typeface="+mn-lt"/>
                <a:ea typeface="Arial"/>
                <a:cs typeface="Arial"/>
                <a:sym typeface="Arial"/>
              </a:rPr>
              <a:t>Χρησιμοποίησε το</a:t>
            </a:r>
            <a:r>
              <a:rPr lang="en-US" sz="1600" b="0" strike="noStrike" dirty="0">
                <a:latin typeface="+mn-lt"/>
                <a:ea typeface="Arial"/>
                <a:cs typeface="Arial"/>
                <a:sym typeface="Arial"/>
              </a:rPr>
              <a:t> Google search </a:t>
            </a:r>
            <a:r>
              <a:rPr lang="el-GR" sz="1600" b="0" strike="noStrike" dirty="0">
                <a:latin typeface="+mn-lt"/>
                <a:ea typeface="Arial"/>
                <a:cs typeface="Arial"/>
                <a:sym typeface="Arial"/>
              </a:rPr>
              <a:t>για να προσπαθήσεις να κάνεις </a:t>
            </a:r>
            <a:r>
              <a:rPr lang="el-GR" sz="1600" b="1" strike="noStrike" dirty="0">
                <a:latin typeface="+mn-lt"/>
                <a:ea typeface="Arial"/>
                <a:cs typeface="Arial"/>
                <a:sym typeface="Arial"/>
              </a:rPr>
              <a:t>κάποιες αναζητήσεις </a:t>
            </a:r>
            <a:r>
              <a:rPr lang="el-GR" sz="1600" strike="noStrike" dirty="0">
                <a:latin typeface="+mn-lt"/>
                <a:ea typeface="Arial"/>
                <a:cs typeface="Arial"/>
                <a:sym typeface="Arial"/>
              </a:rPr>
              <a:t>που σε ενδιαφέρουν για τη φροντίδα</a:t>
            </a:r>
            <a:endParaRPr lang="el-GR" sz="16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2286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l-GR" sz="1600" dirty="0">
                <a:latin typeface="+mn-lt"/>
              </a:rPr>
              <a:t>2. Άνοιξε μερικά αποτελέσματα αναζήτησης που αξιολογείς ως </a:t>
            </a:r>
            <a:r>
              <a:rPr lang="el-GR" sz="1600" dirty="0" err="1">
                <a:latin typeface="+mn-lt"/>
              </a:rPr>
              <a:t>χρ</a:t>
            </a:r>
            <a:r>
              <a:rPr lang="en-US" sz="1600" dirty="0">
                <a:latin typeface="+mn-lt"/>
              </a:rPr>
              <a:t>ή</a:t>
            </a:r>
            <a:r>
              <a:rPr lang="el-GR" sz="1600" dirty="0" err="1">
                <a:latin typeface="+mn-lt"/>
              </a:rPr>
              <a:t>σιμα</a:t>
            </a:r>
            <a:r>
              <a:rPr lang="el-GR" sz="1600" dirty="0">
                <a:latin typeface="+mn-lt"/>
              </a:rPr>
              <a:t>, ξεχωρίζοντας τις διαφημίσεις από τις ανεξάρτητες σελίδες</a:t>
            </a:r>
          </a:p>
          <a:p>
            <a:pPr marL="2286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l-GR" sz="1600" dirty="0">
                <a:latin typeface="+mn-lt"/>
              </a:rPr>
              <a:t>3. Κράτησέ τα </a:t>
            </a:r>
            <a:r>
              <a:rPr lang="el-GR" sz="1600" b="1" dirty="0">
                <a:latin typeface="+mn-lt"/>
              </a:rPr>
              <a:t>ανοικτά σε διαφορετικές καρτέλες</a:t>
            </a:r>
            <a:r>
              <a:rPr lang="el-GR" sz="1600" dirty="0">
                <a:latin typeface="+mn-lt"/>
              </a:rPr>
              <a:t>. </a:t>
            </a:r>
            <a:endParaRPr lang="el-GR" sz="1600" b="1" dirty="0">
              <a:latin typeface="+mn-lt"/>
            </a:endParaRPr>
          </a:p>
          <a:p>
            <a:pPr marL="2286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l-GR" sz="1600" b="1" dirty="0">
                <a:latin typeface="+mn-lt"/>
              </a:rPr>
              <a:t>4. Περιηγήσου στις ιστοσελίδες </a:t>
            </a:r>
            <a:r>
              <a:rPr lang="el-GR" sz="1600" dirty="0">
                <a:latin typeface="+mn-lt"/>
              </a:rPr>
              <a:t>και (αν σου είναι χρήσιμο) γράψε τα ονόματα τομέα τους. </a:t>
            </a:r>
          </a:p>
          <a:p>
            <a:pPr marL="2286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l-GR" sz="1600" dirty="0">
                <a:latin typeface="+mn-lt"/>
              </a:rPr>
              <a:t>5. Εάν κάποιες σελίδες είναι ιδιαιτέρως χρήσιμες, </a:t>
            </a:r>
            <a:r>
              <a:rPr lang="el-GR" sz="1600" b="1" dirty="0">
                <a:latin typeface="+mn-lt"/>
              </a:rPr>
              <a:t>βάλτους ένα σελιδοδείκτη</a:t>
            </a:r>
            <a:r>
              <a:rPr lang="el-GR" sz="1600" dirty="0">
                <a:latin typeface="+mn-lt"/>
              </a:rPr>
              <a:t> σε ένα </a:t>
            </a:r>
            <a:r>
              <a:rPr lang="el-GR" sz="1600" b="1" dirty="0">
                <a:latin typeface="+mn-lt"/>
              </a:rPr>
              <a:t>καινούργιο κατάλογο σελιδοδεικτών </a:t>
            </a:r>
            <a:r>
              <a:rPr lang="el-GR" sz="1600" dirty="0">
                <a:latin typeface="+mn-lt"/>
              </a:rPr>
              <a:t>που θα χρησιμοποιηθεί για άλλες πηγές του ίδιου θέματος.</a:t>
            </a:r>
          </a:p>
          <a:p>
            <a:pPr marL="2286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l-GR" sz="1600" dirty="0">
                <a:latin typeface="+mn-lt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6. Εάν οι πληροφορίες από την αναζήτηση στην </a:t>
            </a:r>
            <a:r>
              <a:rPr lang="en-US" sz="16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Google</a:t>
            </a:r>
            <a:r>
              <a:rPr lang="el-GR" sz="16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 δεν είναι αρκετά ικανοποιητικές, αναζήτησε για </a:t>
            </a:r>
            <a:r>
              <a:rPr lang="el-GR" sz="1600" b="0" strike="noStrike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κοινότητες φροντιστών </a:t>
            </a:r>
            <a:r>
              <a:rPr lang="el-GR" sz="16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στο</a:t>
            </a:r>
            <a:r>
              <a:rPr lang="en-US" sz="16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 Facebook </a:t>
            </a:r>
            <a:r>
              <a:rPr lang="el-GR" sz="16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ή στο</a:t>
            </a:r>
            <a:r>
              <a:rPr lang="en-US" sz="16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 Meetup</a:t>
            </a:r>
            <a:r>
              <a:rPr lang="el-GR" sz="16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.</a:t>
            </a:r>
            <a:endParaRPr sz="16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sz="32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588</Words>
  <Application>Microsoft Office PowerPoint</Application>
  <PresentationFormat>On-screen Show (4:3)</PresentationFormat>
  <Paragraphs>60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Antwnis Sty</cp:lastModifiedBy>
  <cp:revision>24</cp:revision>
  <dcterms:created xsi:type="dcterms:W3CDTF">2019-01-04T16:28:11Z</dcterms:created>
  <dcterms:modified xsi:type="dcterms:W3CDTF">2020-01-11T12:33:46Z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