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7"/>
  </p:notesMasterIdLst>
  <p:sldIdLst>
    <p:sldId id="256" r:id="rId3"/>
    <p:sldId id="258" r:id="rId4"/>
    <p:sldId id="274" r:id="rId5"/>
    <p:sldId id="282" r:id="rId6"/>
    <p:sldId id="268" r:id="rId7"/>
    <p:sldId id="275" r:id="rId8"/>
    <p:sldId id="273" r:id="rId9"/>
    <p:sldId id="278" r:id="rId10"/>
    <p:sldId id="272" r:id="rId11"/>
    <p:sldId id="281" r:id="rId12"/>
    <p:sldId id="280" r:id="rId13"/>
    <p:sldId id="283" r:id="rId14"/>
    <p:sldId id="284" r:id="rId15"/>
    <p:sldId id="261" r:id="rId16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12" autoAdjust="0"/>
    <p:restoredTop sz="88175" autoAdjust="0"/>
  </p:normalViewPr>
  <p:slideViewPr>
    <p:cSldViewPr>
      <p:cViewPr varScale="1">
        <p:scale>
          <a:sx n="81" d="100"/>
          <a:sy n="81" d="100"/>
        </p:scale>
        <p:origin x="1698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3D4349-9C0F-404C-8E00-E67D437B8D02}" type="datetimeFigureOut">
              <a:rPr lang="it-IT" smtClean="0"/>
              <a:pPr/>
              <a:t>17/12/2019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A2E2D8-712D-4314-9AF5-F29EE05E9628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51683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NOTES:</a:t>
            </a:r>
            <a:b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Use this information during the first part of the step 5, for introducing the topic</a:t>
            </a:r>
            <a:endParaRPr lang="en-US" b="0" dirty="0">
              <a:effectLst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A2E2D8-712D-4314-9AF5-F29EE05E9628}" type="slidenum">
              <a:rPr lang="it-IT" smtClean="0"/>
              <a:pPr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474140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NOTES:</a:t>
            </a:r>
            <a:b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Use this information during the first part of the step 5, for introducing the topic</a:t>
            </a:r>
            <a:endParaRPr lang="en-US" b="0" dirty="0">
              <a:effectLst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A2E2D8-712D-4314-9AF5-F29EE05E9628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441523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NOTES:</a:t>
            </a:r>
            <a:b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Use this information during the first part of the step 5, for introducing the topic</a:t>
            </a:r>
            <a:endParaRPr lang="en-US" b="0" dirty="0">
              <a:effectLst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A2E2D8-712D-4314-9AF5-F29EE05E9628}" type="slidenum">
              <a:rPr lang="it-IT" smtClean="0"/>
              <a:pPr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33808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NOTES:</a:t>
            </a:r>
            <a:b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Use this information during the first part of the step 5, for introducing the topic</a:t>
            </a:r>
            <a:endParaRPr lang="en-US" b="0" dirty="0">
              <a:effectLst/>
            </a:endParaRP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A2E2D8-712D-4314-9AF5-F29EE05E9628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353900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NOTES:</a:t>
            </a:r>
            <a:b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Use this information during the first part of the step 5, for introducing the topic</a:t>
            </a:r>
            <a:endParaRPr lang="en-US" b="0" dirty="0">
              <a:effectLst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A2E2D8-712D-4314-9AF5-F29EE05E9628}" type="slidenum">
              <a:rPr lang="it-IT" smtClean="0"/>
              <a:pPr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428469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NOTES:</a:t>
            </a:r>
            <a:b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Use this information during the first part of the step 5, for introducing the topic</a:t>
            </a:r>
            <a:endParaRPr lang="en-US" b="0" dirty="0">
              <a:effectLst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A2E2D8-712D-4314-9AF5-F29EE05E9628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441523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endParaRPr lang="en-US" b="0" dirty="0">
              <a:effectLst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A2E2D8-712D-4314-9AF5-F29EE05E9628}" type="slidenum">
              <a:rPr lang="it-IT" smtClean="0"/>
              <a:pPr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428469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17/12/2019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17/12/2019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17/12/2019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17/12/2019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88431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17/12/2019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88880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17/12/2019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16155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17/12/2019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94276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17/12/2019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77217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17/12/2019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10249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17/12/2019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6556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17/12/2019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4156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17/12/2019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17/12/2019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79126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17/12/2019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57816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17/12/2019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10382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17/12/2019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17/12/2019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17/12/2019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17/12/2019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17/12/2019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17/12/2019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17/12/2019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9D355-16BD-4E45-BD9A-5EA878CF7CBD}" type="datetimeFigureOut">
              <a:rPr lang="it-IT" smtClean="0"/>
              <a:pPr/>
              <a:t>17/12/2019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17/12/2019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0080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whatsapp.com/" TargetMode="External"/><Relationship Id="rId5" Type="http://schemas.openxmlformats.org/officeDocument/2006/relationships/hyperlink" Target="https://www.viber.com/" TargetMode="External"/><Relationship Id="rId4" Type="http://schemas.openxmlformats.org/officeDocument/2006/relationships/hyperlink" Target="https://www.messenger.com/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="" xmlns:a16="http://schemas.microsoft.com/office/drawing/2014/main" id="{A9D4F975-CE55-48B8-A201-C31AE4DBC537}"/>
              </a:ext>
            </a:extLst>
          </p:cNvPr>
          <p:cNvSpPr txBox="1"/>
          <p:nvPr/>
        </p:nvSpPr>
        <p:spPr>
          <a:xfrm>
            <a:off x="4572000" y="4941168"/>
            <a:ext cx="435771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800" b="1" cap="all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ΘΕΤΙΚΕΣ </a:t>
            </a:r>
            <a:r>
              <a:rPr lang="el-GR" sz="2800" b="1" cap="all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ΚΑΙ ΑΡΝΗΤΙΚΕΣ </a:t>
            </a:r>
            <a:endParaRPr lang="el-GR" sz="2800" b="1" cap="all" dirty="0" smtClean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l-GR" sz="2800" b="1" cap="all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ΠΛΕΥΡΕΣ </a:t>
            </a:r>
            <a:r>
              <a:rPr lang="el-GR" sz="2800" b="1" cap="all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ΤΩΝ</a:t>
            </a:r>
            <a:r>
              <a:rPr lang="en-US" sz="2800" b="1" cap="all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l-GR" sz="2800" b="1" cap="all" dirty="0" smtClean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2800" b="1" cap="all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WHATSAPP</a:t>
            </a:r>
            <a:r>
              <a:rPr lang="en-US" sz="2800" b="1" cap="all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VIBER </a:t>
            </a:r>
            <a:r>
              <a:rPr lang="el-GR" sz="2800" b="1" cap="all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ΚΑΙ</a:t>
            </a:r>
            <a:r>
              <a:rPr lang="en-US" sz="2800" b="1" cap="all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MESSENGER</a:t>
            </a:r>
            <a:endParaRPr lang="it-IT" sz="2800" b="1" cap="all" dirty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42524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9744739"/>
              </p:ext>
            </p:extLst>
          </p:nvPr>
        </p:nvGraphicFramePr>
        <p:xfrm>
          <a:off x="318356" y="692696"/>
          <a:ext cx="2818656" cy="1669288"/>
        </p:xfrm>
        <a:graphic>
          <a:graphicData uri="http://schemas.openxmlformats.org/drawingml/2006/table">
            <a:tbl>
              <a:tblPr/>
              <a:tblGrid>
                <a:gridCol w="281865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el-GR" sz="4400" b="1" i="0" cap="all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ΘΕΤΙΚΕΣ </a:t>
                      </a:r>
                    </a:p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el-GR" sz="4400" b="1" i="0" cap="all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ΠΛΕΥΡΕΣ</a:t>
                      </a:r>
                      <a:endParaRPr lang="en-US" sz="3600" b="1" i="0" cap="all" baseline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0170" marR="901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Freccia in su 4"/>
          <p:cNvSpPr/>
          <p:nvPr/>
        </p:nvSpPr>
        <p:spPr>
          <a:xfrm>
            <a:off x="1115616" y="2420219"/>
            <a:ext cx="1224136" cy="818611"/>
          </a:xfrm>
          <a:prstGeom prst="up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="" xmlns:a16="http://schemas.microsoft.com/office/drawing/2014/main" id="{44DAC41C-3ED4-436E-AB6B-A6D021EC4F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616" y="3619170"/>
            <a:ext cx="1286367" cy="818611"/>
          </a:xfrm>
          <a:prstGeom prst="rect">
            <a:avLst/>
          </a:prstGeom>
        </p:spPr>
      </p:pic>
      <p:graphicFrame>
        <p:nvGraphicFramePr>
          <p:cNvPr id="6" name="Tabella 5">
            <a:extLst>
              <a:ext uri="{FF2B5EF4-FFF2-40B4-BE49-F238E27FC236}">
                <a16:creationId xmlns="" xmlns:a16="http://schemas.microsoft.com/office/drawing/2014/main" id="{6416BFE3-602C-404C-8EC6-5CB828E781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5706844"/>
              </p:ext>
            </p:extLst>
          </p:nvPr>
        </p:nvGraphicFramePr>
        <p:xfrm>
          <a:off x="318356" y="4663542"/>
          <a:ext cx="2818656" cy="1669288"/>
        </p:xfrm>
        <a:graphic>
          <a:graphicData uri="http://schemas.openxmlformats.org/drawingml/2006/table">
            <a:tbl>
              <a:tblPr/>
              <a:tblGrid>
                <a:gridCol w="281865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el-GR" sz="4400" b="1" i="0" cap="all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ΑΡΝΗΤΙΚΕΣ </a:t>
                      </a:r>
                    </a:p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el-GR" sz="4400" b="1" i="0" cap="all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ΠΛΕΥΡΕΣ</a:t>
                      </a:r>
                      <a:endParaRPr lang="en-US" sz="3600" b="1" i="0" cap="all" baseline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0170" marR="901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" name="Freccia in giù 6">
            <a:extLst>
              <a:ext uri="{FF2B5EF4-FFF2-40B4-BE49-F238E27FC236}">
                <a16:creationId xmlns="" xmlns:a16="http://schemas.microsoft.com/office/drawing/2014/main" id="{CEA62A3D-0868-437B-8D28-ED14C76C8897}"/>
              </a:ext>
            </a:extLst>
          </p:cNvPr>
          <p:cNvSpPr/>
          <p:nvPr/>
        </p:nvSpPr>
        <p:spPr>
          <a:xfrm>
            <a:off x="3661955" y="3275247"/>
            <a:ext cx="322824" cy="657809"/>
          </a:xfrm>
          <a:prstGeom prst="down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Freccia in giù 7">
            <a:extLst>
              <a:ext uri="{FF2B5EF4-FFF2-40B4-BE49-F238E27FC236}">
                <a16:creationId xmlns="" xmlns:a16="http://schemas.microsoft.com/office/drawing/2014/main" id="{BB347909-A955-453E-941A-D17C672AD84A}"/>
              </a:ext>
            </a:extLst>
          </p:cNvPr>
          <p:cNvSpPr/>
          <p:nvPr/>
        </p:nvSpPr>
        <p:spPr>
          <a:xfrm rot="10800000">
            <a:off x="3661955" y="1979102"/>
            <a:ext cx="322824" cy="657809"/>
          </a:xfrm>
          <a:prstGeom prst="down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3" name="Connettore diritto 12">
            <a:extLst>
              <a:ext uri="{FF2B5EF4-FFF2-40B4-BE49-F238E27FC236}">
                <a16:creationId xmlns="" xmlns:a16="http://schemas.microsoft.com/office/drawing/2014/main" id="{69FA8F40-15A7-42CB-A5D9-2E6BB1675FBA}"/>
              </a:ext>
            </a:extLst>
          </p:cNvPr>
          <p:cNvCxnSpPr/>
          <p:nvPr/>
        </p:nvCxnSpPr>
        <p:spPr>
          <a:xfrm>
            <a:off x="4067944" y="2924944"/>
            <a:ext cx="4389287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asellaDiTesto 8"/>
          <p:cNvSpPr txBox="1"/>
          <p:nvPr/>
        </p:nvSpPr>
        <p:spPr>
          <a:xfrm>
            <a:off x="4062772" y="625326"/>
            <a:ext cx="4866946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l-GR" sz="24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Το </a:t>
            </a:r>
            <a:r>
              <a:rPr lang="en-US" sz="24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Messenger </a:t>
            </a:r>
            <a:r>
              <a:rPr lang="el-GR" sz="24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είναι συνδεδεμένο στο </a:t>
            </a:r>
            <a:r>
              <a:rPr lang="en-US" sz="24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Facebook (FB), </a:t>
            </a:r>
            <a:r>
              <a:rPr lang="el-GR" sz="24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καθιστώντας το </a:t>
            </a:r>
            <a:r>
              <a:rPr lang="el-GR" sz="2400" b="1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δωρεάν</a:t>
            </a:r>
            <a:r>
              <a:rPr lang="el-GR" sz="24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και </a:t>
            </a:r>
            <a:r>
              <a:rPr lang="el-GR" sz="2400" b="1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πιο εύκολο </a:t>
            </a:r>
            <a:r>
              <a:rPr lang="el-GR" sz="24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να επικοινωνήσετε με τους φίλους σας από τη συσκευή σας </a:t>
            </a:r>
            <a:r>
              <a:rPr lang="en-US" sz="24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(smartphone/tablet).</a:t>
            </a:r>
          </a:p>
          <a:p>
            <a:pPr lvl="0">
              <a:defRPr/>
            </a:pPr>
            <a:endParaRPr kumimoji="0" lang="en-GB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lvl="0">
              <a:defRPr/>
            </a:pPr>
            <a:r>
              <a:rPr lang="el-GR" sz="24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Οι χρήστες του </a:t>
            </a:r>
            <a:r>
              <a:rPr lang="en-US" sz="24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FB </a:t>
            </a:r>
            <a:r>
              <a:rPr lang="el-GR" sz="24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πρέπει να κατεβάσουν το </a:t>
            </a:r>
            <a:r>
              <a:rPr lang="en-US" sz="24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Messenger</a:t>
            </a:r>
            <a:r>
              <a:rPr lang="el-GR" sz="24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εάν θέλουν να επικοινωνούν με τους φίλους τους ευκολότερα και πιο </a:t>
            </a:r>
            <a:r>
              <a:rPr lang="el-GR" sz="2400" dirty="0" smtClean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άμεσα και </a:t>
            </a:r>
            <a:r>
              <a:rPr lang="el-GR" sz="24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η εφαρμογή καταλαμβάνει </a:t>
            </a:r>
            <a:r>
              <a:rPr lang="el-GR" sz="2400" b="1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πολύ χώρο </a:t>
            </a:r>
            <a:r>
              <a:rPr lang="el-GR" sz="24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στη μνήμη της συσκευής </a:t>
            </a:r>
            <a:r>
              <a:rPr lang="en-US" sz="24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</a:t>
            </a:r>
            <a:r>
              <a:rPr lang="el-GR" sz="24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έως και </a:t>
            </a:r>
            <a:r>
              <a:rPr lang="en-US" sz="24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100+ MB).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58301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9004153"/>
              </p:ext>
            </p:extLst>
          </p:nvPr>
        </p:nvGraphicFramePr>
        <p:xfrm>
          <a:off x="318356" y="692696"/>
          <a:ext cx="2818656" cy="1669288"/>
        </p:xfrm>
        <a:graphic>
          <a:graphicData uri="http://schemas.openxmlformats.org/drawingml/2006/table">
            <a:tbl>
              <a:tblPr/>
              <a:tblGrid>
                <a:gridCol w="281865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el-GR" sz="4400" b="1" i="0" cap="all" baseline="0" dirty="0" err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Θετικεσ</a:t>
                      </a:r>
                      <a:r>
                        <a:rPr lang="el-GR" sz="4400" b="1" i="0" cap="all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el-GR" sz="4400" b="1" i="0" cap="all" baseline="0" dirty="0" err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πλευρεσ</a:t>
                      </a:r>
                      <a:endParaRPr lang="en-US" sz="3600" b="1" i="0" cap="all" baseline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0170" marR="901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Freccia in su 4"/>
          <p:cNvSpPr/>
          <p:nvPr/>
        </p:nvSpPr>
        <p:spPr>
          <a:xfrm>
            <a:off x="1115616" y="2420219"/>
            <a:ext cx="1224136" cy="818611"/>
          </a:xfrm>
          <a:prstGeom prst="up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="" xmlns:a16="http://schemas.microsoft.com/office/drawing/2014/main" id="{44DAC41C-3ED4-436E-AB6B-A6D021EC4F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616" y="3619170"/>
            <a:ext cx="1286367" cy="818611"/>
          </a:xfrm>
          <a:prstGeom prst="rect">
            <a:avLst/>
          </a:prstGeom>
        </p:spPr>
      </p:pic>
      <p:graphicFrame>
        <p:nvGraphicFramePr>
          <p:cNvPr id="6" name="Tabella 5">
            <a:extLst>
              <a:ext uri="{FF2B5EF4-FFF2-40B4-BE49-F238E27FC236}">
                <a16:creationId xmlns="" xmlns:a16="http://schemas.microsoft.com/office/drawing/2014/main" id="{6416BFE3-602C-404C-8EC6-5CB828E781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541202"/>
              </p:ext>
            </p:extLst>
          </p:nvPr>
        </p:nvGraphicFramePr>
        <p:xfrm>
          <a:off x="318356" y="4663542"/>
          <a:ext cx="2818656" cy="1669288"/>
        </p:xfrm>
        <a:graphic>
          <a:graphicData uri="http://schemas.openxmlformats.org/drawingml/2006/table">
            <a:tbl>
              <a:tblPr/>
              <a:tblGrid>
                <a:gridCol w="281865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el-GR" sz="4400" b="1" i="0" cap="all" baseline="0" dirty="0" err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Αρνητικεσ</a:t>
                      </a:r>
                      <a:endParaRPr lang="el-GR" sz="4400" b="1" i="0" cap="all" baseline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el-GR" sz="4400" b="1" i="0" cap="all" baseline="0" dirty="0" err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πλευρεσ</a:t>
                      </a:r>
                      <a:endParaRPr lang="en-US" sz="3600" b="1" i="0" cap="all" baseline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0170" marR="901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" name="Freccia in giù 6">
            <a:extLst>
              <a:ext uri="{FF2B5EF4-FFF2-40B4-BE49-F238E27FC236}">
                <a16:creationId xmlns="" xmlns:a16="http://schemas.microsoft.com/office/drawing/2014/main" id="{CEA62A3D-0868-437B-8D28-ED14C76C8897}"/>
              </a:ext>
            </a:extLst>
          </p:cNvPr>
          <p:cNvSpPr/>
          <p:nvPr/>
        </p:nvSpPr>
        <p:spPr>
          <a:xfrm>
            <a:off x="3661955" y="3563279"/>
            <a:ext cx="322824" cy="657809"/>
          </a:xfrm>
          <a:prstGeom prst="down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Freccia in giù 7">
            <a:extLst>
              <a:ext uri="{FF2B5EF4-FFF2-40B4-BE49-F238E27FC236}">
                <a16:creationId xmlns="" xmlns:a16="http://schemas.microsoft.com/office/drawing/2014/main" id="{BB347909-A955-453E-941A-D17C672AD84A}"/>
              </a:ext>
            </a:extLst>
          </p:cNvPr>
          <p:cNvSpPr/>
          <p:nvPr/>
        </p:nvSpPr>
        <p:spPr>
          <a:xfrm rot="10800000">
            <a:off x="3661955" y="2123118"/>
            <a:ext cx="322824" cy="657809"/>
          </a:xfrm>
          <a:prstGeom prst="down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3" name="Connettore diritto 12">
            <a:extLst>
              <a:ext uri="{FF2B5EF4-FFF2-40B4-BE49-F238E27FC236}">
                <a16:creationId xmlns="" xmlns:a16="http://schemas.microsoft.com/office/drawing/2014/main" id="{69FA8F40-15A7-42CB-A5D9-2E6BB1675FBA}"/>
              </a:ext>
            </a:extLst>
          </p:cNvPr>
          <p:cNvCxnSpPr/>
          <p:nvPr/>
        </p:nvCxnSpPr>
        <p:spPr>
          <a:xfrm>
            <a:off x="4067944" y="3140968"/>
            <a:ext cx="4389287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asellaDiTesto 15">
            <a:extLst>
              <a:ext uri="{FF2B5EF4-FFF2-40B4-BE49-F238E27FC236}">
                <a16:creationId xmlns="" xmlns:a16="http://schemas.microsoft.com/office/drawing/2014/main" id="{BF79E518-3E78-4084-BBF1-E84CE48E42BB}"/>
              </a:ext>
            </a:extLst>
          </p:cNvPr>
          <p:cNvSpPr txBox="1"/>
          <p:nvPr/>
        </p:nvSpPr>
        <p:spPr>
          <a:xfrm>
            <a:off x="4067944" y="328582"/>
            <a:ext cx="4718898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kumimoji="0" lang="el-G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Βασισμένα στη σύνδεση με το ίντερνετ, το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 WhatsApp/Viber </a:t>
            </a:r>
            <a:r>
              <a:rPr kumimoji="0" lang="el-G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και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 Messenger</a:t>
            </a:r>
            <a:r>
              <a:rPr lang="en-GB" sz="28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l-GR" sz="28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προσφέρουν απεριόριστες δωρεάν </a:t>
            </a:r>
            <a:r>
              <a:rPr lang="el-GR" sz="2800" b="1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κλήσεις, </a:t>
            </a:r>
            <a:r>
              <a:rPr lang="el-GR" sz="2800" b="1" dirty="0" smtClean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βίντεο-κλήσεις </a:t>
            </a:r>
            <a:r>
              <a:rPr lang="el-GR" sz="2800" b="1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και μηνύματα </a:t>
            </a:r>
            <a:r>
              <a:rPr lang="el-GR" sz="28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σε όλα τα μέρη του κόσμου.</a:t>
            </a:r>
            <a:endParaRPr kumimoji="0" lang="en-GB" sz="2800" b="1" i="0" u="none" strike="noStrike" kern="1200" cap="none" spc="0" normalizeH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lvl="0">
              <a:defRPr/>
            </a:pP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lvl="0">
              <a:defRPr/>
            </a:pPr>
            <a:r>
              <a:rPr lang="el-GR" sz="28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Το </a:t>
            </a:r>
            <a:r>
              <a:rPr lang="en-GB" sz="28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WhatsApp/Viber </a:t>
            </a:r>
            <a:r>
              <a:rPr lang="el-GR" sz="28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και</a:t>
            </a:r>
            <a:r>
              <a:rPr lang="en-GB" sz="28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Messenger </a:t>
            </a:r>
            <a:r>
              <a:rPr lang="el-GR" sz="2800" b="1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λειτουργεί μόνο με σύνδεση στο ίντερνετ</a:t>
            </a:r>
            <a:r>
              <a:rPr lang="en-GB" sz="28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l-GR" sz="28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και αν δεν έχετε μια ασύρματη σύνδεση (</a:t>
            </a:r>
            <a:r>
              <a:rPr lang="en-US" sz="28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Wi Fi), </a:t>
            </a:r>
            <a:br>
              <a:rPr lang="en-US" sz="28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l-GR" sz="28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πληρώνετε για τη σύνδεσή σας στο διαδίκτυο.</a:t>
            </a:r>
            <a:endParaRPr lang="en-US" sz="2800" dirty="0">
              <a:solidFill>
                <a:prstClr val="black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6132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0587969"/>
              </p:ext>
            </p:extLst>
          </p:nvPr>
        </p:nvGraphicFramePr>
        <p:xfrm>
          <a:off x="318356" y="692696"/>
          <a:ext cx="2818656" cy="1669288"/>
        </p:xfrm>
        <a:graphic>
          <a:graphicData uri="http://schemas.openxmlformats.org/drawingml/2006/table">
            <a:tbl>
              <a:tblPr/>
              <a:tblGrid>
                <a:gridCol w="281865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el-GR" sz="4400" b="1" i="0" cap="all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ΘΕΤΙΚΕΣ</a:t>
                      </a:r>
                    </a:p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el-GR" sz="4400" b="1" i="0" cap="all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ΠΛΕΥΡΕΣ</a:t>
                      </a:r>
                      <a:endParaRPr lang="en-US" sz="3600" b="1" i="0" cap="all" baseline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0170" marR="901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Freccia in su 4"/>
          <p:cNvSpPr/>
          <p:nvPr/>
        </p:nvSpPr>
        <p:spPr>
          <a:xfrm>
            <a:off x="1115616" y="2420219"/>
            <a:ext cx="1224136" cy="818611"/>
          </a:xfrm>
          <a:prstGeom prst="up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="" xmlns:a16="http://schemas.microsoft.com/office/drawing/2014/main" id="{44DAC41C-3ED4-436E-AB6B-A6D021EC4F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616" y="3619170"/>
            <a:ext cx="1286367" cy="818611"/>
          </a:xfrm>
          <a:prstGeom prst="rect">
            <a:avLst/>
          </a:prstGeom>
        </p:spPr>
      </p:pic>
      <p:graphicFrame>
        <p:nvGraphicFramePr>
          <p:cNvPr id="6" name="Tabella 5">
            <a:extLst>
              <a:ext uri="{FF2B5EF4-FFF2-40B4-BE49-F238E27FC236}">
                <a16:creationId xmlns="" xmlns:a16="http://schemas.microsoft.com/office/drawing/2014/main" id="{6416BFE3-602C-404C-8EC6-5CB828E781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9553271"/>
              </p:ext>
            </p:extLst>
          </p:nvPr>
        </p:nvGraphicFramePr>
        <p:xfrm>
          <a:off x="318356" y="4663542"/>
          <a:ext cx="2818656" cy="1669288"/>
        </p:xfrm>
        <a:graphic>
          <a:graphicData uri="http://schemas.openxmlformats.org/drawingml/2006/table">
            <a:tbl>
              <a:tblPr/>
              <a:tblGrid>
                <a:gridCol w="281865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el-GR" sz="4400" b="1" i="0" cap="all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ΑΡΝΗΤΙΚΕΣ</a:t>
                      </a:r>
                    </a:p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el-GR" sz="4400" b="1" i="0" cap="all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ΠΛΕΥΡΕΣ</a:t>
                      </a:r>
                      <a:endParaRPr lang="en-US" sz="3600" b="1" i="0" cap="all" baseline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0170" marR="901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0" name="Freccia in giù 9">
            <a:extLst>
              <a:ext uri="{FF2B5EF4-FFF2-40B4-BE49-F238E27FC236}">
                <a16:creationId xmlns="" xmlns:a16="http://schemas.microsoft.com/office/drawing/2014/main" id="{A6873D55-A204-4D15-8FC0-F6966FA1DA35}"/>
              </a:ext>
            </a:extLst>
          </p:cNvPr>
          <p:cNvSpPr/>
          <p:nvPr/>
        </p:nvSpPr>
        <p:spPr>
          <a:xfrm rot="10800000">
            <a:off x="3676313" y="2492896"/>
            <a:ext cx="322824" cy="657809"/>
          </a:xfrm>
          <a:prstGeom prst="down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Freccia in giù 10">
            <a:extLst>
              <a:ext uri="{FF2B5EF4-FFF2-40B4-BE49-F238E27FC236}">
                <a16:creationId xmlns="" xmlns:a16="http://schemas.microsoft.com/office/drawing/2014/main" id="{7C8843A6-F36D-44DC-943C-E6BF80805494}"/>
              </a:ext>
            </a:extLst>
          </p:cNvPr>
          <p:cNvSpPr/>
          <p:nvPr/>
        </p:nvSpPr>
        <p:spPr>
          <a:xfrm>
            <a:off x="3676313" y="4005064"/>
            <a:ext cx="322824" cy="657809"/>
          </a:xfrm>
          <a:prstGeom prst="down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4" name="Connettore diritto 13">
            <a:extLst>
              <a:ext uri="{FF2B5EF4-FFF2-40B4-BE49-F238E27FC236}">
                <a16:creationId xmlns="" xmlns:a16="http://schemas.microsoft.com/office/drawing/2014/main" id="{0FB0B864-EE0C-4F6B-AD27-11F17F05FD0A}"/>
              </a:ext>
            </a:extLst>
          </p:cNvPr>
          <p:cNvCxnSpPr/>
          <p:nvPr/>
        </p:nvCxnSpPr>
        <p:spPr>
          <a:xfrm>
            <a:off x="4067944" y="3645024"/>
            <a:ext cx="4389287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asellaDiTesto 14"/>
          <p:cNvSpPr txBox="1"/>
          <p:nvPr/>
        </p:nvSpPr>
        <p:spPr>
          <a:xfrm>
            <a:off x="4009227" y="332656"/>
            <a:ext cx="4849053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Εκτός από τα μηνύματα και τις κλήσεις, το </a:t>
            </a:r>
            <a:r>
              <a:rPr kumimoji="0" lang="en-GB" sz="24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WhatsApp/Viber </a:t>
            </a:r>
            <a:r>
              <a:rPr kumimoji="0" lang="el-GR" sz="24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και το </a:t>
            </a:r>
            <a:r>
              <a:rPr kumimoji="0" lang="en-GB" sz="24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 Messenger </a:t>
            </a:r>
            <a:r>
              <a:rPr kumimoji="0" lang="el-GR" sz="24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μπορούν να χρησιμοποιηθούν και </a:t>
            </a:r>
            <a:r>
              <a:rPr lang="el-GR" sz="2400" dirty="0" smtClean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στις συνεργασίες </a:t>
            </a:r>
            <a:r>
              <a:rPr lang="el-GR" sz="24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σας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kumimoji="0" lang="el-G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επειδή μπορείτε να </a:t>
            </a:r>
            <a:r>
              <a:rPr kumimoji="0" lang="el-G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μοιράζεστε αρχεία</a:t>
            </a:r>
            <a:r>
              <a:rPr kumimoji="0" lang="en-GB" sz="24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kumimoji="0" lang="el-GR" sz="24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όπως φωτογραφίες ή αρχεία </a:t>
            </a:r>
            <a:r>
              <a:rPr kumimoji="0" lang="en-GB" sz="24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World </a:t>
            </a:r>
            <a:r>
              <a:rPr kumimoji="0" lang="el-GR" sz="24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και</a:t>
            </a:r>
            <a:r>
              <a:rPr kumimoji="0" lang="en-GB" sz="24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 Excel. 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l-GR" sz="24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Οι εφαρμογές θα λειτουργούν πάντα στο παρασκήνιο της συσκευής σας</a:t>
            </a:r>
            <a:r>
              <a:rPr lang="en-GB" sz="24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l-GR" sz="24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στέλνοντας ειδοποιήσεις</a:t>
            </a:r>
            <a:r>
              <a:rPr lang="en-GB" sz="24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l-GR" sz="24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για αυτό και συχνά τελειώνει γρήγορα η μπαταρία της συσκευής σας. 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43539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928926" y="357166"/>
            <a:ext cx="39604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5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Calibri Light" panose="020F0302020204030204" pitchFamily="34" charset="0"/>
              </a:rPr>
              <a:t>ΑΝΑΦΟΡΕΣ</a:t>
            </a:r>
            <a:endParaRPr kumimoji="0" lang="it-IT" sz="5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5" name="Google Shape;334;g5ff9671e07_0_2"/>
          <p:cNvSpPr/>
          <p:nvPr/>
        </p:nvSpPr>
        <p:spPr>
          <a:xfrm>
            <a:off x="642910" y="1928802"/>
            <a:ext cx="7650600" cy="388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87350">
              <a:buClr>
                <a:srgbClr val="31859B"/>
              </a:buClr>
              <a:buSzPts val="2500"/>
              <a:buFont typeface="Calibri"/>
              <a:buChar char="●"/>
              <a:defRPr/>
            </a:pPr>
            <a:endParaRPr lang="en-US" sz="2500" u="sng" dirty="0">
              <a:solidFill>
                <a:srgbClr val="00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lvl="0" indent="-387350">
              <a:buClr>
                <a:srgbClr val="31859B"/>
              </a:buClr>
              <a:buSzPts val="2500"/>
              <a:buFont typeface="Calibri"/>
              <a:buChar char="●"/>
              <a:defRPr/>
            </a:pPr>
            <a:r>
              <a:rPr lang="en-US" sz="3200" u="sng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  <a:hlinkClick r:id="rId4"/>
              </a:rPr>
              <a:t>https://www.messenger.com/</a:t>
            </a:r>
            <a:endParaRPr lang="en-US" sz="3200" u="sng" dirty="0">
              <a:solidFill>
                <a:srgbClr val="00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69850" lvl="0">
              <a:buClr>
                <a:srgbClr val="31859B"/>
              </a:buClr>
              <a:buSzPts val="2500"/>
              <a:defRPr/>
            </a:pPr>
            <a:r>
              <a:rPr lang="en-US" sz="3200" u="sng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</a:p>
          <a:p>
            <a:pPr marL="457200" lvl="0" indent="-387350">
              <a:buClr>
                <a:srgbClr val="31859B"/>
              </a:buClr>
              <a:buSzPts val="2500"/>
              <a:buFont typeface="Calibri"/>
              <a:buChar char="●"/>
              <a:defRPr/>
            </a:pPr>
            <a:r>
              <a:rPr lang="en-US" sz="3200" u="sng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  <a:hlinkClick r:id="rId5"/>
              </a:rPr>
              <a:t>https://www.viber.com/</a:t>
            </a:r>
            <a:r>
              <a:rPr lang="en-US" sz="3200" u="sng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</a:p>
          <a:p>
            <a:pPr marL="69850" lvl="0">
              <a:buClr>
                <a:srgbClr val="31859B"/>
              </a:buClr>
              <a:buSzPts val="2500"/>
              <a:defRPr/>
            </a:pPr>
            <a:endParaRPr lang="en-US" sz="3200" u="sng" dirty="0">
              <a:solidFill>
                <a:srgbClr val="00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lvl="0" indent="-387350">
              <a:buClr>
                <a:srgbClr val="31859B"/>
              </a:buClr>
              <a:buSzPts val="2500"/>
              <a:buFont typeface="Calibri"/>
              <a:buChar char="●"/>
              <a:defRPr/>
            </a:pPr>
            <a:r>
              <a:rPr lang="en-US" sz="3200" u="sng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  <a:hlinkClick r:id="rId6"/>
              </a:rPr>
              <a:t>https://www.whatsapp.com/</a:t>
            </a:r>
            <a:r>
              <a:rPr lang="en-US" sz="3200" u="sng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448786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22;p6"/>
          <p:cNvSpPr txBox="1"/>
          <p:nvPr/>
        </p:nvSpPr>
        <p:spPr>
          <a:xfrm>
            <a:off x="1193180" y="5013176"/>
            <a:ext cx="6842805" cy="5847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3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ΕΥΧΑΡΙΣΤΟΥΜΕ ΓΙΑ ΤΗΝ ΠΡΟΣΟΧΗ ΣΑ</a:t>
            </a:r>
            <a:r>
              <a:rPr lang="el-GR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Σ</a:t>
            </a:r>
            <a:r>
              <a:rPr lang="en-US" sz="3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!</a:t>
            </a:r>
            <a:endParaRPr sz="3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291382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="" xmlns:a16="http://schemas.microsoft.com/office/drawing/2014/main" id="{4C24DF88-E9A9-49EA-B0F2-C550043DF0F6}"/>
              </a:ext>
            </a:extLst>
          </p:cNvPr>
          <p:cNvSpPr txBox="1"/>
          <p:nvPr/>
        </p:nvSpPr>
        <p:spPr>
          <a:xfrm>
            <a:off x="323528" y="260648"/>
            <a:ext cx="45365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el-GR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ο μέρος</a:t>
            </a:r>
            <a:r>
              <a:rPr lang="it-IT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it-IT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l-GR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ΟΡΙΣΜΟΙ</a:t>
            </a:r>
            <a:endParaRPr lang="it-IT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647716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571868" y="357166"/>
            <a:ext cx="39604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 Light" panose="020F0302020204030204" pitchFamily="34" charset="0"/>
              </a:rPr>
              <a:t>MESSENG</a:t>
            </a: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Calibri Light" panose="020F0302020204030204" pitchFamily="34" charset="0"/>
              </a:rPr>
              <a:t>ER</a:t>
            </a:r>
            <a:endParaRPr kumimoji="0" lang="it-IT" sz="5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3" name="Rettangolo 2">
            <a:extLst>
              <a:ext uri="{FF2B5EF4-FFF2-40B4-BE49-F238E27FC236}">
                <a16:creationId xmlns=""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142844" y="1500174"/>
            <a:ext cx="8715435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el-GR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Το 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Messenger (</a:t>
            </a:r>
            <a:r>
              <a:rPr lang="el-GR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γνωστό επίσης και ως 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Facebook Messenger) </a:t>
            </a:r>
            <a:r>
              <a:rPr lang="el-GR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είναι μια δωρεάν υπηρεσία μηνυμάτων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/>
            </a:r>
            <a:b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endParaRPr lang="en-US" sz="2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el-GR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Λειτουργεί μέσω της πλατφόρμας </a:t>
            </a:r>
            <a:r>
              <a:rPr lang="en-US" sz="24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Messenger </a:t>
            </a:r>
            <a:r>
              <a:rPr lang="el-GR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ή της εφαρμογής </a:t>
            </a:r>
            <a:r>
              <a:rPr lang="en-US" sz="24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Messenger App 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(</a:t>
            </a:r>
            <a:r>
              <a:rPr lang="el-GR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αρχικά αναπτύχθηκε ως 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Chat </a:t>
            </a:r>
            <a:r>
              <a:rPr lang="el-GR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στο </a:t>
            </a:r>
            <a:r>
              <a:rPr lang="en-US" sz="2400" dirty="0" err="1" smtClean="0">
                <a:latin typeface="Calibri Light" panose="020F0302020204030204" pitchFamily="34" charset="0"/>
                <a:cs typeface="Calibri Light" panose="020F0302020204030204" pitchFamily="34" charset="0"/>
              </a:rPr>
              <a:t>Facebook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endParaRPr lang="en-US" sz="2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el-GR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Οι χρήστες μπορούν να στείλουν μηνύματα, φωτογραφίες, βίντεο, αυτοκόλλητα, ηχογραφημένα μηνύματα και να επισυνάψουν αρχεία 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(</a:t>
            </a:r>
            <a:r>
              <a:rPr lang="el-GR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όπως ένα αρχείο 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word)</a:t>
            </a: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endParaRPr lang="en-US" sz="2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el-GR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Η εφαρμογή υποστηρίζει επίσης φωνητικές και βίντεο κλήσεις</a:t>
            </a:r>
            <a:endParaRPr lang="en-US" sz="24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endParaRPr lang="en-US" sz="2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el-GR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Επίσης, υποστηρίζει παιχνίδια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4" name="Picture 10" descr="Image result for messenger">
            <a:extLst>
              <a:ext uri="{FF2B5EF4-FFF2-40B4-BE49-F238E27FC236}">
                <a16:creationId xmlns="" xmlns:a16="http://schemas.microsoft.com/office/drawing/2014/main" id="{9F25025A-9667-4B32-B4E4-654781D96A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18909"/>
            <a:ext cx="1256548" cy="1256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20711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785918" y="571480"/>
            <a:ext cx="70258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Calibri Light" panose="020F0302020204030204" pitchFamily="34" charset="0"/>
              </a:rPr>
              <a:t>ΒΑΣΙΚΑ ΒΗΜΑΤΑ ΚΑΙ ΛΕΙΤΟΥΡΓΙΕΣ</a:t>
            </a:r>
            <a:endParaRPr kumimoji="0" lang="it-IT" sz="3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Calibri Light" panose="020F0302020204030204" pitchFamily="34" charset="0"/>
            </a:endParaRPr>
          </a:p>
        </p:txBody>
      </p:sp>
      <p:grpSp>
        <p:nvGrpSpPr>
          <p:cNvPr id="8" name="Group 2">
            <a:extLst>
              <a:ext uri="{FF2B5EF4-FFF2-40B4-BE49-F238E27FC236}">
                <a16:creationId xmlns="" xmlns:a16="http://schemas.microsoft.com/office/drawing/2014/main" id="{41AFCC4E-875E-496A-9DC6-67AE4504181E}"/>
              </a:ext>
            </a:extLst>
          </p:cNvPr>
          <p:cNvGrpSpPr>
            <a:grpSpLocks/>
          </p:cNvGrpSpPr>
          <p:nvPr/>
        </p:nvGrpSpPr>
        <p:grpSpPr bwMode="auto">
          <a:xfrm>
            <a:off x="650924" y="118413"/>
            <a:ext cx="1296451" cy="1323870"/>
            <a:chOff x="1632" y="1248"/>
            <a:chExt cx="2682" cy="2286"/>
          </a:xfrm>
          <a:solidFill>
            <a:schemeClr val="accent3"/>
          </a:solidFill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grpSpPr>
        <p:sp>
          <p:nvSpPr>
            <p:cNvPr id="9" name="Gear">
              <a:extLst>
                <a:ext uri="{FF2B5EF4-FFF2-40B4-BE49-F238E27FC236}">
                  <a16:creationId xmlns="" xmlns:a16="http://schemas.microsoft.com/office/drawing/2014/main" id="{E283BD08-C66F-4766-BD68-35D18024F512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3119" y="1248"/>
              <a:ext cx="1195" cy="1048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4374 w 21600"/>
                <a:gd name="T9" fmla="*/ 3964 h 21600"/>
                <a:gd name="T10" fmla="*/ 17841 w 21600"/>
                <a:gd name="T11" fmla="*/ 176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grpFill/>
            <a:ln w="28575">
              <a:noFill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AutoShape 4">
              <a:extLst>
                <a:ext uri="{FF2B5EF4-FFF2-40B4-BE49-F238E27FC236}">
                  <a16:creationId xmlns="" xmlns:a16="http://schemas.microsoft.com/office/drawing/2014/main" id="{5DF877D3-AAA5-4AD1-B1BF-63DFF6B01845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1632" y="1680"/>
              <a:ext cx="1429" cy="1253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4374 w 21600"/>
                <a:gd name="T9" fmla="*/ 3964 h 21600"/>
                <a:gd name="T10" fmla="*/ 17841 w 21600"/>
                <a:gd name="T11" fmla="*/ 176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grpFill/>
            <a:ln w="28575">
              <a:noFill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AutoShape 5">
              <a:extLst>
                <a:ext uri="{FF2B5EF4-FFF2-40B4-BE49-F238E27FC236}">
                  <a16:creationId xmlns="" xmlns:a16="http://schemas.microsoft.com/office/drawing/2014/main" id="{37AD9C7F-F970-4914-AB57-D97A2FD0A005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2559" y="2142"/>
              <a:ext cx="1588" cy="1392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4374 w 21600"/>
                <a:gd name="T9" fmla="*/ 3964 h 21600"/>
                <a:gd name="T10" fmla="*/ 17841 w 21600"/>
                <a:gd name="T11" fmla="*/ 176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grpFill/>
            <a:ln w="28575">
              <a:noFill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2" name="Rettangolo 11">
            <a:extLst>
              <a:ext uri="{FF2B5EF4-FFF2-40B4-BE49-F238E27FC236}">
                <a16:creationId xmlns=""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0" y="1499910"/>
            <a:ext cx="8929718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l-GR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Calibri Light" panose="020F0302020204030204" pitchFamily="34" charset="0"/>
              </a:rPr>
              <a:t>Κατεβάστε την εφαρμογή </a:t>
            </a: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Calibri Light" panose="020F0302020204030204" pitchFamily="34" charset="0"/>
              </a:rPr>
              <a:t>Facebook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Calibri Light" panose="020F0302020204030204" pitchFamily="34" charset="0"/>
              </a:rPr>
              <a:t> </a:t>
            </a: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Calibri Light" panose="020F0302020204030204" pitchFamily="34" charset="0"/>
              </a:rPr>
              <a:t>Messenger App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Calibri Light" panose="020F03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l-GR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Calibri Light" panose="020F0302020204030204" pitchFamily="34" charset="0"/>
              </a:rPr>
              <a:t>Κάντε εγγραφή στην πλατφόρμα μέσω του λογαριασμού σας στο </a:t>
            </a: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Calibri Light" panose="020F0302020204030204" pitchFamily="34" charset="0"/>
              </a:rPr>
              <a:t>Facebook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tabLst/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Calibri Light" panose="020F03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l-GR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Calibri Light" panose="020F0302020204030204" pitchFamily="34" charset="0"/>
              </a:rPr>
              <a:t>Επιτρέψτε στην εφαρμογή να έχει πρόσβαση </a:t>
            </a:r>
            <a:r>
              <a:rPr kumimoji="0" lang="el-GR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Calibri Light" panose="020F0302020204030204" pitchFamily="34" charset="0"/>
              </a:rPr>
              <a:t>στις επαφές του κινητού σας</a:t>
            </a:r>
            <a:r>
              <a:rPr kumimoji="0" lang="el-GR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Calibri Light" panose="020F0302020204030204" pitchFamily="34" charset="0"/>
              </a:rPr>
              <a:t> </a:t>
            </a:r>
            <a:r>
              <a:rPr kumimoji="0" lang="el-GR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Calibri Light" panose="020F0302020204030204" pitchFamily="34" charset="0"/>
              </a:rPr>
              <a:t>συναινώντας σε αυτό όταν εμφανιστεί το αναδυόμενο </a:t>
            </a:r>
            <a:r>
              <a:rPr lang="el-GR" b="1" dirty="0" smtClean="0">
                <a:cs typeface="Calibri Light" panose="020F0302020204030204" pitchFamily="34" charset="0"/>
              </a:rPr>
              <a:t>ερώτημα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Calibri Light" panose="020F03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Calibri Light" panose="020F03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l-GR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Calibri Light" panose="020F0302020204030204" pitchFamily="34" charset="0"/>
              </a:rPr>
              <a:t>Αρχίστε μια συζήτηση 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Calibri Light" panose="020F0302020204030204" pitchFamily="34" charset="0"/>
              </a:rPr>
              <a:t>(</a:t>
            </a:r>
            <a:r>
              <a:rPr kumimoji="0" lang="el-GR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Calibri Light" panose="020F0302020204030204" pitchFamily="34" charset="0"/>
              </a:rPr>
              <a:t>στείλτε ένα μήνυμα, ένα αρχείο, μια εικόνα, ένα βίντεο κτλ.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Calibri Light" panose="020F0302020204030204" pitchFamily="34" charset="0"/>
              </a:rPr>
              <a:t>)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Calibri Light" panose="020F03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l-GR" b="1" dirty="0">
                <a:solidFill>
                  <a:srgbClr val="000000"/>
                </a:solidFill>
              </a:rPr>
              <a:t>Αρχίστε μια </a:t>
            </a:r>
            <a:r>
              <a:rPr lang="el-GR" b="1" dirty="0" smtClean="0">
                <a:solidFill>
                  <a:srgbClr val="000000"/>
                </a:solidFill>
              </a:rPr>
              <a:t>βίντεο-κλήση </a:t>
            </a:r>
            <a:r>
              <a:rPr lang="el-GR" b="1" dirty="0">
                <a:solidFill>
                  <a:srgbClr val="000000"/>
                </a:solidFill>
              </a:rPr>
              <a:t>με τη λίστα επαφών σας</a:t>
            </a:r>
            <a:r>
              <a:rPr lang="en-US" b="1" dirty="0">
                <a:solidFill>
                  <a:srgbClr val="000000"/>
                </a:solidFill>
              </a:rPr>
              <a:t>. </a:t>
            </a:r>
            <a:br>
              <a:rPr lang="en-US" b="1" dirty="0">
                <a:solidFill>
                  <a:srgbClr val="000000"/>
                </a:solidFill>
              </a:rPr>
            </a:br>
            <a:r>
              <a:rPr lang="el-GR" b="1" u="sng" dirty="0" smtClean="0">
                <a:solidFill>
                  <a:srgbClr val="000000"/>
                </a:solidFill>
              </a:rPr>
              <a:t>Σημείωση</a:t>
            </a:r>
            <a:r>
              <a:rPr lang="en-US" b="1" u="sng" dirty="0" smtClean="0">
                <a:solidFill>
                  <a:srgbClr val="000000"/>
                </a:solidFill>
              </a:rPr>
              <a:t>: </a:t>
            </a:r>
            <a:r>
              <a:rPr lang="el-GR" b="1" u="sng" dirty="0" smtClean="0">
                <a:solidFill>
                  <a:srgbClr val="000000"/>
                </a:solidFill>
              </a:rPr>
              <a:t>Όταν </a:t>
            </a:r>
            <a:r>
              <a:rPr lang="el-GR" b="1" u="sng" dirty="0">
                <a:solidFill>
                  <a:srgbClr val="000000"/>
                </a:solidFill>
              </a:rPr>
              <a:t>η επαφή σας αποδεχτεί το αίτημα να συμμετέχει στη </a:t>
            </a:r>
            <a:r>
              <a:rPr lang="el-GR" b="1" u="sng" dirty="0" smtClean="0">
                <a:solidFill>
                  <a:srgbClr val="000000"/>
                </a:solidFill>
              </a:rPr>
              <a:t>βίντεο-κλήση</a:t>
            </a:r>
            <a:r>
              <a:rPr lang="el-GR" b="1" u="sng" dirty="0">
                <a:solidFill>
                  <a:srgbClr val="000000"/>
                </a:solidFill>
              </a:rPr>
              <a:t>,</a:t>
            </a:r>
            <a:r>
              <a:rPr lang="en-US" b="1" u="sng" dirty="0">
                <a:solidFill>
                  <a:srgbClr val="000000"/>
                </a:solidFill>
              </a:rPr>
              <a:t> </a:t>
            </a:r>
            <a:r>
              <a:rPr lang="el-GR" b="1" u="sng" dirty="0">
                <a:solidFill>
                  <a:srgbClr val="000000"/>
                </a:solidFill>
              </a:rPr>
              <a:t>έχετε τη δυνατότητα να απενεργοποιήσετε την κάμερα του κινητού σας και να επικοινωνείτε μόνο φωνητικά, όπως σε μια κανονική κλήση</a:t>
            </a:r>
            <a:r>
              <a:rPr lang="en-US" b="1" u="sng" dirty="0">
                <a:solidFill>
                  <a:srgbClr val="000000"/>
                </a:solidFill>
              </a:rPr>
              <a:t>.</a:t>
            </a:r>
            <a:endParaRPr lang="en-US" b="1" dirty="0">
              <a:solidFill>
                <a:srgbClr val="31859B"/>
              </a:solidFill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tabLst/>
              <a:defRPr/>
            </a:pPr>
            <a:endParaRPr kumimoji="0" lang="en-US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Calibri Light" panose="020F03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l-GR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Calibri Light" panose="020F0302020204030204" pitchFamily="34" charset="0"/>
              </a:rPr>
              <a:t>Μπορείτε να δημιουργήσετε μια </a:t>
            </a:r>
            <a:r>
              <a:rPr kumimoji="0" lang="el-GR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Calibri Light" panose="020F0302020204030204" pitchFamily="34" charset="0"/>
              </a:rPr>
              <a:t>ομαδική συνομιλία 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Calibri Light" panose="020F0302020204030204" pitchFamily="34" charset="0"/>
              </a:rPr>
              <a:t>(</a:t>
            </a:r>
            <a:r>
              <a:rPr kumimoji="0" lang="el-GR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Calibri Light" panose="020F0302020204030204" pitchFamily="34" charset="0"/>
              </a:rPr>
              <a:t>προσθέτοντας συγκεκριμένες επαφές και επιλέγοντας το όνομα της ομάδας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Calibri Light" panose="020F0302020204030204" pitchFamily="34" charset="0"/>
              </a:rPr>
              <a:t>) </a:t>
            </a:r>
            <a:r>
              <a:rPr kumimoji="0" lang="el-GR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Calibri Light" panose="020F0302020204030204" pitchFamily="34" charset="0"/>
              </a:rPr>
              <a:t>ή μπορεί να προσκληθείτε εσείς να λάβετε μέρος σε μια ομαδική συζήτηση 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98599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4084386" y="364246"/>
            <a:ext cx="39604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 Light" panose="020F0302020204030204" pitchFamily="34" charset="0"/>
              </a:rPr>
              <a:t>WHATSAPP</a:t>
            </a:r>
            <a:endParaRPr kumimoji="0" lang="it-IT" sz="5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3" name="Rettangolo 2">
            <a:extLst>
              <a:ext uri="{FF2B5EF4-FFF2-40B4-BE49-F238E27FC236}">
                <a16:creationId xmlns=""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142844" y="1571612"/>
            <a:ext cx="8858312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el-GR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Το 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WhatsApp </a:t>
            </a:r>
            <a:r>
              <a:rPr lang="el-GR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είναι μια 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l-GR" sz="24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δωρεάν υπηρεσία μηνυμάτων</a:t>
            </a:r>
            <a:endParaRPr lang="en-US" sz="24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endParaRPr lang="en-US" sz="14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el-GR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Επιτρέπει στους χρήστες να στέλνουν γραπτά και φωνητικά μηνύματα, να κάνουν φωνητικές και βίντεο κλήσεις, να μοιράζονται εικόνες, αρχεία, συνδέσμους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l-GR" sz="2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κτλ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.</a:t>
            </a: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endParaRPr lang="en-US" sz="1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el-GR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Το 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WhatsApp </a:t>
            </a:r>
            <a:r>
              <a:rPr lang="el-GR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είναι μια </a:t>
            </a:r>
            <a:r>
              <a:rPr lang="el-GR" sz="24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εφαρμογή</a:t>
            </a:r>
            <a:r>
              <a:rPr lang="en-US" sz="24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(App) </a:t>
            </a:r>
            <a:r>
              <a:rPr lang="el-GR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που εκτελείται σε συσκευές κινητών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l-GR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ωστόσο είναι επίσης προσβάσιμη και από υπολογιστή μέσω της </a:t>
            </a:r>
            <a:r>
              <a:rPr lang="el-GR" sz="24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επιλογής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4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WhatsApp Web</a:t>
            </a:r>
            <a:r>
              <a:rPr lang="el-GR" sz="24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l-GR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που είναι διαθέσιμη στην ίδια εφαρμογή</a:t>
            </a: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endParaRPr lang="en-US" sz="2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el-GR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Η υπηρεσία προκειμένου να λειτουργήσει, απαιτεί οι χρήστες να παρέχουν τον αριθμό του κινητού τους</a:t>
            </a:r>
            <a:endParaRPr lang="en-US" sz="24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4" name="Picture 6" descr="Image result for whats up">
            <a:extLst>
              <a:ext uri="{FF2B5EF4-FFF2-40B4-BE49-F238E27FC236}">
                <a16:creationId xmlns="" xmlns:a16="http://schemas.microsoft.com/office/drawing/2014/main" id="{306C2A2A-06FF-4D01-9EB9-AA131D20B8E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17" t="6031" r="9435" b="8802"/>
          <a:stretch/>
        </p:blipFill>
        <p:spPr bwMode="auto">
          <a:xfrm>
            <a:off x="1099174" y="188639"/>
            <a:ext cx="1168571" cy="1371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20213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866649" y="335845"/>
            <a:ext cx="70258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Calibri Light" panose="020F0302020204030204" pitchFamily="34" charset="0"/>
              </a:rPr>
              <a:t>ΒΑΣΙΚΑ ΒΗΜΑΤΑ ΚΑΙ ΛΕΙΤΟΥΡΓΙΕΣ</a:t>
            </a:r>
            <a:endParaRPr kumimoji="0" lang="it-IT" sz="3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3" name="Rettangolo 2">
            <a:extLst>
              <a:ext uri="{FF2B5EF4-FFF2-40B4-BE49-F238E27FC236}">
                <a16:creationId xmlns=""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285720" y="1499910"/>
            <a:ext cx="8501122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l-G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Κατεβάστε την εφαρμογή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WhatsApp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l-G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Κ</a:t>
            </a:r>
            <a:r>
              <a:rPr lang="el-GR" sz="20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άντε εγγραφή στην πλατφόρμα με </a:t>
            </a:r>
            <a:r>
              <a:rPr lang="el-GR" sz="2000" b="1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τον αριθμό του κινητού σας 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tabLst/>
              <a:defRPr/>
            </a:pPr>
            <a:endParaRPr lang="el-GR" sz="2000" b="1" dirty="0">
              <a:solidFill>
                <a:prstClr val="black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l-GR" sz="20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Δημιουργήστε το </a:t>
            </a:r>
            <a:r>
              <a:rPr lang="el-GR" sz="2000" b="1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προσωπικό σας προφίλ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(</a:t>
            </a:r>
            <a:r>
              <a:rPr kumimoji="0" lang="el-G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φωτογραφία, όνομα, κτλ.)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l-GR" sz="2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Επιτρέψτε στην εφαρμογή να έχει πρόσβαση στις </a:t>
            </a:r>
            <a:r>
              <a:rPr kumimoji="0" lang="el-GR" sz="2000" b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επαφές του τηλεφώνου σας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l-G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Αρχίστε μια συζήτηση 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(</a:t>
            </a:r>
            <a:r>
              <a:rPr kumimoji="0" lang="el-GR" sz="2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στείλτε γραπτά μηνύματα, αρχεία, εικόνες, βίντεο, συνδέσμους, ηχογραφημένα μηνύματα, το πού βρίσκεστε κτλ.), </a:t>
            </a:r>
            <a:r>
              <a:rPr kumimoji="0" lang="el-G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μια κλήση ή </a:t>
            </a:r>
            <a:r>
              <a:rPr kumimoji="0" lang="el-GR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βίντεο-κλήση </a:t>
            </a:r>
            <a:r>
              <a:rPr kumimoji="0" lang="el-G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με τη λίστα επαφών σας</a:t>
            </a:r>
            <a:r>
              <a:rPr kumimoji="0" lang="el-GR" sz="2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 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tabLst/>
              <a:defRPr/>
            </a:pPr>
            <a:endParaRPr kumimoji="0" lang="el-GR" sz="20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kumimoji="0" lang="el-GR" sz="2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Μπορείτε να δημιουργήσετε μια </a:t>
            </a:r>
            <a:r>
              <a:rPr kumimoji="0" lang="el-G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ομάδα</a:t>
            </a:r>
            <a:r>
              <a:rPr kumimoji="0" lang="el-GR" sz="2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WhatsApp 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(</a:t>
            </a:r>
            <a:r>
              <a:rPr kumimoji="0" lang="el-GR" sz="2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προσθέτοντας συγκεκριμένες επαφές και επιλέγοντας το όνομα της ομάδας) </a:t>
            </a:r>
            <a:r>
              <a:rPr lang="el-GR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ή μπορεί να προσκληθείτε εσείς να λάβετε μέρος σε μια ομαδική συζήτηση 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  <p:grpSp>
        <p:nvGrpSpPr>
          <p:cNvPr id="8" name="Group 2">
            <a:extLst>
              <a:ext uri="{FF2B5EF4-FFF2-40B4-BE49-F238E27FC236}">
                <a16:creationId xmlns="" xmlns:a16="http://schemas.microsoft.com/office/drawing/2014/main" id="{41AFCC4E-875E-496A-9DC6-67AE4504181E}"/>
              </a:ext>
            </a:extLst>
          </p:cNvPr>
          <p:cNvGrpSpPr>
            <a:grpSpLocks/>
          </p:cNvGrpSpPr>
          <p:nvPr/>
        </p:nvGrpSpPr>
        <p:grpSpPr bwMode="auto">
          <a:xfrm>
            <a:off x="650924" y="118413"/>
            <a:ext cx="1296451" cy="1323870"/>
            <a:chOff x="1632" y="1248"/>
            <a:chExt cx="2682" cy="2286"/>
          </a:xfrm>
          <a:solidFill>
            <a:schemeClr val="accent3"/>
          </a:solidFill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grpSpPr>
        <p:sp>
          <p:nvSpPr>
            <p:cNvPr id="9" name="Gear">
              <a:extLst>
                <a:ext uri="{FF2B5EF4-FFF2-40B4-BE49-F238E27FC236}">
                  <a16:creationId xmlns="" xmlns:a16="http://schemas.microsoft.com/office/drawing/2014/main" id="{E283BD08-C66F-4766-BD68-35D18024F512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3119" y="1248"/>
              <a:ext cx="1195" cy="1048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4374 w 21600"/>
                <a:gd name="T9" fmla="*/ 3964 h 21600"/>
                <a:gd name="T10" fmla="*/ 17841 w 21600"/>
                <a:gd name="T11" fmla="*/ 176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grpFill/>
            <a:ln w="28575">
              <a:noFill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endParaRPr lang="it-IT"/>
            </a:p>
          </p:txBody>
        </p:sp>
        <p:sp>
          <p:nvSpPr>
            <p:cNvPr id="10" name="AutoShape 4">
              <a:extLst>
                <a:ext uri="{FF2B5EF4-FFF2-40B4-BE49-F238E27FC236}">
                  <a16:creationId xmlns="" xmlns:a16="http://schemas.microsoft.com/office/drawing/2014/main" id="{5DF877D3-AAA5-4AD1-B1BF-63DFF6B01845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1632" y="1680"/>
              <a:ext cx="1429" cy="1253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4374 w 21600"/>
                <a:gd name="T9" fmla="*/ 3964 h 21600"/>
                <a:gd name="T10" fmla="*/ 17841 w 21600"/>
                <a:gd name="T11" fmla="*/ 176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grpFill/>
            <a:ln w="28575">
              <a:noFill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endParaRPr lang="it-IT"/>
            </a:p>
          </p:txBody>
        </p:sp>
        <p:sp>
          <p:nvSpPr>
            <p:cNvPr id="11" name="AutoShape 5">
              <a:extLst>
                <a:ext uri="{FF2B5EF4-FFF2-40B4-BE49-F238E27FC236}">
                  <a16:creationId xmlns="" xmlns:a16="http://schemas.microsoft.com/office/drawing/2014/main" id="{37AD9C7F-F970-4914-AB57-D97A2FD0A005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2559" y="2142"/>
              <a:ext cx="1588" cy="1392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4374 w 21600"/>
                <a:gd name="T9" fmla="*/ 3964 h 21600"/>
                <a:gd name="T10" fmla="*/ 17841 w 21600"/>
                <a:gd name="T11" fmla="*/ 176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grpFill/>
            <a:ln w="28575">
              <a:noFill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endParaRPr lang="it-IT"/>
            </a:p>
          </p:txBody>
        </p:sp>
      </p:grpSp>
    </p:spTree>
    <p:extLst>
      <p:ext uri="{BB962C8B-B14F-4D97-AF65-F5344CB8AC3E}">
        <p14:creationId xmlns:p14="http://schemas.microsoft.com/office/powerpoint/2010/main" val="36287818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928926" y="357166"/>
            <a:ext cx="39604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Calibri Light" panose="020F0302020204030204" pitchFamily="34" charset="0"/>
              </a:rPr>
              <a:t>VIBER</a:t>
            </a:r>
            <a:endParaRPr kumimoji="0" lang="it-IT" sz="5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3" name="Rettangolo 2">
            <a:extLst>
              <a:ext uri="{FF2B5EF4-FFF2-40B4-BE49-F238E27FC236}">
                <a16:creationId xmlns=""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142844" y="1571612"/>
            <a:ext cx="878687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el-GR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Το 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Viber </a:t>
            </a:r>
            <a:r>
              <a:rPr lang="el-GR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είναι μια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l-GR" sz="24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δωρεάν υπηρεσία μηνυμάτων</a:t>
            </a:r>
            <a:endParaRPr lang="en-US" sz="24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endParaRPr lang="en-US" sz="2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el-GR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Οι χρήστες καταχωρούνται και αναγνωρίζονται μέσω του </a:t>
            </a:r>
            <a:r>
              <a:rPr lang="el-GR" sz="24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αριθμού του κινητού τους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l-GR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παρόλο που η υπηρεσία είναι προσβάσιμη σε πλατφόρμες χωρίς να είναι χρειάζεται συνδεσιμότητα κινητού</a:t>
            </a:r>
            <a:endParaRPr lang="en-US" sz="2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endParaRPr lang="en-US" sz="2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el-GR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Επιπλέον, επιτρέπει στους χρήστες να ανταλλάσσουν αρχεία εικόνων και βίντεο</a:t>
            </a:r>
            <a:endParaRPr lang="en-US" sz="2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endParaRPr lang="en-US" sz="2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el-GR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Παρέχει μια </a:t>
            </a:r>
            <a:r>
              <a:rPr lang="el-GR" sz="24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πληρωτέα </a:t>
            </a:r>
            <a:r>
              <a:rPr lang="el-GR" sz="24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διεθνή </a:t>
            </a:r>
            <a:r>
              <a:rPr lang="el-GR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σταθερή και κινητή υπηρεσία κλήσης που </a:t>
            </a:r>
            <a:r>
              <a:rPr lang="el-GR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ονομάζεται </a:t>
            </a:r>
            <a:r>
              <a:rPr lang="en-US" sz="2400" b="1" dirty="0" err="1" smtClean="0">
                <a:latin typeface="Calibri Light" panose="020F0302020204030204" pitchFamily="34" charset="0"/>
                <a:cs typeface="Calibri Light" panose="020F0302020204030204" pitchFamily="34" charset="0"/>
              </a:rPr>
              <a:t>Viber</a:t>
            </a:r>
            <a:r>
              <a:rPr lang="en-US" sz="24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4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Out</a:t>
            </a:r>
          </a:p>
        </p:txBody>
      </p:sp>
      <p:pic>
        <p:nvPicPr>
          <p:cNvPr id="4" name="Picture 8" descr="Image result for VIBER">
            <a:extLst>
              <a:ext uri="{FF2B5EF4-FFF2-40B4-BE49-F238E27FC236}">
                <a16:creationId xmlns="" xmlns:a16="http://schemas.microsoft.com/office/drawing/2014/main" id="{57B7D708-5F04-4A6B-B9AC-A7E34282F1D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56" t="13552" r="14725" b="13552"/>
          <a:stretch/>
        </p:blipFill>
        <p:spPr bwMode="auto">
          <a:xfrm>
            <a:off x="1259633" y="172567"/>
            <a:ext cx="1224135" cy="1191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48786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866649" y="335845"/>
            <a:ext cx="70258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l-GR" sz="36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 Light" panose="020F0302020204030204" pitchFamily="34" charset="0"/>
              </a:rPr>
              <a:t>ΒΑΣΙΚΑ ΒΗΜΑΤΑ ΚΑΙ ΛΕΙΤΟΥΡΓΙΕΣ</a:t>
            </a:r>
            <a:endParaRPr kumimoji="0" lang="it-IT" sz="3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3" name="Rettangolo 2">
            <a:extLst>
              <a:ext uri="{FF2B5EF4-FFF2-40B4-BE49-F238E27FC236}">
                <a16:creationId xmlns=""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214282" y="1714488"/>
            <a:ext cx="8572560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l-G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Κατεβάστε την εφαρμογή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Viber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l-GR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Κάντε εγγραφή στην πλατφόρμα με τον αριθμό του κινητού σας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l-GR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Δημιουργήστε το προσωπικό σας προφίλ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(</a:t>
            </a:r>
            <a:r>
              <a:rPr kumimoji="0" lang="el-GR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φωτογραφία, όνομα κτλ.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)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el-GR" sz="24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Επιτρέψτε στην εφαρμογή να έχει πρόσβαση στις </a:t>
            </a:r>
            <a:r>
              <a:rPr lang="el-GR" sz="2400" b="1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επαφές του τηλεφώνου σας</a:t>
            </a:r>
            <a:endParaRPr lang="en-US" sz="2400" b="1" dirty="0">
              <a:solidFill>
                <a:prstClr val="black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el-GR" sz="2400" b="1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Αρχίστε μια συζήτηση </a:t>
            </a:r>
            <a:r>
              <a:rPr lang="en-US" sz="24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</a:t>
            </a:r>
            <a:r>
              <a:rPr lang="el-GR" sz="24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στείλτε γραπτά μηνύματα, αρχεία, εικόνες, βίντεο, συνδέσμους</a:t>
            </a:r>
            <a:r>
              <a:rPr lang="el-GR" sz="2400" dirty="0" smtClean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κτλ</a:t>
            </a:r>
            <a:r>
              <a:rPr lang="el-GR" sz="24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.), </a:t>
            </a:r>
            <a:r>
              <a:rPr lang="el-GR" sz="2400" b="1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μια κλήση ή </a:t>
            </a:r>
            <a:r>
              <a:rPr lang="el-GR" sz="2400" b="1" dirty="0" smtClean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βίντεο-κλήση </a:t>
            </a:r>
            <a:r>
              <a:rPr lang="el-GR" sz="2400" b="1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με τη λίστα επαφών σας</a:t>
            </a:r>
            <a:r>
              <a:rPr lang="el-GR" sz="24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  <p:grpSp>
        <p:nvGrpSpPr>
          <p:cNvPr id="8" name="Group 2">
            <a:extLst>
              <a:ext uri="{FF2B5EF4-FFF2-40B4-BE49-F238E27FC236}">
                <a16:creationId xmlns="" xmlns:a16="http://schemas.microsoft.com/office/drawing/2014/main" id="{41AFCC4E-875E-496A-9DC6-67AE4504181E}"/>
              </a:ext>
            </a:extLst>
          </p:cNvPr>
          <p:cNvGrpSpPr>
            <a:grpSpLocks/>
          </p:cNvGrpSpPr>
          <p:nvPr/>
        </p:nvGrpSpPr>
        <p:grpSpPr bwMode="auto">
          <a:xfrm>
            <a:off x="650924" y="118413"/>
            <a:ext cx="1296451" cy="1323870"/>
            <a:chOff x="1632" y="1248"/>
            <a:chExt cx="2682" cy="2286"/>
          </a:xfrm>
          <a:solidFill>
            <a:schemeClr val="accent3"/>
          </a:solidFill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grpSpPr>
        <p:sp>
          <p:nvSpPr>
            <p:cNvPr id="9" name="Gear">
              <a:extLst>
                <a:ext uri="{FF2B5EF4-FFF2-40B4-BE49-F238E27FC236}">
                  <a16:creationId xmlns="" xmlns:a16="http://schemas.microsoft.com/office/drawing/2014/main" id="{E283BD08-C66F-4766-BD68-35D18024F512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3119" y="1248"/>
              <a:ext cx="1195" cy="1048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4374 w 21600"/>
                <a:gd name="T9" fmla="*/ 3964 h 21600"/>
                <a:gd name="T10" fmla="*/ 17841 w 21600"/>
                <a:gd name="T11" fmla="*/ 176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grpFill/>
            <a:ln w="28575">
              <a:noFill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AutoShape 4">
              <a:extLst>
                <a:ext uri="{FF2B5EF4-FFF2-40B4-BE49-F238E27FC236}">
                  <a16:creationId xmlns="" xmlns:a16="http://schemas.microsoft.com/office/drawing/2014/main" id="{5DF877D3-AAA5-4AD1-B1BF-63DFF6B01845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1632" y="1680"/>
              <a:ext cx="1429" cy="1253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4374 w 21600"/>
                <a:gd name="T9" fmla="*/ 3964 h 21600"/>
                <a:gd name="T10" fmla="*/ 17841 w 21600"/>
                <a:gd name="T11" fmla="*/ 176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grpFill/>
            <a:ln w="28575">
              <a:noFill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AutoShape 5">
              <a:extLst>
                <a:ext uri="{FF2B5EF4-FFF2-40B4-BE49-F238E27FC236}">
                  <a16:creationId xmlns="" xmlns:a16="http://schemas.microsoft.com/office/drawing/2014/main" id="{37AD9C7F-F970-4914-AB57-D97A2FD0A005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2559" y="2142"/>
              <a:ext cx="1588" cy="1392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4374 w 21600"/>
                <a:gd name="T9" fmla="*/ 3964 h 21600"/>
                <a:gd name="T10" fmla="*/ 17841 w 21600"/>
                <a:gd name="T11" fmla="*/ 176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grpFill/>
            <a:ln w="28575">
              <a:noFill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832252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="" xmlns:a16="http://schemas.microsoft.com/office/drawing/2014/main" id="{4C24DF88-E9A9-49EA-B0F2-C550043DF0F6}"/>
              </a:ext>
            </a:extLst>
          </p:cNvPr>
          <p:cNvSpPr txBox="1"/>
          <p:nvPr/>
        </p:nvSpPr>
        <p:spPr>
          <a:xfrm>
            <a:off x="318592" y="620688"/>
            <a:ext cx="682448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l-GR" sz="5400" b="1" baseline="30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ο</a:t>
            </a:r>
            <a:r>
              <a:rPr lang="el-GR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μέρος </a:t>
            </a:r>
            <a:r>
              <a:rPr lang="it-IT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it-IT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l-GR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ΘΕΤΙΚΕΣ ΚΑΙ ΑΡΝΗΤΙΚΕΣ </a:t>
            </a:r>
          </a:p>
          <a:p>
            <a:r>
              <a:rPr lang="el-GR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ΠΛΕΥΡΕΣ</a:t>
            </a:r>
            <a:endParaRPr lang="it-IT" sz="5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9640998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2217</TotalTime>
  <Words>637</Words>
  <Application>Microsoft Office PowerPoint</Application>
  <PresentationFormat>Προβολή στην οθόνη (4:3)</PresentationFormat>
  <Paragraphs>107</Paragraphs>
  <Slides>14</Slides>
  <Notes>7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4</vt:i4>
      </vt:variant>
      <vt:variant>
        <vt:lpstr>Θέμα</vt:lpstr>
      </vt:variant>
      <vt:variant>
        <vt:i4>2</vt:i4>
      </vt:variant>
      <vt:variant>
        <vt:lpstr>Τίτλοι διαφανειών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Times New Roman</vt:lpstr>
      <vt:lpstr>Tema di Office</vt:lpstr>
      <vt:lpstr>1_Tema di Office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RSeneca</dc:creator>
  <cp:lastModifiedBy>Κέντρο Ημέρας</cp:lastModifiedBy>
  <cp:revision>112</cp:revision>
  <dcterms:created xsi:type="dcterms:W3CDTF">2019-01-04T16:28:11Z</dcterms:created>
  <dcterms:modified xsi:type="dcterms:W3CDTF">2019-12-17T17:54:41Z</dcterms:modified>
</cp:coreProperties>
</file>