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6"/>
  </p:notesMasterIdLst>
  <p:sldIdLst>
    <p:sldId id="256" r:id="rId4"/>
    <p:sldId id="258" r:id="rId5"/>
    <p:sldId id="268" r:id="rId6"/>
    <p:sldId id="273" r:id="rId7"/>
    <p:sldId id="272" r:id="rId8"/>
    <p:sldId id="270" r:id="rId9"/>
    <p:sldId id="274" r:id="rId10"/>
    <p:sldId id="275" r:id="rId11"/>
    <p:sldId id="278" r:id="rId12"/>
    <p:sldId id="276" r:id="rId13"/>
    <p:sldId id="266" r:id="rId14"/>
    <p:sldId id="261" r:id="rId1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12" autoAdjust="0"/>
    <p:restoredTop sz="88175" autoAdjust="0"/>
  </p:normalViewPr>
  <p:slideViewPr>
    <p:cSldViewPr>
      <p:cViewPr varScale="1">
        <p:scale>
          <a:sx n="81" d="100"/>
          <a:sy n="81" d="100"/>
        </p:scale>
        <p:origin x="169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3D4349-9C0F-404C-8E00-E67D437B8D02}" type="datetimeFigureOut">
              <a:rPr lang="it-IT" smtClean="0"/>
              <a:pPr/>
              <a:t>17/12/2019</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A2E2D8-712D-4314-9AF5-F29EE05E9628}" type="slidenum">
              <a:rPr lang="it-IT" smtClean="0"/>
              <a:pPr/>
              <a:t>‹#›</a:t>
            </a:fld>
            <a:endParaRPr lang="it-IT"/>
          </a:p>
        </p:txBody>
      </p:sp>
    </p:spTree>
    <p:extLst>
      <p:ext uri="{BB962C8B-B14F-4D97-AF65-F5344CB8AC3E}">
        <p14:creationId xmlns:p14="http://schemas.microsoft.com/office/powerpoint/2010/main" val="651683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dirty="0">
                <a:solidFill>
                  <a:srgbClr val="000000"/>
                </a:solidFill>
                <a:effectLst/>
                <a:latin typeface="Calibri" panose="020F0502020204030204" pitchFamily="34" charset="0"/>
              </a:rPr>
              <a:t>NOTES:</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Use this information during the first part of the step 4, for introducing the topic</a:t>
            </a:r>
            <a:endParaRPr lang="it-IT" dirty="0"/>
          </a:p>
        </p:txBody>
      </p:sp>
      <p:sp>
        <p:nvSpPr>
          <p:cNvPr id="4" name="Segnaposto numero diapositiva 3"/>
          <p:cNvSpPr>
            <a:spLocks noGrp="1"/>
          </p:cNvSpPr>
          <p:nvPr>
            <p:ph type="sldNum" sz="quarter" idx="5"/>
          </p:nvPr>
        </p:nvSpPr>
        <p:spPr/>
        <p:txBody>
          <a:bodyPr/>
          <a:lstStyle/>
          <a:p>
            <a:fld id="{62A2E2D8-712D-4314-9AF5-F29EE05E9628}" type="slidenum">
              <a:rPr lang="it-IT" smtClean="0"/>
              <a:pPr/>
              <a:t>3</a:t>
            </a:fld>
            <a:endParaRPr lang="it-IT"/>
          </a:p>
        </p:txBody>
      </p:sp>
    </p:spTree>
    <p:extLst>
      <p:ext uri="{BB962C8B-B14F-4D97-AF65-F5344CB8AC3E}">
        <p14:creationId xmlns:p14="http://schemas.microsoft.com/office/powerpoint/2010/main" val="452886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dirty="0">
                <a:solidFill>
                  <a:srgbClr val="000000"/>
                </a:solidFill>
                <a:effectLst/>
                <a:latin typeface="Calibri" panose="020F0502020204030204" pitchFamily="34" charset="0"/>
              </a:rPr>
              <a:t>NOTES:</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Use this information during the first part of the step 4, for introducing the topic</a:t>
            </a:r>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2A2E2D8-712D-4314-9AF5-F29EE05E9628}"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5390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2A2E2D8-712D-4314-9AF5-F29EE05E9628}" type="slidenum">
              <a:rPr lang="it-IT" smtClean="0"/>
              <a:pPr/>
              <a:t>8</a:t>
            </a:fld>
            <a:endParaRPr lang="it-IT"/>
          </a:p>
        </p:txBody>
      </p:sp>
    </p:spTree>
    <p:extLst>
      <p:ext uri="{BB962C8B-B14F-4D97-AF65-F5344CB8AC3E}">
        <p14:creationId xmlns:p14="http://schemas.microsoft.com/office/powerpoint/2010/main" val="3014474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2A2E2D8-712D-4314-9AF5-F29EE05E9628}" type="slidenum">
              <a:rPr lang="it-IT" smtClean="0"/>
              <a:pPr/>
              <a:t>9</a:t>
            </a:fld>
            <a:endParaRPr lang="it-IT"/>
          </a:p>
        </p:txBody>
      </p:sp>
    </p:spTree>
    <p:extLst>
      <p:ext uri="{BB962C8B-B14F-4D97-AF65-F5344CB8AC3E}">
        <p14:creationId xmlns:p14="http://schemas.microsoft.com/office/powerpoint/2010/main" val="3014474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2A2E2D8-712D-4314-9AF5-F29EE05E9628}" type="slidenum">
              <a:rPr lang="it-IT" smtClean="0"/>
              <a:pPr/>
              <a:t>10</a:t>
            </a:fld>
            <a:endParaRPr lang="it-IT"/>
          </a:p>
        </p:txBody>
      </p:sp>
    </p:spTree>
    <p:extLst>
      <p:ext uri="{BB962C8B-B14F-4D97-AF65-F5344CB8AC3E}">
        <p14:creationId xmlns:p14="http://schemas.microsoft.com/office/powerpoint/2010/main" val="3014474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5ff9671e07_0_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1" name="Google Shape;331;g5ff9671e07_0_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71197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12288431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41188880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3201615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22194276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14077217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29510249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3586556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1064156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31279126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13857816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12010382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Diapositiva titolo" type="title">
  <p:cSld name="Diapositiva titolo">
    <p:spTree>
      <p:nvGrpSpPr>
        <p:cNvPr id="1" name="Shape 165"/>
        <p:cNvGrpSpPr/>
        <p:nvPr/>
      </p:nvGrpSpPr>
      <p:grpSpPr>
        <a:xfrm>
          <a:off x="0" y="0"/>
          <a:ext cx="0" cy="0"/>
          <a:chOff x="0" y="0"/>
          <a:chExt cx="0" cy="0"/>
        </a:xfrm>
      </p:grpSpPr>
      <p:sp>
        <p:nvSpPr>
          <p:cNvPr id="166" name="Google Shape;166;g5ff9671e07_0_13"/>
          <p:cNvSpPr txBox="1">
            <a:spLocks noGrp="1"/>
          </p:cNvSpPr>
          <p:nvPr>
            <p:ph type="ctrTitle"/>
          </p:nvPr>
        </p:nvSpPr>
        <p:spPr>
          <a:xfrm>
            <a:off x="685800" y="2130425"/>
            <a:ext cx="7772400" cy="1470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7" name="Google Shape;167;g5ff9671e07_0_13"/>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rtl="0">
              <a:spcBef>
                <a:spcPts val="640"/>
              </a:spcBef>
              <a:spcAft>
                <a:spcPts val="0"/>
              </a:spcAft>
              <a:buClr>
                <a:srgbClr val="888888"/>
              </a:buClr>
              <a:buSzPts val="3200"/>
              <a:buNone/>
              <a:defRPr>
                <a:solidFill>
                  <a:srgbClr val="888888"/>
                </a:solidFill>
              </a:defRPr>
            </a:lvl1pPr>
            <a:lvl2pPr lvl="1" algn="ctr" rtl="0">
              <a:spcBef>
                <a:spcPts val="560"/>
              </a:spcBef>
              <a:spcAft>
                <a:spcPts val="0"/>
              </a:spcAft>
              <a:buClr>
                <a:srgbClr val="888888"/>
              </a:buClr>
              <a:buSzPts val="2800"/>
              <a:buNone/>
              <a:defRPr>
                <a:solidFill>
                  <a:srgbClr val="888888"/>
                </a:solidFill>
              </a:defRPr>
            </a:lvl2pPr>
            <a:lvl3pPr lvl="2" algn="ctr" rtl="0">
              <a:spcBef>
                <a:spcPts val="480"/>
              </a:spcBef>
              <a:spcAft>
                <a:spcPts val="0"/>
              </a:spcAft>
              <a:buClr>
                <a:srgbClr val="888888"/>
              </a:buClr>
              <a:buSzPts val="2400"/>
              <a:buNone/>
              <a:defRPr>
                <a:solidFill>
                  <a:srgbClr val="888888"/>
                </a:solidFill>
              </a:defRPr>
            </a:lvl3pPr>
            <a:lvl4pPr lvl="3" algn="ctr" rtl="0">
              <a:spcBef>
                <a:spcPts val="400"/>
              </a:spcBef>
              <a:spcAft>
                <a:spcPts val="0"/>
              </a:spcAft>
              <a:buClr>
                <a:srgbClr val="888888"/>
              </a:buClr>
              <a:buSzPts val="2000"/>
              <a:buNone/>
              <a:defRPr>
                <a:solidFill>
                  <a:srgbClr val="888888"/>
                </a:solidFill>
              </a:defRPr>
            </a:lvl4pPr>
            <a:lvl5pPr lvl="4" algn="ctr" rtl="0">
              <a:spcBef>
                <a:spcPts val="400"/>
              </a:spcBef>
              <a:spcAft>
                <a:spcPts val="0"/>
              </a:spcAft>
              <a:buClr>
                <a:srgbClr val="888888"/>
              </a:buClr>
              <a:buSzPts val="2000"/>
              <a:buNone/>
              <a:defRPr>
                <a:solidFill>
                  <a:srgbClr val="888888"/>
                </a:solidFill>
              </a:defRPr>
            </a:lvl5pPr>
            <a:lvl6pPr lvl="5" algn="ctr" rtl="0">
              <a:spcBef>
                <a:spcPts val="400"/>
              </a:spcBef>
              <a:spcAft>
                <a:spcPts val="0"/>
              </a:spcAft>
              <a:buClr>
                <a:srgbClr val="888888"/>
              </a:buClr>
              <a:buSzPts val="2000"/>
              <a:buNone/>
              <a:defRPr>
                <a:solidFill>
                  <a:srgbClr val="888888"/>
                </a:solidFill>
              </a:defRPr>
            </a:lvl6pPr>
            <a:lvl7pPr lvl="6" algn="ctr" rtl="0">
              <a:spcBef>
                <a:spcPts val="400"/>
              </a:spcBef>
              <a:spcAft>
                <a:spcPts val="0"/>
              </a:spcAft>
              <a:buClr>
                <a:srgbClr val="888888"/>
              </a:buClr>
              <a:buSzPts val="2000"/>
              <a:buNone/>
              <a:defRPr>
                <a:solidFill>
                  <a:srgbClr val="888888"/>
                </a:solidFill>
              </a:defRPr>
            </a:lvl7pPr>
            <a:lvl8pPr lvl="7" algn="ctr" rtl="0">
              <a:spcBef>
                <a:spcPts val="400"/>
              </a:spcBef>
              <a:spcAft>
                <a:spcPts val="0"/>
              </a:spcAft>
              <a:buClr>
                <a:srgbClr val="888888"/>
              </a:buClr>
              <a:buSzPts val="2000"/>
              <a:buNone/>
              <a:defRPr>
                <a:solidFill>
                  <a:srgbClr val="888888"/>
                </a:solidFill>
              </a:defRPr>
            </a:lvl8pPr>
            <a:lvl9pPr lvl="8" algn="ctr" rtl="0">
              <a:spcBef>
                <a:spcPts val="400"/>
              </a:spcBef>
              <a:spcAft>
                <a:spcPts val="0"/>
              </a:spcAft>
              <a:buClr>
                <a:srgbClr val="888888"/>
              </a:buClr>
              <a:buSzPts val="2000"/>
              <a:buNone/>
              <a:defRPr>
                <a:solidFill>
                  <a:srgbClr val="888888"/>
                </a:solidFill>
              </a:defRPr>
            </a:lvl9pPr>
          </a:lstStyle>
          <a:p>
            <a:endParaRPr/>
          </a:p>
        </p:txBody>
      </p:sp>
      <p:sp>
        <p:nvSpPr>
          <p:cNvPr id="168" name="Google Shape;168;g5ff9671e07_0_13"/>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69" name="Google Shape;169;g5ff9671e07_0_13"/>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70" name="Google Shape;170;g5ff9671e07_0_1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extLst>
      <p:ext uri="{BB962C8B-B14F-4D97-AF65-F5344CB8AC3E}">
        <p14:creationId xmlns:p14="http://schemas.microsoft.com/office/powerpoint/2010/main" val="7997678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olo e contenuto" type="obj">
  <p:cSld name="Titolo e contenuto">
    <p:spTree>
      <p:nvGrpSpPr>
        <p:cNvPr id="1" name="Shape 171"/>
        <p:cNvGrpSpPr/>
        <p:nvPr/>
      </p:nvGrpSpPr>
      <p:grpSpPr>
        <a:xfrm>
          <a:off x="0" y="0"/>
          <a:ext cx="0" cy="0"/>
          <a:chOff x="0" y="0"/>
          <a:chExt cx="0" cy="0"/>
        </a:xfrm>
      </p:grpSpPr>
      <p:sp>
        <p:nvSpPr>
          <p:cNvPr id="172" name="Google Shape;172;g5ff9671e07_0_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3" name="Google Shape;173;g5ff9671e07_0_19"/>
          <p:cNvSpPr txBox="1">
            <a:spLocks noGrp="1"/>
          </p:cNvSpPr>
          <p:nvPr>
            <p:ph type="body" idx="1"/>
          </p:nvPr>
        </p:nvSpPr>
        <p:spPr>
          <a:xfrm>
            <a:off x="457200" y="1600200"/>
            <a:ext cx="8229600" cy="45261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174" name="Google Shape;174;g5ff9671e07_0_19"/>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75" name="Google Shape;175;g5ff9671e07_0_19"/>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76" name="Google Shape;176;g5ff9671e07_0_19"/>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extLst>
      <p:ext uri="{BB962C8B-B14F-4D97-AF65-F5344CB8AC3E}">
        <p14:creationId xmlns:p14="http://schemas.microsoft.com/office/powerpoint/2010/main" val="16963938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Intestazione sezione" type="secHead">
  <p:cSld name="Intestazione sezione">
    <p:spTree>
      <p:nvGrpSpPr>
        <p:cNvPr id="1" name="Shape 177"/>
        <p:cNvGrpSpPr/>
        <p:nvPr/>
      </p:nvGrpSpPr>
      <p:grpSpPr>
        <a:xfrm>
          <a:off x="0" y="0"/>
          <a:ext cx="0" cy="0"/>
          <a:chOff x="0" y="0"/>
          <a:chExt cx="0" cy="0"/>
        </a:xfrm>
      </p:grpSpPr>
      <p:sp>
        <p:nvSpPr>
          <p:cNvPr id="178" name="Google Shape;178;g5ff9671e07_0_25"/>
          <p:cNvSpPr txBox="1">
            <a:spLocks noGrp="1"/>
          </p:cNvSpPr>
          <p:nvPr>
            <p:ph type="title"/>
          </p:nvPr>
        </p:nvSpPr>
        <p:spPr>
          <a:xfrm>
            <a:off x="722313" y="4406900"/>
            <a:ext cx="7772400" cy="1362000"/>
          </a:xfrm>
          <a:prstGeom prst="rect">
            <a:avLst/>
          </a:prstGeom>
          <a:noFill/>
          <a:ln>
            <a:noFill/>
          </a:ln>
        </p:spPr>
        <p:txBody>
          <a:bodyPr spcFirstLastPara="1" wrap="square" lIns="91425" tIns="45700" rIns="91425" bIns="45700" anchor="t" anchorCtr="0">
            <a:noAutofit/>
          </a:bodyPr>
          <a:lstStyle>
            <a:lvl1pPr lvl="0" algn="l" rtl="0">
              <a:spcBef>
                <a:spcPts val="0"/>
              </a:spcBef>
              <a:spcAft>
                <a:spcPts val="0"/>
              </a:spcAft>
              <a:buClr>
                <a:schemeClr val="dk1"/>
              </a:buClr>
              <a:buSzPts val="4000"/>
              <a:buFont typeface="Calibri"/>
              <a:buNone/>
              <a:defRPr sz="4000" b="1"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9" name="Google Shape;179;g5ff9671e07_0_25"/>
          <p:cNvSpPr txBox="1">
            <a:spLocks noGrp="1"/>
          </p:cNvSpPr>
          <p:nvPr>
            <p:ph type="body" idx="1"/>
          </p:nvPr>
        </p:nvSpPr>
        <p:spPr>
          <a:xfrm>
            <a:off x="722313" y="2906713"/>
            <a:ext cx="7772400" cy="1500300"/>
          </a:xfrm>
          <a:prstGeom prst="rect">
            <a:avLst/>
          </a:prstGeom>
          <a:noFill/>
          <a:ln>
            <a:noFill/>
          </a:ln>
        </p:spPr>
        <p:txBody>
          <a:bodyPr spcFirstLastPara="1" wrap="square" lIns="91425" tIns="45700" rIns="91425" bIns="45700" anchor="b" anchorCtr="0">
            <a:noAutofit/>
          </a:bodyPr>
          <a:lstStyle>
            <a:lvl1pPr marL="457200" lvl="0" indent="-228600" algn="l" rtl="0">
              <a:spcBef>
                <a:spcPts val="400"/>
              </a:spcBef>
              <a:spcAft>
                <a:spcPts val="0"/>
              </a:spcAft>
              <a:buClr>
                <a:srgbClr val="888888"/>
              </a:buClr>
              <a:buSzPts val="2000"/>
              <a:buNone/>
              <a:defRPr sz="2000">
                <a:solidFill>
                  <a:srgbClr val="888888"/>
                </a:solidFill>
              </a:defRPr>
            </a:lvl1pPr>
            <a:lvl2pPr marL="914400" lvl="1" indent="-228600" algn="l" rtl="0">
              <a:spcBef>
                <a:spcPts val="360"/>
              </a:spcBef>
              <a:spcAft>
                <a:spcPts val="0"/>
              </a:spcAft>
              <a:buClr>
                <a:srgbClr val="888888"/>
              </a:buClr>
              <a:buSzPts val="1800"/>
              <a:buNone/>
              <a:defRPr sz="1800">
                <a:solidFill>
                  <a:srgbClr val="888888"/>
                </a:solidFill>
              </a:defRPr>
            </a:lvl2pPr>
            <a:lvl3pPr marL="1371600" lvl="2" indent="-228600" algn="l" rtl="0">
              <a:spcBef>
                <a:spcPts val="320"/>
              </a:spcBef>
              <a:spcAft>
                <a:spcPts val="0"/>
              </a:spcAft>
              <a:buClr>
                <a:srgbClr val="888888"/>
              </a:buClr>
              <a:buSzPts val="1600"/>
              <a:buNone/>
              <a:defRPr sz="1600">
                <a:solidFill>
                  <a:srgbClr val="888888"/>
                </a:solidFill>
              </a:defRPr>
            </a:lvl3pPr>
            <a:lvl4pPr marL="1828800" lvl="3" indent="-228600" algn="l" rtl="0">
              <a:spcBef>
                <a:spcPts val="280"/>
              </a:spcBef>
              <a:spcAft>
                <a:spcPts val="0"/>
              </a:spcAft>
              <a:buClr>
                <a:srgbClr val="888888"/>
              </a:buClr>
              <a:buSzPts val="1400"/>
              <a:buNone/>
              <a:defRPr sz="1400">
                <a:solidFill>
                  <a:srgbClr val="888888"/>
                </a:solidFill>
              </a:defRPr>
            </a:lvl4pPr>
            <a:lvl5pPr marL="2286000" lvl="4" indent="-228600" algn="l" rtl="0">
              <a:spcBef>
                <a:spcPts val="280"/>
              </a:spcBef>
              <a:spcAft>
                <a:spcPts val="0"/>
              </a:spcAft>
              <a:buClr>
                <a:srgbClr val="888888"/>
              </a:buClr>
              <a:buSzPts val="1400"/>
              <a:buNone/>
              <a:defRPr sz="1400">
                <a:solidFill>
                  <a:srgbClr val="888888"/>
                </a:solidFill>
              </a:defRPr>
            </a:lvl5pPr>
            <a:lvl6pPr marL="2743200" lvl="5" indent="-228600" algn="l" rtl="0">
              <a:spcBef>
                <a:spcPts val="280"/>
              </a:spcBef>
              <a:spcAft>
                <a:spcPts val="0"/>
              </a:spcAft>
              <a:buClr>
                <a:srgbClr val="888888"/>
              </a:buClr>
              <a:buSzPts val="1400"/>
              <a:buNone/>
              <a:defRPr sz="1400">
                <a:solidFill>
                  <a:srgbClr val="888888"/>
                </a:solidFill>
              </a:defRPr>
            </a:lvl6pPr>
            <a:lvl7pPr marL="3200400" lvl="6" indent="-228600" algn="l" rtl="0">
              <a:spcBef>
                <a:spcPts val="280"/>
              </a:spcBef>
              <a:spcAft>
                <a:spcPts val="0"/>
              </a:spcAft>
              <a:buClr>
                <a:srgbClr val="888888"/>
              </a:buClr>
              <a:buSzPts val="1400"/>
              <a:buNone/>
              <a:defRPr sz="1400">
                <a:solidFill>
                  <a:srgbClr val="888888"/>
                </a:solidFill>
              </a:defRPr>
            </a:lvl7pPr>
            <a:lvl8pPr marL="3657600" lvl="7" indent="-228600" algn="l" rtl="0">
              <a:spcBef>
                <a:spcPts val="280"/>
              </a:spcBef>
              <a:spcAft>
                <a:spcPts val="0"/>
              </a:spcAft>
              <a:buClr>
                <a:srgbClr val="888888"/>
              </a:buClr>
              <a:buSzPts val="1400"/>
              <a:buNone/>
              <a:defRPr sz="1400">
                <a:solidFill>
                  <a:srgbClr val="888888"/>
                </a:solidFill>
              </a:defRPr>
            </a:lvl8pPr>
            <a:lvl9pPr marL="4114800" lvl="8" indent="-228600" algn="l" rtl="0">
              <a:spcBef>
                <a:spcPts val="280"/>
              </a:spcBef>
              <a:spcAft>
                <a:spcPts val="0"/>
              </a:spcAft>
              <a:buClr>
                <a:srgbClr val="888888"/>
              </a:buClr>
              <a:buSzPts val="1400"/>
              <a:buNone/>
              <a:defRPr sz="1400">
                <a:solidFill>
                  <a:srgbClr val="888888"/>
                </a:solidFill>
              </a:defRPr>
            </a:lvl9pPr>
          </a:lstStyle>
          <a:p>
            <a:endParaRPr/>
          </a:p>
        </p:txBody>
      </p:sp>
      <p:sp>
        <p:nvSpPr>
          <p:cNvPr id="180" name="Google Shape;180;g5ff9671e07_0_25"/>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1" name="Google Shape;181;g5ff9671e07_0_25"/>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2" name="Google Shape;182;g5ff9671e07_0_2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extLst>
      <p:ext uri="{BB962C8B-B14F-4D97-AF65-F5344CB8AC3E}">
        <p14:creationId xmlns:p14="http://schemas.microsoft.com/office/powerpoint/2010/main" val="17414645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Due contenuti" type="twoObj">
  <p:cSld name="Due contenuti">
    <p:spTree>
      <p:nvGrpSpPr>
        <p:cNvPr id="1" name="Shape 183"/>
        <p:cNvGrpSpPr/>
        <p:nvPr/>
      </p:nvGrpSpPr>
      <p:grpSpPr>
        <a:xfrm>
          <a:off x="0" y="0"/>
          <a:ext cx="0" cy="0"/>
          <a:chOff x="0" y="0"/>
          <a:chExt cx="0" cy="0"/>
        </a:xfrm>
      </p:grpSpPr>
      <p:sp>
        <p:nvSpPr>
          <p:cNvPr id="184" name="Google Shape;184;g5ff9671e07_0_3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5" name="Google Shape;185;g5ff9671e07_0_31"/>
          <p:cNvSpPr txBox="1">
            <a:spLocks noGrp="1"/>
          </p:cNvSpPr>
          <p:nvPr>
            <p:ph type="body" idx="1"/>
          </p:nvPr>
        </p:nvSpPr>
        <p:spPr>
          <a:xfrm>
            <a:off x="457200" y="1600200"/>
            <a:ext cx="4038600" cy="4526100"/>
          </a:xfrm>
          <a:prstGeom prst="rect">
            <a:avLst/>
          </a:prstGeom>
          <a:noFill/>
          <a:ln>
            <a:noFill/>
          </a:ln>
        </p:spPr>
        <p:txBody>
          <a:bodyPr spcFirstLastPara="1" wrap="square" lIns="91425" tIns="45700" rIns="91425" bIns="45700" anchor="t" anchorCtr="0">
            <a:noAutofit/>
          </a:bodyPr>
          <a:lstStyle>
            <a:lvl1pPr marL="457200" lvl="0" indent="-406400" algn="l" rtl="0">
              <a:spcBef>
                <a:spcPts val="560"/>
              </a:spcBef>
              <a:spcAft>
                <a:spcPts val="0"/>
              </a:spcAft>
              <a:buClr>
                <a:schemeClr val="dk1"/>
              </a:buClr>
              <a:buSzPts val="2800"/>
              <a:buChar char="•"/>
              <a:defRPr sz="2800"/>
            </a:lvl1pPr>
            <a:lvl2pPr marL="914400" lvl="1" indent="-381000" algn="l" rtl="0">
              <a:spcBef>
                <a:spcPts val="480"/>
              </a:spcBef>
              <a:spcAft>
                <a:spcPts val="0"/>
              </a:spcAft>
              <a:buClr>
                <a:schemeClr val="dk1"/>
              </a:buClr>
              <a:buSzPts val="2400"/>
              <a:buChar char="–"/>
              <a:defRPr sz="2400"/>
            </a:lvl2pPr>
            <a:lvl3pPr marL="1371600" lvl="2" indent="-355600" algn="l" rtl="0">
              <a:spcBef>
                <a:spcPts val="400"/>
              </a:spcBef>
              <a:spcAft>
                <a:spcPts val="0"/>
              </a:spcAft>
              <a:buClr>
                <a:schemeClr val="dk1"/>
              </a:buClr>
              <a:buSzPts val="2000"/>
              <a:buChar char="•"/>
              <a:defRPr sz="2000"/>
            </a:lvl3pPr>
            <a:lvl4pPr marL="1828800" lvl="3" indent="-342900" algn="l" rtl="0">
              <a:spcBef>
                <a:spcPts val="360"/>
              </a:spcBef>
              <a:spcAft>
                <a:spcPts val="0"/>
              </a:spcAft>
              <a:buClr>
                <a:schemeClr val="dk1"/>
              </a:buClr>
              <a:buSzPts val="1800"/>
              <a:buChar char="–"/>
              <a:defRPr sz="1800"/>
            </a:lvl4pPr>
            <a:lvl5pPr marL="2286000" lvl="4" indent="-342900" algn="l" rtl="0">
              <a:spcBef>
                <a:spcPts val="360"/>
              </a:spcBef>
              <a:spcAft>
                <a:spcPts val="0"/>
              </a:spcAft>
              <a:buClr>
                <a:schemeClr val="dk1"/>
              </a:buClr>
              <a:buSzPts val="1800"/>
              <a:buChar char="»"/>
              <a:defRPr sz="1800"/>
            </a:lvl5pPr>
            <a:lvl6pPr marL="2743200" lvl="5" indent="-342900" algn="l" rtl="0">
              <a:spcBef>
                <a:spcPts val="360"/>
              </a:spcBef>
              <a:spcAft>
                <a:spcPts val="0"/>
              </a:spcAft>
              <a:buClr>
                <a:schemeClr val="dk1"/>
              </a:buClr>
              <a:buSzPts val="1800"/>
              <a:buChar char="•"/>
              <a:defRPr sz="1800"/>
            </a:lvl6pPr>
            <a:lvl7pPr marL="3200400" lvl="6" indent="-342900" algn="l" rtl="0">
              <a:spcBef>
                <a:spcPts val="360"/>
              </a:spcBef>
              <a:spcAft>
                <a:spcPts val="0"/>
              </a:spcAft>
              <a:buClr>
                <a:schemeClr val="dk1"/>
              </a:buClr>
              <a:buSzPts val="1800"/>
              <a:buChar char="•"/>
              <a:defRPr sz="1800"/>
            </a:lvl7pPr>
            <a:lvl8pPr marL="3657600" lvl="7" indent="-342900" algn="l" rtl="0">
              <a:spcBef>
                <a:spcPts val="360"/>
              </a:spcBef>
              <a:spcAft>
                <a:spcPts val="0"/>
              </a:spcAft>
              <a:buClr>
                <a:schemeClr val="dk1"/>
              </a:buClr>
              <a:buSzPts val="1800"/>
              <a:buChar char="•"/>
              <a:defRPr sz="1800"/>
            </a:lvl8pPr>
            <a:lvl9pPr marL="4114800" lvl="8" indent="-342900" algn="l" rtl="0">
              <a:spcBef>
                <a:spcPts val="360"/>
              </a:spcBef>
              <a:spcAft>
                <a:spcPts val="0"/>
              </a:spcAft>
              <a:buClr>
                <a:schemeClr val="dk1"/>
              </a:buClr>
              <a:buSzPts val="1800"/>
              <a:buChar char="•"/>
              <a:defRPr sz="1800"/>
            </a:lvl9pPr>
          </a:lstStyle>
          <a:p>
            <a:endParaRPr/>
          </a:p>
        </p:txBody>
      </p:sp>
      <p:sp>
        <p:nvSpPr>
          <p:cNvPr id="186" name="Google Shape;186;g5ff9671e07_0_31"/>
          <p:cNvSpPr txBox="1">
            <a:spLocks noGrp="1"/>
          </p:cNvSpPr>
          <p:nvPr>
            <p:ph type="body" idx="2"/>
          </p:nvPr>
        </p:nvSpPr>
        <p:spPr>
          <a:xfrm>
            <a:off x="4648200" y="1600200"/>
            <a:ext cx="4038600" cy="4526100"/>
          </a:xfrm>
          <a:prstGeom prst="rect">
            <a:avLst/>
          </a:prstGeom>
          <a:noFill/>
          <a:ln>
            <a:noFill/>
          </a:ln>
        </p:spPr>
        <p:txBody>
          <a:bodyPr spcFirstLastPara="1" wrap="square" lIns="91425" tIns="45700" rIns="91425" bIns="45700" anchor="t" anchorCtr="0">
            <a:noAutofit/>
          </a:bodyPr>
          <a:lstStyle>
            <a:lvl1pPr marL="457200" lvl="0" indent="-406400" algn="l" rtl="0">
              <a:spcBef>
                <a:spcPts val="560"/>
              </a:spcBef>
              <a:spcAft>
                <a:spcPts val="0"/>
              </a:spcAft>
              <a:buClr>
                <a:schemeClr val="dk1"/>
              </a:buClr>
              <a:buSzPts val="2800"/>
              <a:buChar char="•"/>
              <a:defRPr sz="2800"/>
            </a:lvl1pPr>
            <a:lvl2pPr marL="914400" lvl="1" indent="-381000" algn="l" rtl="0">
              <a:spcBef>
                <a:spcPts val="480"/>
              </a:spcBef>
              <a:spcAft>
                <a:spcPts val="0"/>
              </a:spcAft>
              <a:buClr>
                <a:schemeClr val="dk1"/>
              </a:buClr>
              <a:buSzPts val="2400"/>
              <a:buChar char="–"/>
              <a:defRPr sz="2400"/>
            </a:lvl2pPr>
            <a:lvl3pPr marL="1371600" lvl="2" indent="-355600" algn="l" rtl="0">
              <a:spcBef>
                <a:spcPts val="400"/>
              </a:spcBef>
              <a:spcAft>
                <a:spcPts val="0"/>
              </a:spcAft>
              <a:buClr>
                <a:schemeClr val="dk1"/>
              </a:buClr>
              <a:buSzPts val="2000"/>
              <a:buChar char="•"/>
              <a:defRPr sz="2000"/>
            </a:lvl3pPr>
            <a:lvl4pPr marL="1828800" lvl="3" indent="-342900" algn="l" rtl="0">
              <a:spcBef>
                <a:spcPts val="360"/>
              </a:spcBef>
              <a:spcAft>
                <a:spcPts val="0"/>
              </a:spcAft>
              <a:buClr>
                <a:schemeClr val="dk1"/>
              </a:buClr>
              <a:buSzPts val="1800"/>
              <a:buChar char="–"/>
              <a:defRPr sz="1800"/>
            </a:lvl4pPr>
            <a:lvl5pPr marL="2286000" lvl="4" indent="-342900" algn="l" rtl="0">
              <a:spcBef>
                <a:spcPts val="360"/>
              </a:spcBef>
              <a:spcAft>
                <a:spcPts val="0"/>
              </a:spcAft>
              <a:buClr>
                <a:schemeClr val="dk1"/>
              </a:buClr>
              <a:buSzPts val="1800"/>
              <a:buChar char="»"/>
              <a:defRPr sz="1800"/>
            </a:lvl5pPr>
            <a:lvl6pPr marL="2743200" lvl="5" indent="-342900" algn="l" rtl="0">
              <a:spcBef>
                <a:spcPts val="360"/>
              </a:spcBef>
              <a:spcAft>
                <a:spcPts val="0"/>
              </a:spcAft>
              <a:buClr>
                <a:schemeClr val="dk1"/>
              </a:buClr>
              <a:buSzPts val="1800"/>
              <a:buChar char="•"/>
              <a:defRPr sz="1800"/>
            </a:lvl6pPr>
            <a:lvl7pPr marL="3200400" lvl="6" indent="-342900" algn="l" rtl="0">
              <a:spcBef>
                <a:spcPts val="360"/>
              </a:spcBef>
              <a:spcAft>
                <a:spcPts val="0"/>
              </a:spcAft>
              <a:buClr>
                <a:schemeClr val="dk1"/>
              </a:buClr>
              <a:buSzPts val="1800"/>
              <a:buChar char="•"/>
              <a:defRPr sz="1800"/>
            </a:lvl7pPr>
            <a:lvl8pPr marL="3657600" lvl="7" indent="-342900" algn="l" rtl="0">
              <a:spcBef>
                <a:spcPts val="360"/>
              </a:spcBef>
              <a:spcAft>
                <a:spcPts val="0"/>
              </a:spcAft>
              <a:buClr>
                <a:schemeClr val="dk1"/>
              </a:buClr>
              <a:buSzPts val="1800"/>
              <a:buChar char="•"/>
              <a:defRPr sz="1800"/>
            </a:lvl8pPr>
            <a:lvl9pPr marL="4114800" lvl="8" indent="-342900" algn="l" rtl="0">
              <a:spcBef>
                <a:spcPts val="360"/>
              </a:spcBef>
              <a:spcAft>
                <a:spcPts val="0"/>
              </a:spcAft>
              <a:buClr>
                <a:schemeClr val="dk1"/>
              </a:buClr>
              <a:buSzPts val="1800"/>
              <a:buChar char="•"/>
              <a:defRPr sz="1800"/>
            </a:lvl9pPr>
          </a:lstStyle>
          <a:p>
            <a:endParaRPr/>
          </a:p>
        </p:txBody>
      </p:sp>
      <p:sp>
        <p:nvSpPr>
          <p:cNvPr id="187" name="Google Shape;187;g5ff9671e07_0_31"/>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8" name="Google Shape;188;g5ff9671e07_0_31"/>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9" name="Google Shape;189;g5ff9671e07_0_3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extLst>
      <p:ext uri="{BB962C8B-B14F-4D97-AF65-F5344CB8AC3E}">
        <p14:creationId xmlns:p14="http://schemas.microsoft.com/office/powerpoint/2010/main" val="31194266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nfronto" type="twoTxTwoObj">
  <p:cSld name="Confronto">
    <p:spTree>
      <p:nvGrpSpPr>
        <p:cNvPr id="1" name="Shape 190"/>
        <p:cNvGrpSpPr/>
        <p:nvPr/>
      </p:nvGrpSpPr>
      <p:grpSpPr>
        <a:xfrm>
          <a:off x="0" y="0"/>
          <a:ext cx="0" cy="0"/>
          <a:chOff x="0" y="0"/>
          <a:chExt cx="0" cy="0"/>
        </a:xfrm>
      </p:grpSpPr>
      <p:sp>
        <p:nvSpPr>
          <p:cNvPr id="191" name="Google Shape;191;g5ff9671e07_0_3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4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92" name="Google Shape;192;g5ff9671e07_0_38"/>
          <p:cNvSpPr txBox="1">
            <a:spLocks noGrp="1"/>
          </p:cNvSpPr>
          <p:nvPr>
            <p:ph type="body" idx="1"/>
          </p:nvPr>
        </p:nvSpPr>
        <p:spPr>
          <a:xfrm>
            <a:off x="457200" y="1535113"/>
            <a:ext cx="4040100" cy="639900"/>
          </a:xfrm>
          <a:prstGeom prst="rect">
            <a:avLst/>
          </a:prstGeom>
          <a:noFill/>
          <a:ln>
            <a:noFill/>
          </a:ln>
        </p:spPr>
        <p:txBody>
          <a:bodyPr spcFirstLastPara="1" wrap="square" lIns="91425" tIns="45700" rIns="91425" bIns="45700" anchor="b" anchorCtr="0">
            <a:noAutofit/>
          </a:bodyPr>
          <a:lstStyle>
            <a:lvl1pPr marL="457200" lvl="0" indent="-228600" algn="l" rtl="0">
              <a:spcBef>
                <a:spcPts val="480"/>
              </a:spcBef>
              <a:spcAft>
                <a:spcPts val="0"/>
              </a:spcAft>
              <a:buClr>
                <a:schemeClr val="dk1"/>
              </a:buClr>
              <a:buSzPts val="2400"/>
              <a:buNone/>
              <a:defRPr sz="2400" b="1"/>
            </a:lvl1pPr>
            <a:lvl2pPr marL="914400" lvl="1" indent="-228600" algn="l" rtl="0">
              <a:spcBef>
                <a:spcPts val="400"/>
              </a:spcBef>
              <a:spcAft>
                <a:spcPts val="0"/>
              </a:spcAft>
              <a:buClr>
                <a:schemeClr val="dk1"/>
              </a:buClr>
              <a:buSzPts val="2000"/>
              <a:buNone/>
              <a:defRPr sz="2000" b="1"/>
            </a:lvl2pPr>
            <a:lvl3pPr marL="1371600" lvl="2" indent="-228600" algn="l" rtl="0">
              <a:spcBef>
                <a:spcPts val="360"/>
              </a:spcBef>
              <a:spcAft>
                <a:spcPts val="0"/>
              </a:spcAft>
              <a:buClr>
                <a:schemeClr val="dk1"/>
              </a:buClr>
              <a:buSzPts val="1800"/>
              <a:buNone/>
              <a:defRPr sz="1800" b="1"/>
            </a:lvl3pPr>
            <a:lvl4pPr marL="1828800" lvl="3" indent="-228600" algn="l" rtl="0">
              <a:spcBef>
                <a:spcPts val="320"/>
              </a:spcBef>
              <a:spcAft>
                <a:spcPts val="0"/>
              </a:spcAft>
              <a:buClr>
                <a:schemeClr val="dk1"/>
              </a:buClr>
              <a:buSzPts val="1600"/>
              <a:buNone/>
              <a:defRPr sz="1600" b="1"/>
            </a:lvl4pPr>
            <a:lvl5pPr marL="2286000" lvl="4" indent="-228600" algn="l" rtl="0">
              <a:spcBef>
                <a:spcPts val="320"/>
              </a:spcBef>
              <a:spcAft>
                <a:spcPts val="0"/>
              </a:spcAft>
              <a:buClr>
                <a:schemeClr val="dk1"/>
              </a:buClr>
              <a:buSzPts val="1600"/>
              <a:buNone/>
              <a:defRPr sz="1600" b="1"/>
            </a:lvl5pPr>
            <a:lvl6pPr marL="2743200" lvl="5" indent="-228600" algn="l" rtl="0">
              <a:spcBef>
                <a:spcPts val="320"/>
              </a:spcBef>
              <a:spcAft>
                <a:spcPts val="0"/>
              </a:spcAft>
              <a:buClr>
                <a:schemeClr val="dk1"/>
              </a:buClr>
              <a:buSzPts val="1600"/>
              <a:buNone/>
              <a:defRPr sz="1600" b="1"/>
            </a:lvl6pPr>
            <a:lvl7pPr marL="3200400" lvl="6" indent="-228600" algn="l" rtl="0">
              <a:spcBef>
                <a:spcPts val="320"/>
              </a:spcBef>
              <a:spcAft>
                <a:spcPts val="0"/>
              </a:spcAft>
              <a:buClr>
                <a:schemeClr val="dk1"/>
              </a:buClr>
              <a:buSzPts val="1600"/>
              <a:buNone/>
              <a:defRPr sz="1600" b="1"/>
            </a:lvl7pPr>
            <a:lvl8pPr marL="3657600" lvl="7" indent="-228600" algn="l" rtl="0">
              <a:spcBef>
                <a:spcPts val="320"/>
              </a:spcBef>
              <a:spcAft>
                <a:spcPts val="0"/>
              </a:spcAft>
              <a:buClr>
                <a:schemeClr val="dk1"/>
              </a:buClr>
              <a:buSzPts val="1600"/>
              <a:buNone/>
              <a:defRPr sz="1600" b="1"/>
            </a:lvl8pPr>
            <a:lvl9pPr marL="4114800" lvl="8" indent="-228600" algn="l" rtl="0">
              <a:spcBef>
                <a:spcPts val="320"/>
              </a:spcBef>
              <a:spcAft>
                <a:spcPts val="0"/>
              </a:spcAft>
              <a:buClr>
                <a:schemeClr val="dk1"/>
              </a:buClr>
              <a:buSzPts val="1600"/>
              <a:buNone/>
              <a:defRPr sz="1600" b="1"/>
            </a:lvl9pPr>
          </a:lstStyle>
          <a:p>
            <a:endParaRPr/>
          </a:p>
        </p:txBody>
      </p:sp>
      <p:sp>
        <p:nvSpPr>
          <p:cNvPr id="193" name="Google Shape;193;g5ff9671e07_0_38"/>
          <p:cNvSpPr txBox="1">
            <a:spLocks noGrp="1"/>
          </p:cNvSpPr>
          <p:nvPr>
            <p:ph type="body" idx="2"/>
          </p:nvPr>
        </p:nvSpPr>
        <p:spPr>
          <a:xfrm>
            <a:off x="457200" y="2174875"/>
            <a:ext cx="4040100" cy="3951300"/>
          </a:xfrm>
          <a:prstGeom prst="rect">
            <a:avLst/>
          </a:prstGeom>
          <a:noFill/>
          <a:ln>
            <a:noFill/>
          </a:ln>
        </p:spPr>
        <p:txBody>
          <a:bodyPr spcFirstLastPara="1" wrap="square" lIns="91425" tIns="45700" rIns="91425" bIns="45700" anchor="t" anchorCtr="0">
            <a:noAutofit/>
          </a:bodyPr>
          <a:lstStyle>
            <a:lvl1pPr marL="457200" lvl="0" indent="-381000" algn="l" rtl="0">
              <a:spcBef>
                <a:spcPts val="480"/>
              </a:spcBef>
              <a:spcAft>
                <a:spcPts val="0"/>
              </a:spcAft>
              <a:buClr>
                <a:schemeClr val="dk1"/>
              </a:buClr>
              <a:buSzPts val="2400"/>
              <a:buChar char="•"/>
              <a:defRPr sz="2400"/>
            </a:lvl1pPr>
            <a:lvl2pPr marL="914400" lvl="1" indent="-355600" algn="l" rtl="0">
              <a:spcBef>
                <a:spcPts val="400"/>
              </a:spcBef>
              <a:spcAft>
                <a:spcPts val="0"/>
              </a:spcAft>
              <a:buClr>
                <a:schemeClr val="dk1"/>
              </a:buClr>
              <a:buSzPts val="2000"/>
              <a:buChar char="–"/>
              <a:defRPr sz="2000"/>
            </a:lvl2pPr>
            <a:lvl3pPr marL="1371600" lvl="2" indent="-342900" algn="l" rtl="0">
              <a:spcBef>
                <a:spcPts val="360"/>
              </a:spcBef>
              <a:spcAft>
                <a:spcPts val="0"/>
              </a:spcAft>
              <a:buClr>
                <a:schemeClr val="dk1"/>
              </a:buClr>
              <a:buSzPts val="1800"/>
              <a:buChar char="•"/>
              <a:defRPr sz="1800"/>
            </a:lvl3pPr>
            <a:lvl4pPr marL="1828800" lvl="3" indent="-330200" algn="l" rtl="0">
              <a:spcBef>
                <a:spcPts val="320"/>
              </a:spcBef>
              <a:spcAft>
                <a:spcPts val="0"/>
              </a:spcAft>
              <a:buClr>
                <a:schemeClr val="dk1"/>
              </a:buClr>
              <a:buSzPts val="1600"/>
              <a:buChar char="–"/>
              <a:defRPr sz="1600"/>
            </a:lvl4pPr>
            <a:lvl5pPr marL="2286000" lvl="4" indent="-330200" algn="l" rtl="0">
              <a:spcBef>
                <a:spcPts val="320"/>
              </a:spcBef>
              <a:spcAft>
                <a:spcPts val="0"/>
              </a:spcAft>
              <a:buClr>
                <a:schemeClr val="dk1"/>
              </a:buClr>
              <a:buSzPts val="1600"/>
              <a:buChar char="»"/>
              <a:defRPr sz="1600"/>
            </a:lvl5pPr>
            <a:lvl6pPr marL="2743200" lvl="5" indent="-330200" algn="l" rtl="0">
              <a:spcBef>
                <a:spcPts val="320"/>
              </a:spcBef>
              <a:spcAft>
                <a:spcPts val="0"/>
              </a:spcAft>
              <a:buClr>
                <a:schemeClr val="dk1"/>
              </a:buClr>
              <a:buSzPts val="1600"/>
              <a:buChar char="•"/>
              <a:defRPr sz="1600"/>
            </a:lvl6pPr>
            <a:lvl7pPr marL="3200400" lvl="6" indent="-330200" algn="l" rtl="0">
              <a:spcBef>
                <a:spcPts val="320"/>
              </a:spcBef>
              <a:spcAft>
                <a:spcPts val="0"/>
              </a:spcAft>
              <a:buClr>
                <a:schemeClr val="dk1"/>
              </a:buClr>
              <a:buSzPts val="1600"/>
              <a:buChar char="•"/>
              <a:defRPr sz="1600"/>
            </a:lvl7pPr>
            <a:lvl8pPr marL="3657600" lvl="7" indent="-330200" algn="l" rtl="0">
              <a:spcBef>
                <a:spcPts val="320"/>
              </a:spcBef>
              <a:spcAft>
                <a:spcPts val="0"/>
              </a:spcAft>
              <a:buClr>
                <a:schemeClr val="dk1"/>
              </a:buClr>
              <a:buSzPts val="1600"/>
              <a:buChar char="•"/>
              <a:defRPr sz="1600"/>
            </a:lvl8pPr>
            <a:lvl9pPr marL="4114800" lvl="8" indent="-330200" algn="l" rtl="0">
              <a:spcBef>
                <a:spcPts val="320"/>
              </a:spcBef>
              <a:spcAft>
                <a:spcPts val="0"/>
              </a:spcAft>
              <a:buClr>
                <a:schemeClr val="dk1"/>
              </a:buClr>
              <a:buSzPts val="1600"/>
              <a:buChar char="•"/>
              <a:defRPr sz="1600"/>
            </a:lvl9pPr>
          </a:lstStyle>
          <a:p>
            <a:endParaRPr/>
          </a:p>
        </p:txBody>
      </p:sp>
      <p:sp>
        <p:nvSpPr>
          <p:cNvPr id="194" name="Google Shape;194;g5ff9671e07_0_38"/>
          <p:cNvSpPr txBox="1">
            <a:spLocks noGrp="1"/>
          </p:cNvSpPr>
          <p:nvPr>
            <p:ph type="body" idx="3"/>
          </p:nvPr>
        </p:nvSpPr>
        <p:spPr>
          <a:xfrm>
            <a:off x="4645025" y="1535113"/>
            <a:ext cx="4041900" cy="639900"/>
          </a:xfrm>
          <a:prstGeom prst="rect">
            <a:avLst/>
          </a:prstGeom>
          <a:noFill/>
          <a:ln>
            <a:noFill/>
          </a:ln>
        </p:spPr>
        <p:txBody>
          <a:bodyPr spcFirstLastPara="1" wrap="square" lIns="91425" tIns="45700" rIns="91425" bIns="45700" anchor="b" anchorCtr="0">
            <a:noAutofit/>
          </a:bodyPr>
          <a:lstStyle>
            <a:lvl1pPr marL="457200" lvl="0" indent="-228600" algn="l" rtl="0">
              <a:spcBef>
                <a:spcPts val="480"/>
              </a:spcBef>
              <a:spcAft>
                <a:spcPts val="0"/>
              </a:spcAft>
              <a:buClr>
                <a:schemeClr val="dk1"/>
              </a:buClr>
              <a:buSzPts val="2400"/>
              <a:buNone/>
              <a:defRPr sz="2400" b="1"/>
            </a:lvl1pPr>
            <a:lvl2pPr marL="914400" lvl="1" indent="-228600" algn="l" rtl="0">
              <a:spcBef>
                <a:spcPts val="400"/>
              </a:spcBef>
              <a:spcAft>
                <a:spcPts val="0"/>
              </a:spcAft>
              <a:buClr>
                <a:schemeClr val="dk1"/>
              </a:buClr>
              <a:buSzPts val="2000"/>
              <a:buNone/>
              <a:defRPr sz="2000" b="1"/>
            </a:lvl2pPr>
            <a:lvl3pPr marL="1371600" lvl="2" indent="-228600" algn="l" rtl="0">
              <a:spcBef>
                <a:spcPts val="360"/>
              </a:spcBef>
              <a:spcAft>
                <a:spcPts val="0"/>
              </a:spcAft>
              <a:buClr>
                <a:schemeClr val="dk1"/>
              </a:buClr>
              <a:buSzPts val="1800"/>
              <a:buNone/>
              <a:defRPr sz="1800" b="1"/>
            </a:lvl3pPr>
            <a:lvl4pPr marL="1828800" lvl="3" indent="-228600" algn="l" rtl="0">
              <a:spcBef>
                <a:spcPts val="320"/>
              </a:spcBef>
              <a:spcAft>
                <a:spcPts val="0"/>
              </a:spcAft>
              <a:buClr>
                <a:schemeClr val="dk1"/>
              </a:buClr>
              <a:buSzPts val="1600"/>
              <a:buNone/>
              <a:defRPr sz="1600" b="1"/>
            </a:lvl4pPr>
            <a:lvl5pPr marL="2286000" lvl="4" indent="-228600" algn="l" rtl="0">
              <a:spcBef>
                <a:spcPts val="320"/>
              </a:spcBef>
              <a:spcAft>
                <a:spcPts val="0"/>
              </a:spcAft>
              <a:buClr>
                <a:schemeClr val="dk1"/>
              </a:buClr>
              <a:buSzPts val="1600"/>
              <a:buNone/>
              <a:defRPr sz="1600" b="1"/>
            </a:lvl5pPr>
            <a:lvl6pPr marL="2743200" lvl="5" indent="-228600" algn="l" rtl="0">
              <a:spcBef>
                <a:spcPts val="320"/>
              </a:spcBef>
              <a:spcAft>
                <a:spcPts val="0"/>
              </a:spcAft>
              <a:buClr>
                <a:schemeClr val="dk1"/>
              </a:buClr>
              <a:buSzPts val="1600"/>
              <a:buNone/>
              <a:defRPr sz="1600" b="1"/>
            </a:lvl6pPr>
            <a:lvl7pPr marL="3200400" lvl="6" indent="-228600" algn="l" rtl="0">
              <a:spcBef>
                <a:spcPts val="320"/>
              </a:spcBef>
              <a:spcAft>
                <a:spcPts val="0"/>
              </a:spcAft>
              <a:buClr>
                <a:schemeClr val="dk1"/>
              </a:buClr>
              <a:buSzPts val="1600"/>
              <a:buNone/>
              <a:defRPr sz="1600" b="1"/>
            </a:lvl7pPr>
            <a:lvl8pPr marL="3657600" lvl="7" indent="-228600" algn="l" rtl="0">
              <a:spcBef>
                <a:spcPts val="320"/>
              </a:spcBef>
              <a:spcAft>
                <a:spcPts val="0"/>
              </a:spcAft>
              <a:buClr>
                <a:schemeClr val="dk1"/>
              </a:buClr>
              <a:buSzPts val="1600"/>
              <a:buNone/>
              <a:defRPr sz="1600" b="1"/>
            </a:lvl8pPr>
            <a:lvl9pPr marL="4114800" lvl="8" indent="-228600" algn="l" rtl="0">
              <a:spcBef>
                <a:spcPts val="320"/>
              </a:spcBef>
              <a:spcAft>
                <a:spcPts val="0"/>
              </a:spcAft>
              <a:buClr>
                <a:schemeClr val="dk1"/>
              </a:buClr>
              <a:buSzPts val="1600"/>
              <a:buNone/>
              <a:defRPr sz="1600" b="1"/>
            </a:lvl9pPr>
          </a:lstStyle>
          <a:p>
            <a:endParaRPr/>
          </a:p>
        </p:txBody>
      </p:sp>
      <p:sp>
        <p:nvSpPr>
          <p:cNvPr id="195" name="Google Shape;195;g5ff9671e07_0_38"/>
          <p:cNvSpPr txBox="1">
            <a:spLocks noGrp="1"/>
          </p:cNvSpPr>
          <p:nvPr>
            <p:ph type="body" idx="4"/>
          </p:nvPr>
        </p:nvSpPr>
        <p:spPr>
          <a:xfrm>
            <a:off x="4645025" y="2174875"/>
            <a:ext cx="4041900" cy="3951300"/>
          </a:xfrm>
          <a:prstGeom prst="rect">
            <a:avLst/>
          </a:prstGeom>
          <a:noFill/>
          <a:ln>
            <a:noFill/>
          </a:ln>
        </p:spPr>
        <p:txBody>
          <a:bodyPr spcFirstLastPara="1" wrap="square" lIns="91425" tIns="45700" rIns="91425" bIns="45700" anchor="t" anchorCtr="0">
            <a:noAutofit/>
          </a:bodyPr>
          <a:lstStyle>
            <a:lvl1pPr marL="457200" lvl="0" indent="-381000" algn="l" rtl="0">
              <a:spcBef>
                <a:spcPts val="480"/>
              </a:spcBef>
              <a:spcAft>
                <a:spcPts val="0"/>
              </a:spcAft>
              <a:buClr>
                <a:schemeClr val="dk1"/>
              </a:buClr>
              <a:buSzPts val="2400"/>
              <a:buChar char="•"/>
              <a:defRPr sz="2400"/>
            </a:lvl1pPr>
            <a:lvl2pPr marL="914400" lvl="1" indent="-355600" algn="l" rtl="0">
              <a:spcBef>
                <a:spcPts val="400"/>
              </a:spcBef>
              <a:spcAft>
                <a:spcPts val="0"/>
              </a:spcAft>
              <a:buClr>
                <a:schemeClr val="dk1"/>
              </a:buClr>
              <a:buSzPts val="2000"/>
              <a:buChar char="–"/>
              <a:defRPr sz="2000"/>
            </a:lvl2pPr>
            <a:lvl3pPr marL="1371600" lvl="2" indent="-342900" algn="l" rtl="0">
              <a:spcBef>
                <a:spcPts val="360"/>
              </a:spcBef>
              <a:spcAft>
                <a:spcPts val="0"/>
              </a:spcAft>
              <a:buClr>
                <a:schemeClr val="dk1"/>
              </a:buClr>
              <a:buSzPts val="1800"/>
              <a:buChar char="•"/>
              <a:defRPr sz="1800"/>
            </a:lvl3pPr>
            <a:lvl4pPr marL="1828800" lvl="3" indent="-330200" algn="l" rtl="0">
              <a:spcBef>
                <a:spcPts val="320"/>
              </a:spcBef>
              <a:spcAft>
                <a:spcPts val="0"/>
              </a:spcAft>
              <a:buClr>
                <a:schemeClr val="dk1"/>
              </a:buClr>
              <a:buSzPts val="1600"/>
              <a:buChar char="–"/>
              <a:defRPr sz="1600"/>
            </a:lvl4pPr>
            <a:lvl5pPr marL="2286000" lvl="4" indent="-330200" algn="l" rtl="0">
              <a:spcBef>
                <a:spcPts val="320"/>
              </a:spcBef>
              <a:spcAft>
                <a:spcPts val="0"/>
              </a:spcAft>
              <a:buClr>
                <a:schemeClr val="dk1"/>
              </a:buClr>
              <a:buSzPts val="1600"/>
              <a:buChar char="»"/>
              <a:defRPr sz="1600"/>
            </a:lvl5pPr>
            <a:lvl6pPr marL="2743200" lvl="5" indent="-330200" algn="l" rtl="0">
              <a:spcBef>
                <a:spcPts val="320"/>
              </a:spcBef>
              <a:spcAft>
                <a:spcPts val="0"/>
              </a:spcAft>
              <a:buClr>
                <a:schemeClr val="dk1"/>
              </a:buClr>
              <a:buSzPts val="1600"/>
              <a:buChar char="•"/>
              <a:defRPr sz="1600"/>
            </a:lvl6pPr>
            <a:lvl7pPr marL="3200400" lvl="6" indent="-330200" algn="l" rtl="0">
              <a:spcBef>
                <a:spcPts val="320"/>
              </a:spcBef>
              <a:spcAft>
                <a:spcPts val="0"/>
              </a:spcAft>
              <a:buClr>
                <a:schemeClr val="dk1"/>
              </a:buClr>
              <a:buSzPts val="1600"/>
              <a:buChar char="•"/>
              <a:defRPr sz="1600"/>
            </a:lvl7pPr>
            <a:lvl8pPr marL="3657600" lvl="7" indent="-330200" algn="l" rtl="0">
              <a:spcBef>
                <a:spcPts val="320"/>
              </a:spcBef>
              <a:spcAft>
                <a:spcPts val="0"/>
              </a:spcAft>
              <a:buClr>
                <a:schemeClr val="dk1"/>
              </a:buClr>
              <a:buSzPts val="1600"/>
              <a:buChar char="•"/>
              <a:defRPr sz="1600"/>
            </a:lvl8pPr>
            <a:lvl9pPr marL="4114800" lvl="8" indent="-330200" algn="l" rtl="0">
              <a:spcBef>
                <a:spcPts val="320"/>
              </a:spcBef>
              <a:spcAft>
                <a:spcPts val="0"/>
              </a:spcAft>
              <a:buClr>
                <a:schemeClr val="dk1"/>
              </a:buClr>
              <a:buSzPts val="1600"/>
              <a:buChar char="•"/>
              <a:defRPr sz="1600"/>
            </a:lvl9pPr>
          </a:lstStyle>
          <a:p>
            <a:endParaRPr/>
          </a:p>
        </p:txBody>
      </p:sp>
      <p:sp>
        <p:nvSpPr>
          <p:cNvPr id="196" name="Google Shape;196;g5ff9671e07_0_38"/>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97" name="Google Shape;197;g5ff9671e07_0_38"/>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98" name="Google Shape;198;g5ff9671e07_0_3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extLst>
      <p:ext uri="{BB962C8B-B14F-4D97-AF65-F5344CB8AC3E}">
        <p14:creationId xmlns:p14="http://schemas.microsoft.com/office/powerpoint/2010/main" val="25163362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olo titolo" type="titleOnly">
  <p:cSld name="Solo titolo">
    <p:spTree>
      <p:nvGrpSpPr>
        <p:cNvPr id="1" name="Shape 199"/>
        <p:cNvGrpSpPr/>
        <p:nvPr/>
      </p:nvGrpSpPr>
      <p:grpSpPr>
        <a:xfrm>
          <a:off x="0" y="0"/>
          <a:ext cx="0" cy="0"/>
          <a:chOff x="0" y="0"/>
          <a:chExt cx="0" cy="0"/>
        </a:xfrm>
      </p:grpSpPr>
      <p:sp>
        <p:nvSpPr>
          <p:cNvPr id="200" name="Google Shape;200;g5ff9671e07_0_4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1" name="Google Shape;201;g5ff9671e07_0_47"/>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2" name="Google Shape;202;g5ff9671e07_0_47"/>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3" name="Google Shape;203;g5ff9671e07_0_4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extLst>
      <p:ext uri="{BB962C8B-B14F-4D97-AF65-F5344CB8AC3E}">
        <p14:creationId xmlns:p14="http://schemas.microsoft.com/office/powerpoint/2010/main" val="33650925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Vuota" type="blank">
  <p:cSld name="Vuota">
    <p:spTree>
      <p:nvGrpSpPr>
        <p:cNvPr id="1" name="Shape 204"/>
        <p:cNvGrpSpPr/>
        <p:nvPr/>
      </p:nvGrpSpPr>
      <p:grpSpPr>
        <a:xfrm>
          <a:off x="0" y="0"/>
          <a:ext cx="0" cy="0"/>
          <a:chOff x="0" y="0"/>
          <a:chExt cx="0" cy="0"/>
        </a:xfrm>
      </p:grpSpPr>
      <p:sp>
        <p:nvSpPr>
          <p:cNvPr id="205" name="Google Shape;205;g5ff9671e07_0_52"/>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6" name="Google Shape;206;g5ff9671e07_0_52"/>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7" name="Google Shape;207;g5ff9671e07_0_52"/>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extLst>
      <p:ext uri="{BB962C8B-B14F-4D97-AF65-F5344CB8AC3E}">
        <p14:creationId xmlns:p14="http://schemas.microsoft.com/office/powerpoint/2010/main" val="4253533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enuto con didascalia" type="objTx">
  <p:cSld name="Contenuto con didascalia">
    <p:spTree>
      <p:nvGrpSpPr>
        <p:cNvPr id="1" name="Shape 208"/>
        <p:cNvGrpSpPr/>
        <p:nvPr/>
      </p:nvGrpSpPr>
      <p:grpSpPr>
        <a:xfrm>
          <a:off x="0" y="0"/>
          <a:ext cx="0" cy="0"/>
          <a:chOff x="0" y="0"/>
          <a:chExt cx="0" cy="0"/>
        </a:xfrm>
      </p:grpSpPr>
      <p:sp>
        <p:nvSpPr>
          <p:cNvPr id="209" name="Google Shape;209;g5ff9671e07_0_56"/>
          <p:cNvSpPr txBox="1">
            <a:spLocks noGrp="1"/>
          </p:cNvSpPr>
          <p:nvPr>
            <p:ph type="title"/>
          </p:nvPr>
        </p:nvSpPr>
        <p:spPr>
          <a:xfrm>
            <a:off x="457200" y="273050"/>
            <a:ext cx="3008400" cy="1161900"/>
          </a:xfrm>
          <a:prstGeom prst="rect">
            <a:avLst/>
          </a:prstGeom>
          <a:noFill/>
          <a:ln>
            <a:noFill/>
          </a:ln>
        </p:spPr>
        <p:txBody>
          <a:bodyPr spcFirstLastPara="1" wrap="square" lIns="91425" tIns="45700" rIns="91425" bIns="45700" anchor="b" anchorCtr="0">
            <a:noAutofit/>
          </a:bodyPr>
          <a:lstStyle>
            <a:lvl1pPr lvl="0" algn="l" rtl="0">
              <a:spcBef>
                <a:spcPts val="0"/>
              </a:spcBef>
              <a:spcAft>
                <a:spcPts val="0"/>
              </a:spcAft>
              <a:buClr>
                <a:schemeClr val="dk1"/>
              </a:buClr>
              <a:buSzPts val="2000"/>
              <a:buFont typeface="Calibri"/>
              <a:buNone/>
              <a:defRPr sz="2000" b="1"/>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0" name="Google Shape;210;g5ff9671e07_0_56"/>
          <p:cNvSpPr txBox="1">
            <a:spLocks noGrp="1"/>
          </p:cNvSpPr>
          <p:nvPr>
            <p:ph type="body" idx="1"/>
          </p:nvPr>
        </p:nvSpPr>
        <p:spPr>
          <a:xfrm>
            <a:off x="3575050" y="273050"/>
            <a:ext cx="5111700" cy="5853000"/>
          </a:xfrm>
          <a:prstGeom prst="rect">
            <a:avLst/>
          </a:prstGeom>
          <a:noFill/>
          <a:ln>
            <a:noFill/>
          </a:ln>
        </p:spPr>
        <p:txBody>
          <a:bodyPr spcFirstLastPara="1" wrap="square" lIns="91425" tIns="45700" rIns="91425" bIns="45700" anchor="t" anchorCtr="0">
            <a:noAutofit/>
          </a:bodyPr>
          <a:lstStyle>
            <a:lvl1pPr marL="457200" lvl="0" indent="-431800" algn="l" rtl="0">
              <a:spcBef>
                <a:spcPts val="640"/>
              </a:spcBef>
              <a:spcAft>
                <a:spcPts val="0"/>
              </a:spcAft>
              <a:buClr>
                <a:schemeClr val="dk1"/>
              </a:buClr>
              <a:buSzPts val="3200"/>
              <a:buChar char="•"/>
              <a:defRPr sz="3200"/>
            </a:lvl1pPr>
            <a:lvl2pPr marL="914400" lvl="1" indent="-406400" algn="l" rtl="0">
              <a:spcBef>
                <a:spcPts val="560"/>
              </a:spcBef>
              <a:spcAft>
                <a:spcPts val="0"/>
              </a:spcAft>
              <a:buClr>
                <a:schemeClr val="dk1"/>
              </a:buClr>
              <a:buSzPts val="2800"/>
              <a:buChar char="–"/>
              <a:defRPr sz="2800"/>
            </a:lvl2pPr>
            <a:lvl3pPr marL="1371600" lvl="2" indent="-381000" algn="l" rtl="0">
              <a:spcBef>
                <a:spcPts val="480"/>
              </a:spcBef>
              <a:spcAft>
                <a:spcPts val="0"/>
              </a:spcAft>
              <a:buClr>
                <a:schemeClr val="dk1"/>
              </a:buClr>
              <a:buSzPts val="2400"/>
              <a:buChar char="•"/>
              <a:defRPr sz="2400"/>
            </a:lvl3pPr>
            <a:lvl4pPr marL="1828800" lvl="3" indent="-355600" algn="l" rtl="0">
              <a:spcBef>
                <a:spcPts val="400"/>
              </a:spcBef>
              <a:spcAft>
                <a:spcPts val="0"/>
              </a:spcAft>
              <a:buClr>
                <a:schemeClr val="dk1"/>
              </a:buClr>
              <a:buSzPts val="2000"/>
              <a:buChar char="–"/>
              <a:defRPr sz="2000"/>
            </a:lvl4pPr>
            <a:lvl5pPr marL="2286000" lvl="4" indent="-355600" algn="l" rtl="0">
              <a:spcBef>
                <a:spcPts val="400"/>
              </a:spcBef>
              <a:spcAft>
                <a:spcPts val="0"/>
              </a:spcAft>
              <a:buClr>
                <a:schemeClr val="dk1"/>
              </a:buClr>
              <a:buSzPts val="2000"/>
              <a:buChar char="»"/>
              <a:defRPr sz="2000"/>
            </a:lvl5pPr>
            <a:lvl6pPr marL="2743200" lvl="5" indent="-355600" algn="l" rtl="0">
              <a:spcBef>
                <a:spcPts val="400"/>
              </a:spcBef>
              <a:spcAft>
                <a:spcPts val="0"/>
              </a:spcAft>
              <a:buClr>
                <a:schemeClr val="dk1"/>
              </a:buClr>
              <a:buSzPts val="2000"/>
              <a:buChar char="•"/>
              <a:defRPr sz="2000"/>
            </a:lvl6pPr>
            <a:lvl7pPr marL="3200400" lvl="6" indent="-355600" algn="l" rtl="0">
              <a:spcBef>
                <a:spcPts val="400"/>
              </a:spcBef>
              <a:spcAft>
                <a:spcPts val="0"/>
              </a:spcAft>
              <a:buClr>
                <a:schemeClr val="dk1"/>
              </a:buClr>
              <a:buSzPts val="2000"/>
              <a:buChar char="•"/>
              <a:defRPr sz="2000"/>
            </a:lvl7pPr>
            <a:lvl8pPr marL="3657600" lvl="7" indent="-355600" algn="l" rtl="0">
              <a:spcBef>
                <a:spcPts val="400"/>
              </a:spcBef>
              <a:spcAft>
                <a:spcPts val="0"/>
              </a:spcAft>
              <a:buClr>
                <a:schemeClr val="dk1"/>
              </a:buClr>
              <a:buSzPts val="2000"/>
              <a:buChar char="•"/>
              <a:defRPr sz="2000"/>
            </a:lvl8pPr>
            <a:lvl9pPr marL="4114800" lvl="8" indent="-355600" algn="l" rtl="0">
              <a:spcBef>
                <a:spcPts val="400"/>
              </a:spcBef>
              <a:spcAft>
                <a:spcPts val="0"/>
              </a:spcAft>
              <a:buClr>
                <a:schemeClr val="dk1"/>
              </a:buClr>
              <a:buSzPts val="2000"/>
              <a:buChar char="•"/>
              <a:defRPr sz="2000"/>
            </a:lvl9pPr>
          </a:lstStyle>
          <a:p>
            <a:endParaRPr/>
          </a:p>
        </p:txBody>
      </p:sp>
      <p:sp>
        <p:nvSpPr>
          <p:cNvPr id="211" name="Google Shape;211;g5ff9671e07_0_56"/>
          <p:cNvSpPr txBox="1">
            <a:spLocks noGrp="1"/>
          </p:cNvSpPr>
          <p:nvPr>
            <p:ph type="body" idx="2"/>
          </p:nvPr>
        </p:nvSpPr>
        <p:spPr>
          <a:xfrm>
            <a:off x="457200" y="1435100"/>
            <a:ext cx="3008400" cy="4691100"/>
          </a:xfrm>
          <a:prstGeom prst="rect">
            <a:avLst/>
          </a:prstGeom>
          <a:noFill/>
          <a:ln>
            <a:noFill/>
          </a:ln>
        </p:spPr>
        <p:txBody>
          <a:bodyPr spcFirstLastPara="1" wrap="square" lIns="91425" tIns="45700" rIns="91425" bIns="45700" anchor="t" anchorCtr="0">
            <a:noAutofit/>
          </a:bodyPr>
          <a:lstStyle>
            <a:lvl1pPr marL="457200" lvl="0" indent="-228600" algn="l" rtl="0">
              <a:spcBef>
                <a:spcPts val="280"/>
              </a:spcBef>
              <a:spcAft>
                <a:spcPts val="0"/>
              </a:spcAft>
              <a:buClr>
                <a:schemeClr val="dk1"/>
              </a:buClr>
              <a:buSzPts val="1400"/>
              <a:buNone/>
              <a:defRPr sz="1400"/>
            </a:lvl1pPr>
            <a:lvl2pPr marL="914400" lvl="1" indent="-228600" algn="l" rtl="0">
              <a:spcBef>
                <a:spcPts val="240"/>
              </a:spcBef>
              <a:spcAft>
                <a:spcPts val="0"/>
              </a:spcAft>
              <a:buClr>
                <a:schemeClr val="dk1"/>
              </a:buClr>
              <a:buSzPts val="1200"/>
              <a:buNone/>
              <a:defRPr sz="1200"/>
            </a:lvl2pPr>
            <a:lvl3pPr marL="1371600" lvl="2" indent="-228600" algn="l" rtl="0">
              <a:spcBef>
                <a:spcPts val="200"/>
              </a:spcBef>
              <a:spcAft>
                <a:spcPts val="0"/>
              </a:spcAft>
              <a:buClr>
                <a:schemeClr val="dk1"/>
              </a:buClr>
              <a:buSzPts val="1000"/>
              <a:buNone/>
              <a:defRPr sz="1000"/>
            </a:lvl3pPr>
            <a:lvl4pPr marL="1828800" lvl="3" indent="-228600" algn="l" rtl="0">
              <a:spcBef>
                <a:spcPts val="180"/>
              </a:spcBef>
              <a:spcAft>
                <a:spcPts val="0"/>
              </a:spcAft>
              <a:buClr>
                <a:schemeClr val="dk1"/>
              </a:buClr>
              <a:buSzPts val="900"/>
              <a:buNone/>
              <a:defRPr sz="900"/>
            </a:lvl4pPr>
            <a:lvl5pPr marL="2286000" lvl="4" indent="-228600" algn="l" rtl="0">
              <a:spcBef>
                <a:spcPts val="180"/>
              </a:spcBef>
              <a:spcAft>
                <a:spcPts val="0"/>
              </a:spcAft>
              <a:buClr>
                <a:schemeClr val="dk1"/>
              </a:buClr>
              <a:buSzPts val="900"/>
              <a:buNone/>
              <a:defRPr sz="900"/>
            </a:lvl5pPr>
            <a:lvl6pPr marL="2743200" lvl="5" indent="-228600" algn="l" rtl="0">
              <a:spcBef>
                <a:spcPts val="180"/>
              </a:spcBef>
              <a:spcAft>
                <a:spcPts val="0"/>
              </a:spcAft>
              <a:buClr>
                <a:schemeClr val="dk1"/>
              </a:buClr>
              <a:buSzPts val="900"/>
              <a:buNone/>
              <a:defRPr sz="900"/>
            </a:lvl6pPr>
            <a:lvl7pPr marL="3200400" lvl="6" indent="-228600" algn="l" rtl="0">
              <a:spcBef>
                <a:spcPts val="180"/>
              </a:spcBef>
              <a:spcAft>
                <a:spcPts val="0"/>
              </a:spcAft>
              <a:buClr>
                <a:schemeClr val="dk1"/>
              </a:buClr>
              <a:buSzPts val="900"/>
              <a:buNone/>
              <a:defRPr sz="900"/>
            </a:lvl7pPr>
            <a:lvl8pPr marL="3657600" lvl="7" indent="-228600" algn="l" rtl="0">
              <a:spcBef>
                <a:spcPts val="180"/>
              </a:spcBef>
              <a:spcAft>
                <a:spcPts val="0"/>
              </a:spcAft>
              <a:buClr>
                <a:schemeClr val="dk1"/>
              </a:buClr>
              <a:buSzPts val="900"/>
              <a:buNone/>
              <a:defRPr sz="900"/>
            </a:lvl8pPr>
            <a:lvl9pPr marL="4114800" lvl="8" indent="-228600" algn="l" rtl="0">
              <a:spcBef>
                <a:spcPts val="180"/>
              </a:spcBef>
              <a:spcAft>
                <a:spcPts val="0"/>
              </a:spcAft>
              <a:buClr>
                <a:schemeClr val="dk1"/>
              </a:buClr>
              <a:buSzPts val="900"/>
              <a:buNone/>
              <a:defRPr sz="900"/>
            </a:lvl9pPr>
          </a:lstStyle>
          <a:p>
            <a:endParaRPr/>
          </a:p>
        </p:txBody>
      </p:sp>
      <p:sp>
        <p:nvSpPr>
          <p:cNvPr id="212" name="Google Shape;212;g5ff9671e07_0_56"/>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13" name="Google Shape;213;g5ff9671e07_0_56"/>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14" name="Google Shape;214;g5ff9671e07_0_5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extLst>
      <p:ext uri="{BB962C8B-B14F-4D97-AF65-F5344CB8AC3E}">
        <p14:creationId xmlns:p14="http://schemas.microsoft.com/office/powerpoint/2010/main" val="29224904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Immagine con didascalia" type="picTx">
  <p:cSld name="Immagine con didascalia">
    <p:spTree>
      <p:nvGrpSpPr>
        <p:cNvPr id="1" name="Shape 215"/>
        <p:cNvGrpSpPr/>
        <p:nvPr/>
      </p:nvGrpSpPr>
      <p:grpSpPr>
        <a:xfrm>
          <a:off x="0" y="0"/>
          <a:ext cx="0" cy="0"/>
          <a:chOff x="0" y="0"/>
          <a:chExt cx="0" cy="0"/>
        </a:xfrm>
      </p:grpSpPr>
      <p:sp>
        <p:nvSpPr>
          <p:cNvPr id="216" name="Google Shape;216;g5ff9671e07_0_63"/>
          <p:cNvSpPr txBox="1">
            <a:spLocks noGrp="1"/>
          </p:cNvSpPr>
          <p:nvPr>
            <p:ph type="title"/>
          </p:nvPr>
        </p:nvSpPr>
        <p:spPr>
          <a:xfrm>
            <a:off x="1792288" y="4800600"/>
            <a:ext cx="5486400" cy="566700"/>
          </a:xfrm>
          <a:prstGeom prst="rect">
            <a:avLst/>
          </a:prstGeom>
          <a:noFill/>
          <a:ln>
            <a:noFill/>
          </a:ln>
        </p:spPr>
        <p:txBody>
          <a:bodyPr spcFirstLastPara="1" wrap="square" lIns="91425" tIns="45700" rIns="91425" bIns="45700" anchor="b" anchorCtr="0">
            <a:noAutofit/>
          </a:bodyPr>
          <a:lstStyle>
            <a:lvl1pPr lvl="0" algn="l" rtl="0">
              <a:spcBef>
                <a:spcPts val="0"/>
              </a:spcBef>
              <a:spcAft>
                <a:spcPts val="0"/>
              </a:spcAft>
              <a:buClr>
                <a:schemeClr val="dk1"/>
              </a:buClr>
              <a:buSzPts val="2000"/>
              <a:buFont typeface="Calibri"/>
              <a:buNone/>
              <a:defRPr sz="2000" b="1"/>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7" name="Google Shape;217;g5ff9671e07_0_63"/>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218" name="Google Shape;218;g5ff9671e07_0_63"/>
          <p:cNvSpPr txBox="1">
            <a:spLocks noGrp="1"/>
          </p:cNvSpPr>
          <p:nvPr>
            <p:ph type="body" idx="1"/>
          </p:nvPr>
        </p:nvSpPr>
        <p:spPr>
          <a:xfrm>
            <a:off x="1792288" y="5367338"/>
            <a:ext cx="5486400" cy="804900"/>
          </a:xfrm>
          <a:prstGeom prst="rect">
            <a:avLst/>
          </a:prstGeom>
          <a:noFill/>
          <a:ln>
            <a:noFill/>
          </a:ln>
        </p:spPr>
        <p:txBody>
          <a:bodyPr spcFirstLastPara="1" wrap="square" lIns="91425" tIns="45700" rIns="91425" bIns="45700" anchor="t" anchorCtr="0">
            <a:noAutofit/>
          </a:bodyPr>
          <a:lstStyle>
            <a:lvl1pPr marL="457200" lvl="0" indent="-228600" algn="l" rtl="0">
              <a:spcBef>
                <a:spcPts val="280"/>
              </a:spcBef>
              <a:spcAft>
                <a:spcPts val="0"/>
              </a:spcAft>
              <a:buClr>
                <a:schemeClr val="dk1"/>
              </a:buClr>
              <a:buSzPts val="1400"/>
              <a:buNone/>
              <a:defRPr sz="1400"/>
            </a:lvl1pPr>
            <a:lvl2pPr marL="914400" lvl="1" indent="-228600" algn="l" rtl="0">
              <a:spcBef>
                <a:spcPts val="240"/>
              </a:spcBef>
              <a:spcAft>
                <a:spcPts val="0"/>
              </a:spcAft>
              <a:buClr>
                <a:schemeClr val="dk1"/>
              </a:buClr>
              <a:buSzPts val="1200"/>
              <a:buNone/>
              <a:defRPr sz="1200"/>
            </a:lvl2pPr>
            <a:lvl3pPr marL="1371600" lvl="2" indent="-228600" algn="l" rtl="0">
              <a:spcBef>
                <a:spcPts val="200"/>
              </a:spcBef>
              <a:spcAft>
                <a:spcPts val="0"/>
              </a:spcAft>
              <a:buClr>
                <a:schemeClr val="dk1"/>
              </a:buClr>
              <a:buSzPts val="1000"/>
              <a:buNone/>
              <a:defRPr sz="1000"/>
            </a:lvl3pPr>
            <a:lvl4pPr marL="1828800" lvl="3" indent="-228600" algn="l" rtl="0">
              <a:spcBef>
                <a:spcPts val="180"/>
              </a:spcBef>
              <a:spcAft>
                <a:spcPts val="0"/>
              </a:spcAft>
              <a:buClr>
                <a:schemeClr val="dk1"/>
              </a:buClr>
              <a:buSzPts val="900"/>
              <a:buNone/>
              <a:defRPr sz="900"/>
            </a:lvl4pPr>
            <a:lvl5pPr marL="2286000" lvl="4" indent="-228600" algn="l" rtl="0">
              <a:spcBef>
                <a:spcPts val="180"/>
              </a:spcBef>
              <a:spcAft>
                <a:spcPts val="0"/>
              </a:spcAft>
              <a:buClr>
                <a:schemeClr val="dk1"/>
              </a:buClr>
              <a:buSzPts val="900"/>
              <a:buNone/>
              <a:defRPr sz="900"/>
            </a:lvl5pPr>
            <a:lvl6pPr marL="2743200" lvl="5" indent="-228600" algn="l" rtl="0">
              <a:spcBef>
                <a:spcPts val="180"/>
              </a:spcBef>
              <a:spcAft>
                <a:spcPts val="0"/>
              </a:spcAft>
              <a:buClr>
                <a:schemeClr val="dk1"/>
              </a:buClr>
              <a:buSzPts val="900"/>
              <a:buNone/>
              <a:defRPr sz="900"/>
            </a:lvl6pPr>
            <a:lvl7pPr marL="3200400" lvl="6" indent="-228600" algn="l" rtl="0">
              <a:spcBef>
                <a:spcPts val="180"/>
              </a:spcBef>
              <a:spcAft>
                <a:spcPts val="0"/>
              </a:spcAft>
              <a:buClr>
                <a:schemeClr val="dk1"/>
              </a:buClr>
              <a:buSzPts val="900"/>
              <a:buNone/>
              <a:defRPr sz="900"/>
            </a:lvl7pPr>
            <a:lvl8pPr marL="3657600" lvl="7" indent="-228600" algn="l" rtl="0">
              <a:spcBef>
                <a:spcPts val="180"/>
              </a:spcBef>
              <a:spcAft>
                <a:spcPts val="0"/>
              </a:spcAft>
              <a:buClr>
                <a:schemeClr val="dk1"/>
              </a:buClr>
              <a:buSzPts val="900"/>
              <a:buNone/>
              <a:defRPr sz="900"/>
            </a:lvl8pPr>
            <a:lvl9pPr marL="4114800" lvl="8" indent="-228600" algn="l" rtl="0">
              <a:spcBef>
                <a:spcPts val="180"/>
              </a:spcBef>
              <a:spcAft>
                <a:spcPts val="0"/>
              </a:spcAft>
              <a:buClr>
                <a:schemeClr val="dk1"/>
              </a:buClr>
              <a:buSzPts val="900"/>
              <a:buNone/>
              <a:defRPr sz="900"/>
            </a:lvl9pPr>
          </a:lstStyle>
          <a:p>
            <a:endParaRPr/>
          </a:p>
        </p:txBody>
      </p:sp>
      <p:sp>
        <p:nvSpPr>
          <p:cNvPr id="219" name="Google Shape;219;g5ff9671e07_0_63"/>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0" name="Google Shape;220;g5ff9671e07_0_63"/>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1" name="Google Shape;221;g5ff9671e07_0_6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extLst>
      <p:ext uri="{BB962C8B-B14F-4D97-AF65-F5344CB8AC3E}">
        <p14:creationId xmlns:p14="http://schemas.microsoft.com/office/powerpoint/2010/main" val="35570493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olo e testo verticale" type="vertTx">
  <p:cSld name="Titolo e testo verticale">
    <p:spTree>
      <p:nvGrpSpPr>
        <p:cNvPr id="1" name="Shape 222"/>
        <p:cNvGrpSpPr/>
        <p:nvPr/>
      </p:nvGrpSpPr>
      <p:grpSpPr>
        <a:xfrm>
          <a:off x="0" y="0"/>
          <a:ext cx="0" cy="0"/>
          <a:chOff x="0" y="0"/>
          <a:chExt cx="0" cy="0"/>
        </a:xfrm>
      </p:grpSpPr>
      <p:sp>
        <p:nvSpPr>
          <p:cNvPr id="223" name="Google Shape;223;g5ff9671e07_0_7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24" name="Google Shape;224;g5ff9671e07_0_70"/>
          <p:cNvSpPr txBox="1">
            <a:spLocks noGrp="1"/>
          </p:cNvSpPr>
          <p:nvPr>
            <p:ph type="body" idx="1"/>
          </p:nvPr>
        </p:nvSpPr>
        <p:spPr>
          <a:xfrm rot="5400000">
            <a:off x="2308950" y="-251550"/>
            <a:ext cx="4526100" cy="82296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225" name="Google Shape;225;g5ff9671e07_0_70"/>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6" name="Google Shape;226;g5ff9671e07_0_70"/>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7" name="Google Shape;227;g5ff9671e07_0_7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extLst>
      <p:ext uri="{BB962C8B-B14F-4D97-AF65-F5344CB8AC3E}">
        <p14:creationId xmlns:p14="http://schemas.microsoft.com/office/powerpoint/2010/main" val="21253445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1_Titolo e testo verticale">
    <p:spTree>
      <p:nvGrpSpPr>
        <p:cNvPr id="1" name="Shape 228"/>
        <p:cNvGrpSpPr/>
        <p:nvPr/>
      </p:nvGrpSpPr>
      <p:grpSpPr>
        <a:xfrm>
          <a:off x="0" y="0"/>
          <a:ext cx="0" cy="0"/>
          <a:chOff x="0" y="0"/>
          <a:chExt cx="0" cy="0"/>
        </a:xfrm>
      </p:grpSpPr>
      <p:sp>
        <p:nvSpPr>
          <p:cNvPr id="229" name="Google Shape;229;g5ff9671e07_0_76"/>
          <p:cNvSpPr txBox="1">
            <a:spLocks noGrp="1"/>
          </p:cNvSpPr>
          <p:nvPr>
            <p:ph type="title"/>
          </p:nvPr>
        </p:nvSpPr>
        <p:spPr>
          <a:xfrm rot="5400000">
            <a:off x="4732350" y="2171688"/>
            <a:ext cx="5851500" cy="20574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30" name="Google Shape;230;g5ff9671e07_0_76"/>
          <p:cNvSpPr txBox="1">
            <a:spLocks noGrp="1"/>
          </p:cNvSpPr>
          <p:nvPr>
            <p:ph type="body" idx="1"/>
          </p:nvPr>
        </p:nvSpPr>
        <p:spPr>
          <a:xfrm rot="5400000">
            <a:off x="541350" y="190488"/>
            <a:ext cx="5851500" cy="60198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231" name="Google Shape;231;g5ff9671e07_0_76"/>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32" name="Google Shape;232;g5ff9671e07_0_76"/>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33" name="Google Shape;233;g5ff9671e07_0_7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extLst>
      <p:ext uri="{BB962C8B-B14F-4D97-AF65-F5344CB8AC3E}">
        <p14:creationId xmlns:p14="http://schemas.microsoft.com/office/powerpoint/2010/main" val="4082722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17/12/2019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pPr/>
              <a:t>17/12/2019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pPr/>
              <a:t>‹#›</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solidFill>
                  <a:prstClr val="black">
                    <a:tint val="75000"/>
                  </a:prstClr>
                </a:solidFill>
              </a:rPr>
              <a:pPr/>
              <a:t>17/12/2019</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21500809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9"/>
        <p:cNvGrpSpPr/>
        <p:nvPr/>
      </p:nvGrpSpPr>
      <p:grpSpPr>
        <a:xfrm>
          <a:off x="0" y="0"/>
          <a:ext cx="0" cy="0"/>
          <a:chOff x="0" y="0"/>
          <a:chExt cx="0" cy="0"/>
        </a:xfrm>
      </p:grpSpPr>
      <p:sp>
        <p:nvSpPr>
          <p:cNvPr id="160" name="Google Shape;160;g5ff9671e07_0_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61" name="Google Shape;161;g5ff9671e07_0_7"/>
          <p:cNvSpPr txBox="1">
            <a:spLocks noGrp="1"/>
          </p:cNvSpPr>
          <p:nvPr>
            <p:ph type="body" idx="1"/>
          </p:nvPr>
        </p:nvSpPr>
        <p:spPr>
          <a:xfrm>
            <a:off x="457200" y="1600200"/>
            <a:ext cx="8229600" cy="4526100"/>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62" name="Google Shape;162;g5ff9671e07_0_7"/>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3" name="Google Shape;163;g5ff9671e07_0_7"/>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4" name="Google Shape;164;g5ff9671e07_0_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extLst>
      <p:ext uri="{BB962C8B-B14F-4D97-AF65-F5344CB8AC3E}">
        <p14:creationId xmlns:p14="http://schemas.microsoft.com/office/powerpoint/2010/main" val="1158633375"/>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www.slidescarnival.com/" TargetMode="External"/><Relationship Id="rId4" Type="http://schemas.openxmlformats.org/officeDocument/2006/relationships/hyperlink" Target="https://advicemedia.com/blog/epatient/the-doctor-will-skype-you-now-how-video-chat-services-are-changing-healthcar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4.xml"/><Relationship Id="rId5" Type="http://schemas.openxmlformats.org/officeDocument/2006/relationships/hyperlink" Target="https://www.who.int/goe/publications/goe_telemedicine_2010.pdf" TargetMode="External"/><Relationship Id="rId4" Type="http://schemas.openxmlformats.org/officeDocument/2006/relationships/hyperlink" Target="https://advicemedia.com/blog/epatient/the-doctor-will-skype-you-now-how-video-chat-services-are-changing-healthcare/"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www.skype.com/e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www.who.int/goe/publications/goe_telemedicine_2010.pdf" TargetMode="External"/><Relationship Id="rId4" Type="http://schemas.openxmlformats.org/officeDocument/2006/relationships/hyperlink" Target="https://www.slidescarnival.com/"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advicemedia.com/blog/epatient/the-doctor-will-skype-you-now-how-video-chat-services-are-changing-healthcare/" TargetMode="External"/><Relationship Id="rId5" Type="http://schemas.openxmlformats.org/officeDocument/2006/relationships/hyperlink" Target="https://advicemedia.com/blog/epatient" TargetMode="External"/><Relationship Id="rId4" Type="http://schemas.openxmlformats.org/officeDocument/2006/relationships/hyperlink" Target="https://www.slidescarnival.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A9D4F975-CE55-48B8-A201-C31AE4DBC537}"/>
              </a:ext>
            </a:extLst>
          </p:cNvPr>
          <p:cNvSpPr txBox="1"/>
          <p:nvPr/>
        </p:nvSpPr>
        <p:spPr>
          <a:xfrm>
            <a:off x="4500498" y="4643446"/>
            <a:ext cx="4643502" cy="1569660"/>
          </a:xfrm>
          <a:prstGeom prst="rect">
            <a:avLst/>
          </a:prstGeom>
          <a:noFill/>
        </p:spPr>
        <p:txBody>
          <a:bodyPr wrap="square" rtlCol="0">
            <a:spAutoFit/>
          </a:bodyPr>
          <a:lstStyle/>
          <a:p>
            <a:pPr algn="ctr"/>
            <a:r>
              <a:rPr lang="el-GR" sz="3200" b="1" cap="all" dirty="0">
                <a:effectLst>
                  <a:outerShdw blurRad="38100" dist="38100" dir="2700000" algn="tl">
                    <a:srgbClr val="000000">
                      <a:alpha val="43137"/>
                    </a:srgbClr>
                  </a:outerShdw>
                </a:effectLst>
              </a:rPr>
              <a:t>ΘΕΤΙΚΕΣ </a:t>
            </a:r>
            <a:endParaRPr lang="en-US" sz="3200" b="1" cap="all" dirty="0" smtClean="0">
              <a:effectLst>
                <a:outerShdw blurRad="38100" dist="38100" dir="2700000" algn="tl">
                  <a:srgbClr val="000000">
                    <a:alpha val="43137"/>
                  </a:srgbClr>
                </a:outerShdw>
              </a:effectLst>
            </a:endParaRPr>
          </a:p>
          <a:p>
            <a:pPr algn="ctr"/>
            <a:r>
              <a:rPr lang="el-GR" sz="3200" b="1" cap="all" dirty="0" smtClean="0">
                <a:effectLst>
                  <a:outerShdw blurRad="38100" dist="38100" dir="2700000" algn="tl">
                    <a:srgbClr val="000000">
                      <a:alpha val="43137"/>
                    </a:srgbClr>
                  </a:outerShdw>
                </a:effectLst>
              </a:rPr>
              <a:t>ΚΑΙ </a:t>
            </a:r>
            <a:r>
              <a:rPr lang="el-GR" sz="3200" b="1" cap="all" dirty="0">
                <a:effectLst>
                  <a:outerShdw blurRad="38100" dist="38100" dir="2700000" algn="tl">
                    <a:srgbClr val="000000">
                      <a:alpha val="43137"/>
                    </a:srgbClr>
                  </a:outerShdw>
                </a:effectLst>
              </a:rPr>
              <a:t>ΑΡΝΗΤΙΚΕΣ ΠΛΕΥΡΕΣ </a:t>
            </a:r>
          </a:p>
          <a:p>
            <a:pPr algn="ctr"/>
            <a:r>
              <a:rPr lang="el-GR" sz="3200" b="1" cap="all" dirty="0">
                <a:effectLst>
                  <a:outerShdw blurRad="38100" dist="38100" dir="2700000" algn="tl">
                    <a:srgbClr val="000000">
                      <a:alpha val="43137"/>
                    </a:srgbClr>
                  </a:outerShdw>
                </a:effectLst>
              </a:rPr>
              <a:t>ΤΟΥ </a:t>
            </a:r>
            <a:r>
              <a:rPr lang="en-US" sz="3200" b="1" cap="all" dirty="0">
                <a:effectLst>
                  <a:outerShdw blurRad="38100" dist="38100" dir="2700000" algn="tl">
                    <a:srgbClr val="000000">
                      <a:alpha val="43137"/>
                    </a:srgbClr>
                  </a:outerShdw>
                </a:effectLst>
              </a:rPr>
              <a:t> SKYPE</a:t>
            </a:r>
            <a:endParaRPr lang="it-IT" sz="3200" b="1" cap="all"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42524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2236422612"/>
              </p:ext>
            </p:extLst>
          </p:nvPr>
        </p:nvGraphicFramePr>
        <p:xfrm>
          <a:off x="0" y="692696"/>
          <a:ext cx="3419872" cy="3338576"/>
        </p:xfrm>
        <a:graphic>
          <a:graphicData uri="http://schemas.openxmlformats.org/drawingml/2006/table">
            <a:tbl>
              <a:tblPr/>
              <a:tblGrid>
                <a:gridCol w="3419872">
                  <a:extLst>
                    <a:ext uri="{9D8B030D-6E8A-4147-A177-3AD203B41FA5}">
                      <a16:colId xmlns=""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SKYPE </a:t>
                      </a:r>
                    </a:p>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&amp; </a:t>
                      </a:r>
                      <a:endPar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ΦΡΟΝΤΙΔΑ ΥΓΕΙΑΣ</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 xmlns:a16="http://schemas.microsoft.com/office/drawing/2014/main" val="10000"/>
                  </a:ext>
                </a:extLst>
              </a:tr>
            </a:tbl>
          </a:graphicData>
        </a:graphic>
      </p:graphicFrame>
      <p:sp>
        <p:nvSpPr>
          <p:cNvPr id="15" name="CasellaDiTesto 14"/>
          <p:cNvSpPr txBox="1"/>
          <p:nvPr/>
        </p:nvSpPr>
        <p:spPr>
          <a:xfrm>
            <a:off x="3571868" y="382012"/>
            <a:ext cx="5357850" cy="4001095"/>
          </a:xfrm>
          <a:prstGeom prst="rect">
            <a:avLst/>
          </a:prstGeom>
          <a:noFill/>
        </p:spPr>
        <p:txBody>
          <a:bodyPr wrap="square" rtlCol="0">
            <a:spAutoFit/>
          </a:bodyPr>
          <a:lstStyle/>
          <a:p>
            <a:pPr algn="ctr"/>
            <a:r>
              <a:rPr lang="el-GR" sz="2400" b="1" dirty="0">
                <a:latin typeface="Calibri Light" panose="020F0302020204030204" pitchFamily="34" charset="0"/>
                <a:cs typeface="Calibri Light" panose="020F0302020204030204" pitchFamily="34" charset="0"/>
              </a:rPr>
              <a:t>ΘΕΡΑΠΕΥΤΙΚΕΣ ΣΥΝΕΔΡΙΕΣ &amp; </a:t>
            </a:r>
          </a:p>
          <a:p>
            <a:pPr algn="ctr"/>
            <a:r>
              <a:rPr lang="el-GR" sz="2400" b="1" dirty="0">
                <a:latin typeface="Calibri Light" panose="020F0302020204030204" pitchFamily="34" charset="0"/>
                <a:cs typeface="Calibri Light" panose="020F0302020204030204" pitchFamily="34" charset="0"/>
              </a:rPr>
              <a:t>ΟΜΑΔΕΣ ΑΥΤΟΒΟΗΘΕΙΑΣ</a:t>
            </a:r>
            <a:r>
              <a:rPr lang="en-GB" sz="2400" b="1" dirty="0">
                <a:latin typeface="Calibri Light" panose="020F0302020204030204" pitchFamily="34" charset="0"/>
                <a:cs typeface="Calibri Light" panose="020F0302020204030204" pitchFamily="34" charset="0"/>
              </a:rPr>
              <a:t/>
            </a:r>
            <a:br>
              <a:rPr lang="en-GB" sz="2400" b="1" dirty="0">
                <a:latin typeface="Calibri Light" panose="020F0302020204030204" pitchFamily="34" charset="0"/>
                <a:cs typeface="Calibri Light" panose="020F0302020204030204" pitchFamily="34" charset="0"/>
              </a:rPr>
            </a:br>
            <a:endParaRPr lang="en-GB" sz="2400" b="1" dirty="0">
              <a:latin typeface="Calibri Light" panose="020F0302020204030204" pitchFamily="34" charset="0"/>
              <a:cs typeface="Calibri Light" panose="020F0302020204030204" pitchFamily="34" charset="0"/>
            </a:endParaRPr>
          </a:p>
          <a:p>
            <a:r>
              <a:rPr lang="el-GR" sz="2000" dirty="0">
                <a:latin typeface="Calibri Light" panose="020F0302020204030204" pitchFamily="34" charset="0"/>
                <a:cs typeface="Calibri Light" panose="020F0302020204030204" pitchFamily="34" charset="0"/>
              </a:rPr>
              <a:t>Το </a:t>
            </a:r>
            <a:r>
              <a:rPr lang="en-GB" sz="2000" dirty="0">
                <a:latin typeface="Calibri Light" panose="020F0302020204030204" pitchFamily="34" charset="0"/>
                <a:cs typeface="Calibri Light" panose="020F0302020204030204" pitchFamily="34" charset="0"/>
              </a:rPr>
              <a:t>Skype </a:t>
            </a:r>
            <a:r>
              <a:rPr lang="el-GR" sz="2000" dirty="0">
                <a:latin typeface="Calibri Light" panose="020F0302020204030204" pitchFamily="34" charset="0"/>
                <a:cs typeface="Calibri Light" panose="020F0302020204030204" pitchFamily="34" charset="0"/>
              </a:rPr>
              <a:t>μπορεί επίσης να χρησιμοποιηθεί στη φροντίδα υγείας για</a:t>
            </a:r>
            <a:r>
              <a:rPr lang="en-GB" sz="2000" dirty="0">
                <a:latin typeface="Calibri Light" panose="020F0302020204030204" pitchFamily="34" charset="0"/>
                <a:cs typeface="Calibri Light" panose="020F0302020204030204" pitchFamily="34" charset="0"/>
              </a:rPr>
              <a:t>:</a:t>
            </a:r>
            <a:endParaRPr lang="el-GR" sz="2000" dirty="0">
              <a:latin typeface="Calibri Light" panose="020F0302020204030204" pitchFamily="34" charset="0"/>
              <a:cs typeface="Calibri Light" panose="020F0302020204030204" pitchFamily="34" charset="0"/>
            </a:endParaRPr>
          </a:p>
          <a:p>
            <a:endParaRPr lang="en-US" sz="1100"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l-GR" sz="2000" b="1" dirty="0">
                <a:latin typeface="Calibri Light" panose="020F0302020204030204" pitchFamily="34" charset="0"/>
                <a:cs typeface="Calibri Light" panose="020F0302020204030204" pitchFamily="34" charset="0"/>
              </a:rPr>
              <a:t>Ατομικές</a:t>
            </a:r>
            <a:r>
              <a:rPr lang="el-GR" sz="2000" dirty="0">
                <a:latin typeface="Calibri Light" panose="020F0302020204030204" pitchFamily="34" charset="0"/>
                <a:cs typeface="Calibri Light" panose="020F0302020204030204" pitchFamily="34" charset="0"/>
              </a:rPr>
              <a:t> ή </a:t>
            </a:r>
            <a:r>
              <a:rPr lang="el-GR" sz="2000" b="1" dirty="0">
                <a:latin typeface="Calibri Light" panose="020F0302020204030204" pitchFamily="34" charset="0"/>
                <a:cs typeface="Calibri Light" panose="020F0302020204030204" pitchFamily="34" charset="0"/>
              </a:rPr>
              <a:t>ομαδικές θεραπευτικές </a:t>
            </a:r>
            <a:r>
              <a:rPr lang="el-GR" sz="2000" dirty="0">
                <a:latin typeface="Calibri Light" panose="020F0302020204030204" pitchFamily="34" charset="0"/>
                <a:cs typeface="Calibri Light" panose="020F0302020204030204" pitchFamily="34" charset="0"/>
              </a:rPr>
              <a:t>συνεδρίες με θεραπευτές </a:t>
            </a:r>
            <a:r>
              <a:rPr lang="en-US" sz="2000" dirty="0">
                <a:latin typeface="Calibri Light" panose="020F0302020204030204" pitchFamily="34" charset="0"/>
                <a:cs typeface="Calibri Light" panose="020F0302020204030204" pitchFamily="34" charset="0"/>
              </a:rPr>
              <a:t>(</a:t>
            </a:r>
            <a:r>
              <a:rPr lang="el-GR" sz="2000" dirty="0">
                <a:latin typeface="Calibri Light" panose="020F0302020204030204" pitchFamily="34" charset="0"/>
                <a:cs typeface="Calibri Light" panose="020F0302020204030204" pitchFamily="34" charset="0"/>
              </a:rPr>
              <a:t>π.χ. ψυχολόγους)</a:t>
            </a:r>
          </a:p>
          <a:p>
            <a:pPr marL="285750" indent="-285750">
              <a:buFont typeface="Arial" panose="020B0604020202020204" pitchFamily="34" charset="0"/>
              <a:buChar char="•"/>
            </a:pPr>
            <a:endParaRPr lang="en-US" sz="1100" dirty="0">
              <a:latin typeface="Calibri Light" panose="020F0302020204030204" pitchFamily="34" charset="0"/>
              <a:cs typeface="Calibri Light" panose="020F0302020204030204" pitchFamily="34" charset="0"/>
            </a:endParaRPr>
          </a:p>
          <a:p>
            <a:pPr marL="285750" lvl="0" indent="-285750">
              <a:buClr>
                <a:srgbClr val="000000"/>
              </a:buClr>
              <a:buSzPts val="2400"/>
              <a:buFont typeface="Arial"/>
              <a:buChar char="•"/>
            </a:pPr>
            <a:r>
              <a:rPr lang="el-GR" sz="2000" kern="0" dirty="0">
                <a:solidFill>
                  <a:srgbClr val="000000"/>
                </a:solidFill>
                <a:latin typeface="Calibri Light" panose="020F0302020204030204" pitchFamily="34" charset="0"/>
                <a:ea typeface="Calibri"/>
                <a:cs typeface="Calibri Light" panose="020F0302020204030204" pitchFamily="34" charset="0"/>
                <a:sym typeface="Calibri"/>
              </a:rPr>
              <a:t>Οργάνωση </a:t>
            </a:r>
            <a:r>
              <a:rPr lang="el-GR" sz="2000" b="1" kern="0" dirty="0">
                <a:solidFill>
                  <a:srgbClr val="000000"/>
                </a:solidFill>
                <a:latin typeface="Calibri Light" panose="020F0302020204030204" pitchFamily="34" charset="0"/>
                <a:ea typeface="Calibri"/>
                <a:cs typeface="Calibri Light" panose="020F0302020204030204" pitchFamily="34" charset="0"/>
                <a:sym typeface="Calibri"/>
              </a:rPr>
              <a:t>ομάδων αυτοβοήθειας </a:t>
            </a:r>
            <a:r>
              <a:rPr lang="el-GR" sz="2000" kern="0" dirty="0">
                <a:solidFill>
                  <a:srgbClr val="000000"/>
                </a:solidFill>
                <a:latin typeface="Calibri Light" panose="020F0302020204030204" pitchFamily="34" charset="0"/>
                <a:ea typeface="Calibri"/>
                <a:cs typeface="Calibri Light" panose="020F0302020204030204" pitchFamily="34" charset="0"/>
                <a:sym typeface="Calibri"/>
              </a:rPr>
              <a:t>με άτομα που αντιμετωπίζουν παρόμοιες καταστάσεις με στόχο την ανταλλαγή εμπειριών και συμβουλών</a:t>
            </a:r>
            <a:r>
              <a:rPr lang="el-GR" sz="2000" kern="0" dirty="0" smtClean="0">
                <a:solidFill>
                  <a:srgbClr val="000000"/>
                </a:solidFill>
                <a:latin typeface="Calibri Light" panose="020F0302020204030204" pitchFamily="34" charset="0"/>
                <a:ea typeface="Calibri"/>
                <a:cs typeface="Calibri Light" panose="020F0302020204030204" pitchFamily="34" charset="0"/>
                <a:sym typeface="Calibri"/>
              </a:rPr>
              <a:t>.</a:t>
            </a:r>
            <a:endParaRPr lang="en-US" sz="1200" kern="0" dirty="0">
              <a:solidFill>
                <a:srgbClr val="000000"/>
              </a:solidFill>
              <a:latin typeface="Calibri Light" panose="020F0302020204030204" pitchFamily="34" charset="0"/>
              <a:cs typeface="Calibri Light" panose="020F0302020204030204" pitchFamily="34" charset="0"/>
              <a:sym typeface="Arial"/>
            </a:endParaRPr>
          </a:p>
        </p:txBody>
      </p:sp>
      <p:sp>
        <p:nvSpPr>
          <p:cNvPr id="5" name="Rettangolo 4"/>
          <p:cNvSpPr/>
          <p:nvPr/>
        </p:nvSpPr>
        <p:spPr>
          <a:xfrm>
            <a:off x="3500430" y="5429264"/>
            <a:ext cx="3053465" cy="1200329"/>
          </a:xfrm>
          <a:prstGeom prst="rect">
            <a:avLst/>
          </a:prstGeom>
        </p:spPr>
        <p:txBody>
          <a:bodyPr wrap="square">
            <a:spAutoFit/>
          </a:bodyPr>
          <a:lstStyle/>
          <a:p>
            <a:pPr lvl="0"/>
            <a:r>
              <a:rPr lang="it-IT" sz="1200" dirty="0">
                <a:solidFill>
                  <a:prstClr val="black"/>
                </a:solidFill>
                <a:latin typeface="Calibri Light" panose="020F0302020204030204" pitchFamily="34" charset="0"/>
                <a:cs typeface="Calibri Light" panose="020F0302020204030204" pitchFamily="34" charset="0"/>
              </a:rPr>
              <a:t>Source</a:t>
            </a:r>
            <a:r>
              <a:rPr lang="it-IT" sz="1200" dirty="0" smtClean="0">
                <a:solidFill>
                  <a:prstClr val="black"/>
                </a:solidFill>
                <a:latin typeface="Calibri Light" panose="020F0302020204030204" pitchFamily="34" charset="0"/>
                <a:cs typeface="Calibri Light" panose="020F0302020204030204" pitchFamily="34" charset="0"/>
              </a:rPr>
              <a:t>:</a:t>
            </a:r>
            <a:r>
              <a:rPr lang="el-GR" sz="1200" dirty="0" smtClean="0">
                <a:solidFill>
                  <a:prstClr val="black"/>
                </a:solidFill>
                <a:latin typeface="Calibri Light" panose="020F0302020204030204" pitchFamily="34" charset="0"/>
                <a:cs typeface="Calibri Light" panose="020F0302020204030204" pitchFamily="34" charset="0"/>
              </a:rPr>
              <a:t> </a:t>
            </a:r>
            <a:r>
              <a:rPr lang="en-US" sz="1200" dirty="0" smtClean="0">
                <a:solidFill>
                  <a:prstClr val="black"/>
                </a:solidFill>
                <a:latin typeface="Calibri Light" panose="020F0302020204030204" pitchFamily="34" charset="0"/>
                <a:cs typeface="Calibri Light" panose="020F0302020204030204" pitchFamily="34" charset="0"/>
              </a:rPr>
              <a:t>Advice </a:t>
            </a:r>
            <a:r>
              <a:rPr lang="en-US" sz="1200" dirty="0">
                <a:solidFill>
                  <a:prstClr val="black"/>
                </a:solidFill>
                <a:latin typeface="Calibri Light" panose="020F0302020204030204" pitchFamily="34" charset="0"/>
                <a:cs typeface="Calibri Light" panose="020F0302020204030204" pitchFamily="34" charset="0"/>
              </a:rPr>
              <a:t>Media (2012). The Doctor Will Skype You Now! How Video Chat </a:t>
            </a:r>
            <a:r>
              <a:rPr lang="en-US" sz="1200" i="1" dirty="0">
                <a:solidFill>
                  <a:prstClr val="black"/>
                </a:solidFill>
                <a:latin typeface="Calibri Light" panose="020F0302020204030204" pitchFamily="34" charset="0"/>
                <a:cs typeface="Calibri Light" panose="020F0302020204030204" pitchFamily="34" charset="0"/>
              </a:rPr>
              <a:t>Services Are Changing Healthcare, </a:t>
            </a:r>
            <a:r>
              <a:rPr lang="it-IT" sz="1200" i="1" dirty="0">
                <a:solidFill>
                  <a:prstClr val="black"/>
                </a:solidFill>
                <a:latin typeface="Calibri Light" panose="020F0302020204030204" pitchFamily="34" charset="0"/>
                <a:cs typeface="Calibri Light" panose="020F0302020204030204" pitchFamily="34" charset="0"/>
                <a:hlinkClick r:id="rId4"/>
              </a:rPr>
              <a:t>https://advicemedia.com/blog/epatient/the-doctor-will-skype-you-now-how-video-chat-services-are-changing-healthcare</a:t>
            </a:r>
            <a:r>
              <a:rPr lang="it-IT" sz="1200" dirty="0">
                <a:solidFill>
                  <a:prstClr val="black"/>
                </a:solidFill>
                <a:latin typeface="Calibri Light" panose="020F0302020204030204" pitchFamily="34" charset="0"/>
                <a:cs typeface="Calibri Light" panose="020F0302020204030204" pitchFamily="34" charset="0"/>
                <a:hlinkClick r:id="rId4"/>
              </a:rPr>
              <a:t>/</a:t>
            </a:r>
            <a:endParaRPr lang="it-IT" sz="1200" dirty="0">
              <a:solidFill>
                <a:prstClr val="black"/>
              </a:solidFill>
              <a:latin typeface="Calibri Light" panose="020F0302020204030204" pitchFamily="34" charset="0"/>
              <a:cs typeface="Calibri Light" panose="020F0302020204030204" pitchFamily="34" charset="0"/>
            </a:endParaRPr>
          </a:p>
        </p:txBody>
      </p:sp>
      <p:sp>
        <p:nvSpPr>
          <p:cNvPr id="7" name="Google Shape;121;p7">
            <a:extLst>
              <a:ext uri="{FF2B5EF4-FFF2-40B4-BE49-F238E27FC236}">
                <a16:creationId xmlns="" xmlns:a16="http://schemas.microsoft.com/office/drawing/2014/main" id="{B0369FBE-6D0E-4D6A-B74F-0CB5718C4FBC}"/>
              </a:ext>
            </a:extLst>
          </p:cNvPr>
          <p:cNvSpPr/>
          <p:nvPr/>
        </p:nvSpPr>
        <p:spPr>
          <a:xfrm>
            <a:off x="1187624" y="4221088"/>
            <a:ext cx="1368152" cy="1432234"/>
          </a:xfrm>
          <a:custGeom>
            <a:avLst/>
            <a:gdLst/>
            <a:ahLst/>
            <a:cxnLst/>
            <a:rect l="l" t="t" r="r" b="b"/>
            <a:pathLst>
              <a:path w="5947" h="5929" extrusionOk="0">
                <a:moveTo>
                  <a:pt x="4884" y="1"/>
                </a:moveTo>
                <a:lnTo>
                  <a:pt x="4866" y="20"/>
                </a:lnTo>
                <a:lnTo>
                  <a:pt x="4735" y="150"/>
                </a:lnTo>
                <a:lnTo>
                  <a:pt x="4716" y="187"/>
                </a:lnTo>
                <a:lnTo>
                  <a:pt x="4698" y="225"/>
                </a:lnTo>
                <a:lnTo>
                  <a:pt x="4716" y="262"/>
                </a:lnTo>
                <a:lnTo>
                  <a:pt x="4735" y="281"/>
                </a:lnTo>
                <a:lnTo>
                  <a:pt x="5052" y="616"/>
                </a:lnTo>
                <a:lnTo>
                  <a:pt x="4530" y="1138"/>
                </a:lnTo>
                <a:lnTo>
                  <a:pt x="3878" y="486"/>
                </a:lnTo>
                <a:lnTo>
                  <a:pt x="3673" y="281"/>
                </a:lnTo>
                <a:lnTo>
                  <a:pt x="3654" y="262"/>
                </a:lnTo>
                <a:lnTo>
                  <a:pt x="3579" y="262"/>
                </a:lnTo>
                <a:lnTo>
                  <a:pt x="3542" y="281"/>
                </a:lnTo>
                <a:lnTo>
                  <a:pt x="3151" y="672"/>
                </a:lnTo>
                <a:lnTo>
                  <a:pt x="3132" y="709"/>
                </a:lnTo>
                <a:lnTo>
                  <a:pt x="3132" y="747"/>
                </a:lnTo>
                <a:lnTo>
                  <a:pt x="3132" y="784"/>
                </a:lnTo>
                <a:lnTo>
                  <a:pt x="3151" y="802"/>
                </a:lnTo>
                <a:lnTo>
                  <a:pt x="3356" y="1007"/>
                </a:lnTo>
                <a:lnTo>
                  <a:pt x="4922" y="2592"/>
                </a:lnTo>
                <a:lnTo>
                  <a:pt x="5127" y="2778"/>
                </a:lnTo>
                <a:lnTo>
                  <a:pt x="5145" y="2797"/>
                </a:lnTo>
                <a:lnTo>
                  <a:pt x="5182" y="2816"/>
                </a:lnTo>
                <a:lnTo>
                  <a:pt x="5220" y="2797"/>
                </a:lnTo>
                <a:lnTo>
                  <a:pt x="5257" y="2778"/>
                </a:lnTo>
                <a:lnTo>
                  <a:pt x="5648" y="2387"/>
                </a:lnTo>
                <a:lnTo>
                  <a:pt x="5667" y="2350"/>
                </a:lnTo>
                <a:lnTo>
                  <a:pt x="5667" y="2312"/>
                </a:lnTo>
                <a:lnTo>
                  <a:pt x="5667" y="2294"/>
                </a:lnTo>
                <a:lnTo>
                  <a:pt x="5648" y="2256"/>
                </a:lnTo>
                <a:lnTo>
                  <a:pt x="4791" y="1399"/>
                </a:lnTo>
                <a:lnTo>
                  <a:pt x="5313" y="877"/>
                </a:lnTo>
                <a:lnTo>
                  <a:pt x="5648" y="1213"/>
                </a:lnTo>
                <a:lnTo>
                  <a:pt x="5686" y="1231"/>
                </a:lnTo>
                <a:lnTo>
                  <a:pt x="5742" y="1231"/>
                </a:lnTo>
                <a:lnTo>
                  <a:pt x="5779" y="1213"/>
                </a:lnTo>
                <a:lnTo>
                  <a:pt x="5909" y="1082"/>
                </a:lnTo>
                <a:lnTo>
                  <a:pt x="5928" y="1045"/>
                </a:lnTo>
                <a:lnTo>
                  <a:pt x="5947" y="1007"/>
                </a:lnTo>
                <a:lnTo>
                  <a:pt x="5928" y="970"/>
                </a:lnTo>
                <a:lnTo>
                  <a:pt x="5909" y="933"/>
                </a:lnTo>
                <a:lnTo>
                  <a:pt x="4996" y="20"/>
                </a:lnTo>
                <a:lnTo>
                  <a:pt x="4959" y="1"/>
                </a:lnTo>
                <a:close/>
                <a:moveTo>
                  <a:pt x="3095" y="1268"/>
                </a:moveTo>
                <a:lnTo>
                  <a:pt x="2331" y="2033"/>
                </a:lnTo>
                <a:lnTo>
                  <a:pt x="2983" y="2666"/>
                </a:lnTo>
                <a:lnTo>
                  <a:pt x="3002" y="2704"/>
                </a:lnTo>
                <a:lnTo>
                  <a:pt x="3002" y="2741"/>
                </a:lnTo>
                <a:lnTo>
                  <a:pt x="3002" y="2778"/>
                </a:lnTo>
                <a:lnTo>
                  <a:pt x="2983" y="2797"/>
                </a:lnTo>
                <a:lnTo>
                  <a:pt x="2852" y="2927"/>
                </a:lnTo>
                <a:lnTo>
                  <a:pt x="2815" y="2946"/>
                </a:lnTo>
                <a:lnTo>
                  <a:pt x="2778" y="2965"/>
                </a:lnTo>
                <a:lnTo>
                  <a:pt x="2759" y="2946"/>
                </a:lnTo>
                <a:lnTo>
                  <a:pt x="2722" y="2927"/>
                </a:lnTo>
                <a:lnTo>
                  <a:pt x="2070" y="2294"/>
                </a:lnTo>
                <a:lnTo>
                  <a:pt x="1548" y="2816"/>
                </a:lnTo>
                <a:lnTo>
                  <a:pt x="2200" y="3468"/>
                </a:lnTo>
                <a:lnTo>
                  <a:pt x="2219" y="3487"/>
                </a:lnTo>
                <a:lnTo>
                  <a:pt x="2219" y="3524"/>
                </a:lnTo>
                <a:lnTo>
                  <a:pt x="2219" y="3561"/>
                </a:lnTo>
                <a:lnTo>
                  <a:pt x="2200" y="3598"/>
                </a:lnTo>
                <a:lnTo>
                  <a:pt x="2070" y="3729"/>
                </a:lnTo>
                <a:lnTo>
                  <a:pt x="2032" y="3748"/>
                </a:lnTo>
                <a:lnTo>
                  <a:pt x="1958" y="3748"/>
                </a:lnTo>
                <a:lnTo>
                  <a:pt x="1939" y="3729"/>
                </a:lnTo>
                <a:lnTo>
                  <a:pt x="1287" y="3077"/>
                </a:lnTo>
                <a:lnTo>
                  <a:pt x="988" y="3375"/>
                </a:lnTo>
                <a:lnTo>
                  <a:pt x="914" y="3449"/>
                </a:lnTo>
                <a:lnTo>
                  <a:pt x="858" y="3543"/>
                </a:lnTo>
                <a:lnTo>
                  <a:pt x="802" y="3636"/>
                </a:lnTo>
                <a:lnTo>
                  <a:pt x="765" y="3729"/>
                </a:lnTo>
                <a:lnTo>
                  <a:pt x="728" y="3822"/>
                </a:lnTo>
                <a:lnTo>
                  <a:pt x="709" y="3934"/>
                </a:lnTo>
                <a:lnTo>
                  <a:pt x="709" y="4027"/>
                </a:lnTo>
                <a:lnTo>
                  <a:pt x="709" y="4139"/>
                </a:lnTo>
                <a:lnTo>
                  <a:pt x="802" y="4885"/>
                </a:lnTo>
                <a:lnTo>
                  <a:pt x="19" y="5649"/>
                </a:lnTo>
                <a:lnTo>
                  <a:pt x="1" y="5667"/>
                </a:lnTo>
                <a:lnTo>
                  <a:pt x="1" y="5705"/>
                </a:lnTo>
                <a:lnTo>
                  <a:pt x="1" y="5742"/>
                </a:lnTo>
                <a:lnTo>
                  <a:pt x="19" y="5779"/>
                </a:lnTo>
                <a:lnTo>
                  <a:pt x="150" y="5910"/>
                </a:lnTo>
                <a:lnTo>
                  <a:pt x="187" y="5928"/>
                </a:lnTo>
                <a:lnTo>
                  <a:pt x="262" y="5928"/>
                </a:lnTo>
                <a:lnTo>
                  <a:pt x="280" y="5910"/>
                </a:lnTo>
                <a:lnTo>
                  <a:pt x="1063" y="5146"/>
                </a:lnTo>
                <a:lnTo>
                  <a:pt x="1790" y="5220"/>
                </a:lnTo>
                <a:lnTo>
                  <a:pt x="1995" y="5220"/>
                </a:lnTo>
                <a:lnTo>
                  <a:pt x="2107" y="5201"/>
                </a:lnTo>
                <a:lnTo>
                  <a:pt x="2200" y="5183"/>
                </a:lnTo>
                <a:lnTo>
                  <a:pt x="2293" y="5146"/>
                </a:lnTo>
                <a:lnTo>
                  <a:pt x="2386" y="5090"/>
                </a:lnTo>
                <a:lnTo>
                  <a:pt x="2480" y="5034"/>
                </a:lnTo>
                <a:lnTo>
                  <a:pt x="2554" y="4959"/>
                </a:lnTo>
                <a:lnTo>
                  <a:pt x="4661" y="2853"/>
                </a:lnTo>
                <a:lnTo>
                  <a:pt x="3095" y="1268"/>
                </a:lnTo>
                <a:close/>
              </a:path>
            </a:pathLst>
          </a:custGeom>
          <a:solidFill>
            <a:srgbClr val="92D050"/>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6" name="Rettangolo 5">
            <a:extLst>
              <a:ext uri="{FF2B5EF4-FFF2-40B4-BE49-F238E27FC236}">
                <a16:creationId xmlns="" xmlns:a16="http://schemas.microsoft.com/office/drawing/2014/main" id="{566F80F6-6536-4988-9F10-7C511232A858}"/>
              </a:ext>
            </a:extLst>
          </p:cNvPr>
          <p:cNvSpPr/>
          <p:nvPr/>
        </p:nvSpPr>
        <p:spPr>
          <a:xfrm>
            <a:off x="251520" y="6524947"/>
            <a:ext cx="3053465" cy="276999"/>
          </a:xfrm>
          <a:prstGeom prst="rect">
            <a:avLst/>
          </a:prstGeom>
        </p:spPr>
        <p:txBody>
          <a:bodyPr wrap="none">
            <a:spAutoFit/>
          </a:bodyPr>
          <a:lstStyle/>
          <a:p>
            <a:r>
              <a:rPr lang="it-IT" sz="1200" dirty="0" err="1"/>
              <a:t>Icon</a:t>
            </a:r>
            <a:r>
              <a:rPr lang="it-IT" sz="1200" dirty="0"/>
              <a:t> source: </a:t>
            </a:r>
            <a:r>
              <a:rPr lang="it-IT" sz="1200" dirty="0">
                <a:hlinkClick r:id="rId5"/>
              </a:rPr>
              <a:t>https://www.slidescarnival.com/</a:t>
            </a:r>
            <a:r>
              <a:rPr lang="it-IT" sz="1200" dirty="0"/>
              <a:t> </a:t>
            </a:r>
          </a:p>
        </p:txBody>
      </p:sp>
    </p:spTree>
    <p:extLst>
      <p:ext uri="{BB962C8B-B14F-4D97-AF65-F5344CB8AC3E}">
        <p14:creationId xmlns:p14="http://schemas.microsoft.com/office/powerpoint/2010/main" val="32123113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32"/>
        <p:cNvGrpSpPr/>
        <p:nvPr/>
      </p:nvGrpSpPr>
      <p:grpSpPr>
        <a:xfrm>
          <a:off x="0" y="0"/>
          <a:ext cx="0" cy="0"/>
          <a:chOff x="0" y="0"/>
          <a:chExt cx="0" cy="0"/>
        </a:xfrm>
      </p:grpSpPr>
      <p:sp>
        <p:nvSpPr>
          <p:cNvPr id="333" name="Google Shape;333;g5ff9671e07_0_2"/>
          <p:cNvSpPr/>
          <p:nvPr/>
        </p:nvSpPr>
        <p:spPr>
          <a:xfrm>
            <a:off x="1307025" y="449698"/>
            <a:ext cx="7236300" cy="836161"/>
          </a:xfrm>
          <a:prstGeom prst="rect">
            <a:avLst/>
          </a:prstGeom>
          <a:noFill/>
          <a:ln>
            <a:noFill/>
          </a:ln>
        </p:spPr>
        <p:txBody>
          <a:bodyPr spcFirstLastPara="1" wrap="square" lIns="91425" tIns="45700" rIns="91425" bIns="45700"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l-GR" sz="4800" b="1" i="0" u="none" strike="noStrike" kern="0" cap="none" spc="0" normalizeH="0" baseline="0" noProof="0" dirty="0">
                <a:ln>
                  <a:noFill/>
                </a:ln>
                <a:solidFill>
                  <a:srgbClr val="000000"/>
                </a:solidFill>
                <a:effectLst/>
                <a:uLnTx/>
                <a:uFillTx/>
                <a:latin typeface="Calibri"/>
                <a:ea typeface="Calibri"/>
                <a:cs typeface="Calibri"/>
                <a:sym typeface="Calibri"/>
              </a:rPr>
              <a:t>ΑΝΑΦΟΡΕΣ</a:t>
            </a:r>
            <a:endParaRPr kumimoji="0" sz="4800" b="1"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
        <p:nvSpPr>
          <p:cNvPr id="334" name="Google Shape;334;g5ff9671e07_0_2"/>
          <p:cNvSpPr/>
          <p:nvPr/>
        </p:nvSpPr>
        <p:spPr>
          <a:xfrm>
            <a:off x="285720" y="1486200"/>
            <a:ext cx="8643998" cy="4657444"/>
          </a:xfrm>
          <a:prstGeom prst="rect">
            <a:avLst/>
          </a:prstGeom>
          <a:noFill/>
          <a:ln>
            <a:noFill/>
          </a:ln>
        </p:spPr>
        <p:txBody>
          <a:bodyPr spcFirstLastPara="1" wrap="square" lIns="91425" tIns="45700" rIns="91425" bIns="45700" anchor="t" anchorCtr="0">
            <a:noAutofit/>
          </a:bodyPr>
          <a:lstStyle/>
          <a:p>
            <a:pPr marL="45720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200" b="0" i="0" u="none" strike="noStrike" kern="0" cap="none" spc="0" normalizeH="0" baseline="0" noProof="0" dirty="0">
              <a:ln>
                <a:noFill/>
              </a:ln>
              <a:solidFill>
                <a:srgbClr val="000000"/>
              </a:solidFill>
              <a:effectLst/>
              <a:uLnTx/>
              <a:uFillTx/>
              <a:latin typeface="Arial"/>
              <a:cs typeface="Arial"/>
              <a:sym typeface="Arial"/>
            </a:endParaRPr>
          </a:p>
          <a:p>
            <a:pPr marL="457200" lvl="0" indent="-387350">
              <a:buClr>
                <a:srgbClr val="31859B"/>
              </a:buClr>
              <a:buSzPts val="2500"/>
              <a:buFont typeface="Arial"/>
              <a:buChar char="●"/>
              <a:defRPr/>
            </a:pPr>
            <a:r>
              <a:rPr lang="en-US" sz="2200" dirty="0">
                <a:latin typeface="Calibri Light" panose="020F0302020204030204" pitchFamily="34" charset="0"/>
                <a:cs typeface="Calibri Light" panose="020F0302020204030204" pitchFamily="34" charset="0"/>
              </a:rPr>
              <a:t>Advice Media (2012). The Doctor Will Skype You Now! How Video Chat Services Are Changing Healthcare, </a:t>
            </a:r>
            <a:r>
              <a:rPr kumimoji="0" lang="en-US" sz="2200" b="0" i="0" u="sng" strike="noStrike" kern="0" cap="none" spc="0" normalizeH="0" baseline="0" noProof="0" dirty="0">
                <a:ln>
                  <a:noFill/>
                </a:ln>
                <a:solidFill>
                  <a:srgbClr val="000000"/>
                </a:solidFill>
                <a:effectLst/>
                <a:uLnTx/>
                <a:uFillTx/>
                <a:latin typeface="Calibri Light" panose="020F0302020204030204" pitchFamily="34" charset="0"/>
                <a:ea typeface="Calibri"/>
                <a:cs typeface="Calibri Light" panose="020F0302020204030204" pitchFamily="34" charset="0"/>
                <a:sym typeface="Calibri"/>
                <a:hlinkClick r:id="rId4"/>
              </a:rPr>
              <a:t>https://advicemedia.com/blog/epatient</a:t>
            </a:r>
            <a:br>
              <a:rPr kumimoji="0" lang="en-US" sz="2200" b="0" i="0" u="sng" strike="noStrike" kern="0" cap="none" spc="0" normalizeH="0" baseline="0" noProof="0" dirty="0">
                <a:ln>
                  <a:noFill/>
                </a:ln>
                <a:solidFill>
                  <a:srgbClr val="000000"/>
                </a:solidFill>
                <a:effectLst/>
                <a:uLnTx/>
                <a:uFillTx/>
                <a:latin typeface="Calibri Light" panose="020F0302020204030204" pitchFamily="34" charset="0"/>
                <a:ea typeface="Calibri"/>
                <a:cs typeface="Calibri Light" panose="020F0302020204030204" pitchFamily="34" charset="0"/>
                <a:sym typeface="Calibri"/>
                <a:hlinkClick r:id="rId4"/>
              </a:rPr>
            </a:br>
            <a:r>
              <a:rPr kumimoji="0" lang="en-US" sz="2200" b="0" i="0" u="sng" strike="noStrike" kern="0" cap="none" spc="0" normalizeH="0" baseline="0" noProof="0" dirty="0">
                <a:ln>
                  <a:noFill/>
                </a:ln>
                <a:solidFill>
                  <a:srgbClr val="000000"/>
                </a:solidFill>
                <a:effectLst/>
                <a:uLnTx/>
                <a:uFillTx/>
                <a:latin typeface="Calibri Light" panose="020F0302020204030204" pitchFamily="34" charset="0"/>
                <a:ea typeface="Calibri"/>
                <a:cs typeface="Calibri Light" panose="020F0302020204030204" pitchFamily="34" charset="0"/>
                <a:sym typeface="Calibri"/>
                <a:hlinkClick r:id="rId4"/>
              </a:rPr>
              <a:t>/the-doctor-will-skype-you-now-how-video-chat-services-are-changing-healthcare/</a:t>
            </a:r>
            <a:endParaRPr kumimoji="0" lang="en-US" sz="2200" b="0" i="0" u="none" strike="noStrike" kern="0" cap="none" spc="0" normalizeH="0" baseline="0" noProof="0" dirty="0">
              <a:ln>
                <a:noFill/>
              </a:ln>
              <a:solidFill>
                <a:srgbClr val="000000"/>
              </a:solidFill>
              <a:effectLst/>
              <a:uLnTx/>
              <a:uFillTx/>
              <a:latin typeface="Calibri Light" panose="020F0302020204030204" pitchFamily="34" charset="0"/>
              <a:cs typeface="Calibri Light" panose="020F0302020204030204" pitchFamily="34" charset="0"/>
              <a:sym typeface="Arial"/>
            </a:endParaRPr>
          </a:p>
          <a:p>
            <a:pPr marL="45720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200" b="0" i="0" u="none" strike="noStrike" kern="0" cap="none" spc="0" normalizeH="0" baseline="0" noProof="0" dirty="0">
              <a:ln>
                <a:noFill/>
              </a:ln>
              <a:solidFill>
                <a:srgbClr val="000000"/>
              </a:solidFill>
              <a:effectLst/>
              <a:uLnTx/>
              <a:uFillTx/>
              <a:latin typeface="Calibri Light" panose="020F0302020204030204" pitchFamily="34" charset="0"/>
              <a:ea typeface="Calibri"/>
              <a:cs typeface="Calibri Light" panose="020F0302020204030204" pitchFamily="34" charset="0"/>
              <a:sym typeface="Calibri"/>
            </a:endParaRPr>
          </a:p>
          <a:p>
            <a:pPr marL="457200" marR="0" lvl="0" indent="-387350" algn="l" defTabSz="914400" rtl="0" eaLnBrk="1" fontAlgn="auto" latinLnBrk="0" hangingPunct="1">
              <a:lnSpc>
                <a:spcPct val="100000"/>
              </a:lnSpc>
              <a:spcBef>
                <a:spcPts val="0"/>
              </a:spcBef>
              <a:spcAft>
                <a:spcPts val="0"/>
              </a:spcAft>
              <a:buClr>
                <a:srgbClr val="31859B"/>
              </a:buClr>
              <a:buSzPts val="2500"/>
              <a:buFont typeface="Calibri"/>
              <a:buChar char="●"/>
              <a:tabLst/>
              <a:defRPr/>
            </a:pPr>
            <a:r>
              <a:rPr kumimoji="0" lang="en-US" sz="2200" b="0" i="0" u="none" strike="noStrike" kern="0" cap="none" spc="0" normalizeH="0" baseline="0" noProof="0" dirty="0">
                <a:ln>
                  <a:noFill/>
                </a:ln>
                <a:solidFill>
                  <a:srgbClr val="000000"/>
                </a:solidFill>
                <a:effectLst/>
                <a:uLnTx/>
                <a:uFillTx/>
                <a:latin typeface="Calibri Light" panose="020F0302020204030204" pitchFamily="34" charset="0"/>
                <a:ea typeface="Calibri"/>
                <a:cs typeface="Calibri Light" panose="020F0302020204030204" pitchFamily="34" charset="0"/>
                <a:sym typeface="Calibri"/>
              </a:rPr>
              <a:t>World Health Organization (2010). Telemedicine: opportunities and developments in Member States: report on the second global survey on eHealth, </a:t>
            </a:r>
            <a:r>
              <a:rPr kumimoji="0" lang="en-US" sz="2200" b="0" i="0" u="sng" strike="noStrike" kern="0" cap="none" spc="0" normalizeH="0" baseline="0" noProof="0" dirty="0">
                <a:ln>
                  <a:noFill/>
                </a:ln>
                <a:solidFill>
                  <a:srgbClr val="000000"/>
                </a:solidFill>
                <a:effectLst/>
                <a:uLnTx/>
                <a:uFillTx/>
                <a:latin typeface="Calibri Light" panose="020F0302020204030204" pitchFamily="34" charset="0"/>
                <a:ea typeface="Calibri"/>
                <a:cs typeface="Calibri Light" panose="020F0302020204030204" pitchFamily="34" charset="0"/>
                <a:sym typeface="Calibri"/>
                <a:hlinkClick r:id="rId5"/>
              </a:rPr>
              <a:t>https://www.who.int/goe/publications/goe_telemedicine_2010.pdf</a:t>
            </a:r>
            <a:endParaRPr kumimoji="0" lang="en-US" sz="2200" b="0" i="0" u="none" strike="noStrike" kern="0" cap="none" spc="0" normalizeH="0" baseline="0" noProof="0" dirty="0">
              <a:ln>
                <a:noFill/>
              </a:ln>
              <a:solidFill>
                <a:srgbClr val="000000"/>
              </a:solidFill>
              <a:effectLst/>
              <a:uLnTx/>
              <a:uFillTx/>
              <a:latin typeface="Calibri Light" panose="020F0302020204030204" pitchFamily="34" charset="0"/>
              <a:ea typeface="Calibri"/>
              <a:cs typeface="Calibri Light" panose="020F0302020204030204" pitchFamily="34" charset="0"/>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Google Shape;122;p6"/>
          <p:cNvSpPr txBox="1"/>
          <p:nvPr/>
        </p:nvSpPr>
        <p:spPr>
          <a:xfrm>
            <a:off x="1193180" y="5013176"/>
            <a:ext cx="6842805"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3200" dirty="0" smtClean="0">
                <a:solidFill>
                  <a:schemeClr val="dk1"/>
                </a:solidFill>
                <a:latin typeface="Calibri"/>
                <a:ea typeface="Calibri"/>
                <a:cs typeface="Calibri"/>
                <a:sym typeface="Calibri"/>
              </a:rPr>
              <a:t>ΕΥΧΑΡΙΣΤΟΥΜΕ ΓΙΑ ΤΗΝ ΠΡΟΣΟΧΗ ΣΑ</a:t>
            </a:r>
            <a:r>
              <a:rPr lang="el-GR" sz="3200" dirty="0">
                <a:solidFill>
                  <a:schemeClr val="dk1"/>
                </a:solidFill>
                <a:latin typeface="Calibri"/>
                <a:ea typeface="Calibri"/>
                <a:cs typeface="Calibri"/>
                <a:sym typeface="Calibri"/>
              </a:rPr>
              <a:t>Σ</a:t>
            </a:r>
            <a:r>
              <a:rPr lang="en-US" sz="3200" dirty="0" smtClean="0">
                <a:solidFill>
                  <a:schemeClr val="dk1"/>
                </a:solidFill>
                <a:latin typeface="Calibri"/>
                <a:ea typeface="Calibri"/>
                <a:cs typeface="Calibri"/>
                <a:sym typeface="Calibri"/>
              </a:rPr>
              <a:t>!</a:t>
            </a:r>
            <a:endParaRPr sz="3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29138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4C24DF88-E9A9-49EA-B0F2-C550043DF0F6}"/>
              </a:ext>
            </a:extLst>
          </p:cNvPr>
          <p:cNvSpPr txBox="1"/>
          <p:nvPr/>
        </p:nvSpPr>
        <p:spPr>
          <a:xfrm>
            <a:off x="323528" y="548680"/>
            <a:ext cx="4536504" cy="1938992"/>
          </a:xfrm>
          <a:prstGeom prst="rect">
            <a:avLst/>
          </a:prstGeom>
          <a:noFill/>
        </p:spPr>
        <p:txBody>
          <a:bodyPr wrap="square" rtlCol="0">
            <a:spAutoFit/>
          </a:bodyPr>
          <a:lstStyle/>
          <a:p>
            <a:r>
              <a:rPr lang="it-IT" sz="6000" b="1" dirty="0">
                <a:effectLst>
                  <a:outerShdw blurRad="38100" dist="38100" dir="2700000" algn="tl">
                    <a:srgbClr val="000000">
                      <a:alpha val="43137"/>
                    </a:srgbClr>
                  </a:outerShdw>
                </a:effectLst>
              </a:rPr>
              <a:t>1</a:t>
            </a:r>
            <a:r>
              <a:rPr lang="el-GR" sz="6000" b="1" baseline="30000" dirty="0">
                <a:effectLst>
                  <a:outerShdw blurRad="38100" dist="38100" dir="2700000" algn="tl">
                    <a:srgbClr val="000000">
                      <a:alpha val="43137"/>
                    </a:srgbClr>
                  </a:outerShdw>
                </a:effectLst>
              </a:rPr>
              <a:t>ο</a:t>
            </a:r>
            <a:r>
              <a:rPr lang="el-GR" sz="6000" b="1" dirty="0">
                <a:effectLst>
                  <a:outerShdw blurRad="38100" dist="38100" dir="2700000" algn="tl">
                    <a:srgbClr val="000000">
                      <a:alpha val="43137"/>
                    </a:srgbClr>
                  </a:outerShdw>
                </a:effectLst>
              </a:rPr>
              <a:t> μέρος</a:t>
            </a:r>
          </a:p>
          <a:p>
            <a:r>
              <a:rPr lang="el-GR" sz="6000" b="1" dirty="0">
                <a:effectLst>
                  <a:outerShdw blurRad="38100" dist="38100" dir="2700000" algn="tl">
                    <a:srgbClr val="000000">
                      <a:alpha val="43137"/>
                    </a:srgbClr>
                  </a:outerShdw>
                </a:effectLst>
              </a:rPr>
              <a:t>ΟΡΙΣΜΟΣ</a:t>
            </a:r>
            <a:endParaRPr lang="it-IT" sz="6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64771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3143240" y="357166"/>
            <a:ext cx="3960440"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rPr>
              <a:t>SKYPE</a:t>
            </a:r>
            <a:endParaRPr kumimoji="0" lang="it-IT" sz="5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endParaRPr>
          </a:p>
        </p:txBody>
      </p:sp>
      <p:sp>
        <p:nvSpPr>
          <p:cNvPr id="3" name="Rettangolo 2">
            <a:extLst>
              <a:ext uri="{FF2B5EF4-FFF2-40B4-BE49-F238E27FC236}">
                <a16:creationId xmlns="" xmlns:a16="http://schemas.microsoft.com/office/drawing/2014/main" id="{704EA477-7E55-416A-8743-57EBC6A38958}"/>
              </a:ext>
            </a:extLst>
          </p:cNvPr>
          <p:cNvSpPr/>
          <p:nvPr/>
        </p:nvSpPr>
        <p:spPr>
          <a:xfrm>
            <a:off x="214282" y="1643050"/>
            <a:ext cx="8643998" cy="3785652"/>
          </a:xfrm>
          <a:prstGeom prst="rect">
            <a:avLst/>
          </a:prstGeom>
        </p:spPr>
        <p:txBody>
          <a:bodyPr wrap="square">
            <a:spAutoFit/>
          </a:bodyPr>
          <a:lstStyle/>
          <a:p>
            <a:pPr marL="285750" lvl="0" indent="-285750">
              <a:buClr>
                <a:srgbClr val="4BACC6">
                  <a:lumMod val="75000"/>
                </a:srgbClr>
              </a:buClr>
              <a:buFont typeface="Arial" panose="020B0604020202020204" pitchFamily="34" charset="0"/>
              <a:buChar char="•"/>
              <a:defRPr/>
            </a:pPr>
            <a:r>
              <a:rPr lang="el-GR" sz="2400" dirty="0">
                <a:latin typeface="Calibri Light" panose="020F0302020204030204" pitchFamily="34" charset="0"/>
                <a:cs typeface="Calibri Light" panose="020F0302020204030204" pitchFamily="34" charset="0"/>
              </a:rPr>
              <a:t>Το </a:t>
            </a:r>
            <a:r>
              <a:rPr lang="en-US" sz="2400" dirty="0">
                <a:latin typeface="Calibri Light" panose="020F0302020204030204" pitchFamily="34" charset="0"/>
                <a:cs typeface="Calibri Light" panose="020F0302020204030204" pitchFamily="34" charset="0"/>
              </a:rPr>
              <a:t>Skype</a:t>
            </a:r>
            <a:r>
              <a:rPr lang="el-GR" sz="2400" dirty="0">
                <a:latin typeface="Calibri Light" panose="020F0302020204030204" pitchFamily="34" charset="0"/>
                <a:cs typeface="Calibri Light" panose="020F0302020204030204" pitchFamily="34" charset="0"/>
              </a:rPr>
              <a:t> είναι ένα δωρεάν μέσο κοινωνικής δικτύωσης που ειδικεύεται στην παροχή </a:t>
            </a:r>
            <a:r>
              <a:rPr lang="en-US" sz="2400" b="1" dirty="0">
                <a:latin typeface="Calibri Light" panose="020F0302020204030204" pitchFamily="34" charset="0"/>
                <a:cs typeface="Calibri Light" panose="020F0302020204030204" pitchFamily="34" charset="0"/>
              </a:rPr>
              <a:t>video </a:t>
            </a:r>
            <a:r>
              <a:rPr lang="el-GR" sz="2400" b="1" dirty="0">
                <a:latin typeface="Calibri Light" panose="020F0302020204030204" pitchFamily="34" charset="0"/>
                <a:cs typeface="Calibri Light" panose="020F0302020204030204" pitchFamily="34" charset="0"/>
              </a:rPr>
              <a:t>κλήσης</a:t>
            </a:r>
            <a:r>
              <a:rPr lang="en-US" sz="2400" b="1" dirty="0">
                <a:latin typeface="Calibri Light" panose="020F0302020204030204" pitchFamily="34" charset="0"/>
                <a:cs typeface="Calibri Light" panose="020F0302020204030204" pitchFamily="34" charset="0"/>
              </a:rPr>
              <a:t> </a:t>
            </a:r>
            <a:r>
              <a:rPr lang="el-GR" sz="2400" b="1" dirty="0">
                <a:latin typeface="Calibri Light" panose="020F0302020204030204" pitchFamily="34" charset="0"/>
                <a:cs typeface="Calibri Light" panose="020F0302020204030204" pitchFamily="34" charset="0"/>
              </a:rPr>
              <a:t>και φωνητικών κλήσεων ανάμεσα σε δύο ή περισσότερους υπολογιστές</a:t>
            </a:r>
            <a:r>
              <a:rPr lang="en-US" sz="2400" b="1" dirty="0" smtClean="0">
                <a:latin typeface="Calibri Light" panose="020F0302020204030204" pitchFamily="34" charset="0"/>
                <a:cs typeface="Calibri Light" panose="020F0302020204030204" pitchFamily="34" charset="0"/>
              </a:rPr>
              <a:t>/ tablets/ </a:t>
            </a:r>
            <a:r>
              <a:rPr lang="el-GR" sz="2400" b="1" dirty="0" smtClean="0">
                <a:latin typeface="Calibri Light" panose="020F0302020204030204" pitchFamily="34" charset="0"/>
                <a:cs typeface="Calibri Light" panose="020F0302020204030204" pitchFamily="34" charset="0"/>
              </a:rPr>
              <a:t>έξυπνων τηλεφώνων</a:t>
            </a:r>
            <a:r>
              <a:rPr lang="en-US" sz="2400" dirty="0" smtClean="0">
                <a:latin typeface="Calibri Light" panose="020F0302020204030204" pitchFamily="34" charset="0"/>
                <a:cs typeface="Calibri Light" panose="020F0302020204030204" pitchFamily="34" charset="0"/>
              </a:rPr>
              <a:t>, </a:t>
            </a:r>
            <a:r>
              <a:rPr lang="el-GR" sz="2400" dirty="0">
                <a:latin typeface="Calibri Light" panose="020F0302020204030204" pitchFamily="34" charset="0"/>
                <a:cs typeface="Calibri Light" panose="020F0302020204030204" pitchFamily="34" charset="0"/>
              </a:rPr>
              <a:t>μέσω</a:t>
            </a:r>
            <a:r>
              <a:rPr lang="en-US" sz="2400" dirty="0">
                <a:latin typeface="Calibri Light" panose="020F0302020204030204" pitchFamily="34" charset="0"/>
                <a:cs typeface="Calibri Light" panose="020F0302020204030204" pitchFamily="34" charset="0"/>
              </a:rPr>
              <a:t> Internet</a:t>
            </a:r>
          </a:p>
          <a:p>
            <a:pPr lvl="0">
              <a:buClr>
                <a:srgbClr val="4BACC6">
                  <a:lumMod val="75000"/>
                </a:srgbClr>
              </a:buClr>
              <a:defRPr/>
            </a:pPr>
            <a:endParaRPr lang="en-US" sz="24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l-GR" sz="2400" dirty="0">
                <a:latin typeface="Calibri Light" panose="020F0302020204030204" pitchFamily="34" charset="0"/>
                <a:cs typeface="Calibri Light" panose="020F0302020204030204" pitchFamily="34" charset="0"/>
              </a:rPr>
              <a:t>Οι χρήστες μπορούν να επικοινωνήσουν χρησιμοποιώντας το </a:t>
            </a:r>
            <a:r>
              <a:rPr lang="el-GR" sz="2400" b="1" dirty="0">
                <a:latin typeface="Calibri Light" panose="020F0302020204030204" pitchFamily="34" charset="0"/>
                <a:cs typeface="Calibri Light" panose="020F0302020204030204" pitchFamily="34" charset="0"/>
              </a:rPr>
              <a:t>μικρόφωνο</a:t>
            </a:r>
            <a:r>
              <a:rPr lang="el-GR" sz="2400" dirty="0">
                <a:latin typeface="Calibri Light" panose="020F0302020204030204" pitchFamily="34" charset="0"/>
                <a:cs typeface="Calibri Light" panose="020F0302020204030204" pitchFamily="34" charset="0"/>
              </a:rPr>
              <a:t> και την </a:t>
            </a:r>
            <a:r>
              <a:rPr lang="en-US" sz="2400" b="1" dirty="0" smtClean="0">
                <a:latin typeface="Calibri Light" panose="020F0302020204030204" pitchFamily="34" charset="0"/>
                <a:cs typeface="Calibri Light" panose="020F0302020204030204" pitchFamily="34" charset="0"/>
              </a:rPr>
              <a:t>web</a:t>
            </a:r>
            <a:r>
              <a:rPr lang="el-GR" sz="2400" b="1" dirty="0" smtClean="0">
                <a:latin typeface="Calibri Light" panose="020F0302020204030204" pitchFamily="34" charset="0"/>
                <a:cs typeface="Calibri Light" panose="020F0302020204030204" pitchFamily="34" charset="0"/>
              </a:rPr>
              <a:t> κάμερα</a:t>
            </a:r>
            <a:r>
              <a:rPr lang="en-US" sz="2400" b="1" dirty="0" smtClean="0">
                <a:latin typeface="Calibri Light" panose="020F0302020204030204" pitchFamily="34" charset="0"/>
                <a:cs typeface="Calibri Light" panose="020F0302020204030204" pitchFamily="34" charset="0"/>
              </a:rPr>
              <a:t> </a:t>
            </a:r>
            <a:r>
              <a:rPr lang="el-GR" sz="2400" dirty="0" smtClean="0">
                <a:latin typeface="Calibri Light" panose="020F0302020204030204" pitchFamily="34" charset="0"/>
                <a:cs typeface="Calibri Light" panose="020F0302020204030204" pitchFamily="34" charset="0"/>
              </a:rPr>
              <a:t>ή </a:t>
            </a:r>
            <a:r>
              <a:rPr lang="el-GR" sz="2400" dirty="0">
                <a:latin typeface="Calibri Light" panose="020F0302020204030204" pitchFamily="34" charset="0"/>
                <a:cs typeface="Calibri Light" panose="020F0302020204030204" pitchFamily="34" charset="0"/>
              </a:rPr>
              <a:t>μέσω </a:t>
            </a:r>
            <a:r>
              <a:rPr lang="el-GR" sz="2400" b="1" dirty="0">
                <a:latin typeface="Calibri Light" panose="020F0302020204030204" pitchFamily="34" charset="0"/>
                <a:cs typeface="Calibri Light" panose="020F0302020204030204" pitchFamily="34" charset="0"/>
              </a:rPr>
              <a:t>μηνυμάτων</a:t>
            </a:r>
            <a:endParaRPr lang="en-US" sz="2400" b="1"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endParaRPr lang="en-US" sz="24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l-GR" sz="2400" dirty="0">
                <a:latin typeface="Calibri Light" panose="020F0302020204030204" pitchFamily="34" charset="0"/>
                <a:cs typeface="Calibri Light" panose="020F0302020204030204" pitchFamily="34" charset="0"/>
              </a:rPr>
              <a:t>Το </a:t>
            </a:r>
            <a:r>
              <a:rPr lang="en-US" sz="2400" dirty="0">
                <a:latin typeface="Calibri Light" panose="020F0302020204030204" pitchFamily="34" charset="0"/>
                <a:cs typeface="Calibri Light" panose="020F0302020204030204" pitchFamily="34" charset="0"/>
              </a:rPr>
              <a:t>Skype </a:t>
            </a:r>
            <a:r>
              <a:rPr lang="el-GR" sz="2400" dirty="0">
                <a:latin typeface="Calibri Light" panose="020F0302020204030204" pitchFamily="34" charset="0"/>
                <a:cs typeface="Calibri Light" panose="020F0302020204030204" pitchFamily="34" charset="0"/>
              </a:rPr>
              <a:t>είναι διαθέσιμο </a:t>
            </a:r>
            <a:r>
              <a:rPr lang="en-US" sz="2400" b="1" dirty="0">
                <a:latin typeface="Calibri Light" panose="020F0302020204030204" pitchFamily="34" charset="0"/>
                <a:cs typeface="Calibri Light" panose="020F0302020204030204" pitchFamily="34" charset="0"/>
              </a:rPr>
              <a:t>online</a:t>
            </a:r>
            <a:r>
              <a:rPr lang="en-US" sz="2400" dirty="0">
                <a:latin typeface="Calibri Light" panose="020F0302020204030204" pitchFamily="34" charset="0"/>
                <a:cs typeface="Calibri Light" panose="020F0302020204030204" pitchFamily="34" charset="0"/>
              </a:rPr>
              <a:t> </a:t>
            </a:r>
            <a:r>
              <a:rPr lang="en-US" sz="2400" dirty="0" smtClean="0">
                <a:latin typeface="Calibri Light" panose="020F0302020204030204" pitchFamily="34" charset="0"/>
                <a:cs typeface="Calibri Light" panose="020F0302020204030204" pitchFamily="34" charset="0"/>
              </a:rPr>
              <a:t>(</a:t>
            </a:r>
            <a:r>
              <a:rPr lang="en-US" sz="2400" dirty="0">
                <a:hlinkClick r:id="rId4"/>
              </a:rPr>
              <a:t>https://www.skype.com/el/</a:t>
            </a:r>
            <a:r>
              <a:rPr lang="en-US" sz="2400" dirty="0" smtClean="0">
                <a:latin typeface="Calibri Light" panose="020F0302020204030204" pitchFamily="34" charset="0"/>
                <a:cs typeface="Calibri Light" panose="020F0302020204030204" pitchFamily="34" charset="0"/>
              </a:rPr>
              <a:t>) </a:t>
            </a:r>
            <a:r>
              <a:rPr lang="el-GR" sz="2400" dirty="0">
                <a:latin typeface="Calibri Light" panose="020F0302020204030204" pitchFamily="34" charset="0"/>
                <a:cs typeface="Calibri Light" panose="020F0302020204030204" pitchFamily="34" charset="0"/>
              </a:rPr>
              <a:t>ή μέσω της εφαρμογής </a:t>
            </a:r>
            <a:r>
              <a:rPr lang="en-US" sz="2400" dirty="0">
                <a:latin typeface="Calibri Light" panose="020F0302020204030204" pitchFamily="34" charset="0"/>
                <a:cs typeface="Calibri Light" panose="020F0302020204030204" pitchFamily="34" charset="0"/>
              </a:rPr>
              <a:t>(</a:t>
            </a:r>
            <a:r>
              <a:rPr lang="el-GR" sz="2400" dirty="0">
                <a:latin typeface="Calibri Light" panose="020F0302020204030204" pitchFamily="34" charset="0"/>
                <a:cs typeface="Calibri Light" panose="020F0302020204030204" pitchFamily="34" charset="0"/>
              </a:rPr>
              <a:t>για συσκευές </a:t>
            </a:r>
            <a:r>
              <a:rPr lang="en-US" sz="2400" dirty="0">
                <a:latin typeface="Calibri Light" panose="020F0302020204030204" pitchFamily="34" charset="0"/>
                <a:cs typeface="Calibri Light" panose="020F0302020204030204" pitchFamily="34" charset="0"/>
              </a:rPr>
              <a:t>android </a:t>
            </a:r>
            <a:r>
              <a:rPr lang="el-GR" sz="2400" dirty="0">
                <a:latin typeface="Calibri Light" panose="020F0302020204030204" pitchFamily="34" charset="0"/>
                <a:cs typeface="Calibri Light" panose="020F0302020204030204" pitchFamily="34" charset="0"/>
              </a:rPr>
              <a:t>και</a:t>
            </a:r>
            <a:r>
              <a:rPr lang="en-US" sz="2400" dirty="0">
                <a:latin typeface="Calibri Light" panose="020F0302020204030204" pitchFamily="34" charset="0"/>
                <a:cs typeface="Calibri Light" panose="020F0302020204030204" pitchFamily="34" charset="0"/>
              </a:rPr>
              <a:t> IOS</a:t>
            </a:r>
            <a:r>
              <a:rPr lang="en-US" sz="2400" dirty="0" smtClean="0">
                <a:latin typeface="Calibri Light" panose="020F0302020204030204" pitchFamily="34" charset="0"/>
                <a:cs typeface="Calibri Light" panose="020F0302020204030204" pitchFamily="34" charset="0"/>
              </a:rPr>
              <a:t>)</a:t>
            </a:r>
            <a:endParaRPr lang="en-US" sz="2400" dirty="0">
              <a:latin typeface="Calibri Light" panose="020F0302020204030204" pitchFamily="34" charset="0"/>
              <a:cs typeface="Calibri Light" panose="020F0302020204030204" pitchFamily="34" charset="0"/>
            </a:endParaRPr>
          </a:p>
        </p:txBody>
      </p:sp>
      <p:pic>
        <p:nvPicPr>
          <p:cNvPr id="4" name="Immagine 3">
            <a:extLst>
              <a:ext uri="{FF2B5EF4-FFF2-40B4-BE49-F238E27FC236}">
                <a16:creationId xmlns="" xmlns:a16="http://schemas.microsoft.com/office/drawing/2014/main" id="{5427BAF0-AC44-43D9-AC0C-E0CE01007959}"/>
              </a:ext>
            </a:extLst>
          </p:cNvPr>
          <p:cNvPicPr>
            <a:picLocks noChangeAspect="1"/>
          </p:cNvPicPr>
          <p:nvPr/>
        </p:nvPicPr>
        <p:blipFill>
          <a:blip r:embed="rId5"/>
          <a:stretch>
            <a:fillRect/>
          </a:stretch>
        </p:blipFill>
        <p:spPr>
          <a:xfrm>
            <a:off x="1237202" y="252407"/>
            <a:ext cx="1152128" cy="1147007"/>
          </a:xfrm>
          <a:prstGeom prst="rect">
            <a:avLst/>
          </a:prstGeom>
        </p:spPr>
      </p:pic>
    </p:spTree>
    <p:extLst>
      <p:ext uri="{BB962C8B-B14F-4D97-AF65-F5344CB8AC3E}">
        <p14:creationId xmlns:p14="http://schemas.microsoft.com/office/powerpoint/2010/main" val="3032021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1928794" y="500042"/>
            <a:ext cx="7025831" cy="64633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l-GR" sz="3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rPr>
              <a:t>ΒΑΣΙΚΑ ΒΗΜΑΤΑ ΚΑΙ ΛΕΙΤΟΥΡΓΙΕΣ</a:t>
            </a:r>
            <a:endParaRPr kumimoji="0" lang="it-IT" sz="3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endParaRPr>
          </a:p>
        </p:txBody>
      </p:sp>
      <p:sp>
        <p:nvSpPr>
          <p:cNvPr id="3" name="Rettangolo 2">
            <a:extLst>
              <a:ext uri="{FF2B5EF4-FFF2-40B4-BE49-F238E27FC236}">
                <a16:creationId xmlns="" xmlns:a16="http://schemas.microsoft.com/office/drawing/2014/main" id="{704EA477-7E55-416A-8743-57EBC6A38958}"/>
              </a:ext>
            </a:extLst>
          </p:cNvPr>
          <p:cNvSpPr/>
          <p:nvPr/>
        </p:nvSpPr>
        <p:spPr>
          <a:xfrm>
            <a:off x="214282" y="1584457"/>
            <a:ext cx="8643998" cy="4278094"/>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r>
              <a:rPr kumimoji="0" lang="el-GR" sz="24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Κατέβασε την </a:t>
            </a:r>
            <a:r>
              <a:rPr kumimoji="0" lang="el-GR" sz="2400" b="1"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εφαρμογή</a:t>
            </a:r>
            <a:r>
              <a:rPr kumimoji="0" lang="el-GR" sz="24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 </a:t>
            </a:r>
            <a:r>
              <a:rPr kumimoji="0" lang="en-US" sz="2400" b="1"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Skype</a:t>
            </a: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endParaRPr kumimoji="0" lang="en-US" sz="16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r>
              <a:rPr kumimoji="0" lang="el-GR" sz="24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Κάνε εγγραφή στην πλατφόρμα</a:t>
            </a:r>
            <a:endParaRPr kumimoji="0" lang="en-US" sz="24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endParaRPr kumimoji="0" lang="en-US" sz="16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r>
              <a:rPr kumimoji="0" lang="el-GR" sz="24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Δημιούργησε το </a:t>
            </a:r>
            <a:r>
              <a:rPr kumimoji="0" lang="el-GR" sz="2400" b="1"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προσωπικό σου προφίλ</a:t>
            </a:r>
            <a:endParaRPr lang="en-US" sz="2400" b="1" dirty="0">
              <a:solidFill>
                <a:prstClr val="black"/>
              </a:solidFill>
              <a:latin typeface="Calibri Light" panose="020F0302020204030204" pitchFamily="34" charset="0"/>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endParaRPr kumimoji="0" lang="en-US" sz="16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r>
              <a:rPr lang="el-GR" sz="2400" b="1" noProof="0" dirty="0">
                <a:solidFill>
                  <a:prstClr val="black"/>
                </a:solidFill>
                <a:latin typeface="Calibri Light" panose="020F0302020204030204" pitchFamily="34" charset="0"/>
                <a:cs typeface="Calibri Light" panose="020F0302020204030204" pitchFamily="34" charset="0"/>
              </a:rPr>
              <a:t>Πρόσθεσε τη λίστα με τις επαφές </a:t>
            </a:r>
            <a:r>
              <a:rPr lang="el-GR" sz="2400" b="1" noProof="0" dirty="0" smtClean="0">
                <a:solidFill>
                  <a:prstClr val="black"/>
                </a:solidFill>
                <a:latin typeface="Calibri Light" panose="020F0302020204030204" pitchFamily="34" charset="0"/>
                <a:cs typeface="Calibri Light" panose="020F0302020204030204" pitchFamily="34" charset="0"/>
              </a:rPr>
              <a:t>σου</a:t>
            </a:r>
            <a:r>
              <a:rPr lang="el-GR" sz="2400" b="1" dirty="0" smtClean="0">
                <a:solidFill>
                  <a:prstClr val="black"/>
                </a:solidFill>
                <a:latin typeface="Calibri Light" panose="020F0302020204030204" pitchFamily="34" charset="0"/>
                <a:cs typeface="Calibri Light" panose="020F0302020204030204" pitchFamily="34" charset="0"/>
              </a:rPr>
              <a:t> </a:t>
            </a:r>
            <a:r>
              <a:rPr lang="el-GR" sz="2400" noProof="0" dirty="0" smtClean="0">
                <a:solidFill>
                  <a:prstClr val="black"/>
                </a:solidFill>
                <a:latin typeface="Calibri Light" panose="020F0302020204030204" pitchFamily="34" charset="0"/>
                <a:cs typeface="Calibri Light" panose="020F0302020204030204" pitchFamily="34" charset="0"/>
              </a:rPr>
              <a:t>ή </a:t>
            </a:r>
            <a:r>
              <a:rPr lang="el-GR" sz="2400" noProof="0" dirty="0">
                <a:solidFill>
                  <a:prstClr val="black"/>
                </a:solidFill>
                <a:latin typeface="Calibri Light" panose="020F0302020204030204" pitchFamily="34" charset="0"/>
                <a:cs typeface="Calibri Light" panose="020F0302020204030204" pitchFamily="34" charset="0"/>
              </a:rPr>
              <a:t>αποδέξου τα αιτήματα άλλων χρηστών ώστε να δημιουργήσεις λίστα επαφών</a:t>
            </a:r>
            <a:endParaRPr lang="en-US" sz="2400" noProof="0" dirty="0">
              <a:solidFill>
                <a:prstClr val="black"/>
              </a:solidFill>
              <a:latin typeface="Calibri Light" panose="020F0302020204030204" pitchFamily="34" charset="0"/>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endParaRPr lang="en-US" sz="1600" b="1" dirty="0">
              <a:solidFill>
                <a:prstClr val="black"/>
              </a:solidFill>
              <a:latin typeface="Calibri Light" panose="020F0302020204030204" pitchFamily="34" charset="0"/>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r>
              <a:rPr lang="el-GR" sz="2400" b="1" noProof="0" dirty="0">
                <a:solidFill>
                  <a:prstClr val="black"/>
                </a:solidFill>
                <a:latin typeface="Calibri Light" panose="020F0302020204030204" pitchFamily="34" charset="0"/>
                <a:cs typeface="Calibri Light" panose="020F0302020204030204" pitchFamily="34" charset="0"/>
              </a:rPr>
              <a:t>Ξεκίνα μια κλήση</a:t>
            </a:r>
            <a:r>
              <a:rPr lang="en-US" sz="2400" b="1" noProof="0" dirty="0">
                <a:solidFill>
                  <a:prstClr val="black"/>
                </a:solidFill>
                <a:latin typeface="Calibri Light" panose="020F0302020204030204" pitchFamily="34" charset="0"/>
                <a:cs typeface="Calibri Light" panose="020F0302020204030204" pitchFamily="34" charset="0"/>
              </a:rPr>
              <a:t>,</a:t>
            </a:r>
            <a:r>
              <a:rPr lang="en-US" sz="2400" noProof="0" dirty="0">
                <a:solidFill>
                  <a:prstClr val="black"/>
                </a:solidFill>
                <a:latin typeface="Calibri Light" panose="020F0302020204030204" pitchFamily="34" charset="0"/>
                <a:cs typeface="Calibri Light" panose="020F0302020204030204" pitchFamily="34" charset="0"/>
              </a:rPr>
              <a:t> </a:t>
            </a:r>
            <a:r>
              <a:rPr lang="el-GR" sz="2400" noProof="0" dirty="0">
                <a:solidFill>
                  <a:prstClr val="black"/>
                </a:solidFill>
                <a:latin typeface="Calibri Light" panose="020F0302020204030204" pitchFamily="34" charset="0"/>
                <a:cs typeface="Calibri Light" panose="020F0302020204030204" pitchFamily="34" charset="0"/>
              </a:rPr>
              <a:t>μια </a:t>
            </a:r>
            <a:r>
              <a:rPr lang="el-GR" sz="2400" b="1" noProof="0" dirty="0" smtClean="0">
                <a:solidFill>
                  <a:prstClr val="black"/>
                </a:solidFill>
                <a:latin typeface="Calibri Light" panose="020F0302020204030204" pitchFamily="34" charset="0"/>
                <a:cs typeface="Calibri Light" panose="020F0302020204030204" pitchFamily="34" charset="0"/>
              </a:rPr>
              <a:t>βίντεο-κλήση</a:t>
            </a:r>
            <a:r>
              <a:rPr lang="el-GR" sz="2400" noProof="0" dirty="0" smtClean="0">
                <a:solidFill>
                  <a:prstClr val="black"/>
                </a:solidFill>
                <a:latin typeface="Calibri Light" panose="020F0302020204030204" pitchFamily="34" charset="0"/>
                <a:cs typeface="Calibri Light" panose="020F0302020204030204" pitchFamily="34" charset="0"/>
              </a:rPr>
              <a:t> </a:t>
            </a:r>
            <a:r>
              <a:rPr lang="el-GR" sz="2400" noProof="0" dirty="0">
                <a:solidFill>
                  <a:prstClr val="black"/>
                </a:solidFill>
                <a:latin typeface="Calibri Light" panose="020F0302020204030204" pitchFamily="34" charset="0"/>
                <a:cs typeface="Calibri Light" panose="020F0302020204030204" pitchFamily="34" charset="0"/>
              </a:rPr>
              <a:t>ή μια </a:t>
            </a:r>
            <a:r>
              <a:rPr lang="el-GR" sz="2400" b="1" noProof="0" dirty="0">
                <a:solidFill>
                  <a:prstClr val="black"/>
                </a:solidFill>
                <a:latin typeface="Calibri Light" panose="020F0302020204030204" pitchFamily="34" charset="0"/>
                <a:cs typeface="Calibri Light" panose="020F0302020204030204" pitchFamily="34" charset="0"/>
              </a:rPr>
              <a:t>ομαδική</a:t>
            </a:r>
            <a:r>
              <a:rPr lang="el-GR" sz="2400" noProof="0" dirty="0">
                <a:solidFill>
                  <a:prstClr val="black"/>
                </a:solidFill>
                <a:latin typeface="Calibri Light" panose="020F0302020204030204" pitchFamily="34" charset="0"/>
                <a:cs typeface="Calibri Light" panose="020F0302020204030204" pitchFamily="34" charset="0"/>
              </a:rPr>
              <a:t> </a:t>
            </a:r>
            <a:r>
              <a:rPr lang="el-GR" sz="2400" b="1" noProof="0" dirty="0" smtClean="0">
                <a:solidFill>
                  <a:prstClr val="black"/>
                </a:solidFill>
                <a:latin typeface="Calibri Light" panose="020F0302020204030204" pitchFamily="34" charset="0"/>
                <a:cs typeface="Calibri Light" panose="020F0302020204030204" pitchFamily="34" charset="0"/>
              </a:rPr>
              <a:t>βίντεο-κλήση</a:t>
            </a:r>
            <a:r>
              <a:rPr lang="en-US" sz="2400" b="1" noProof="0" dirty="0" smtClean="0">
                <a:solidFill>
                  <a:prstClr val="black"/>
                </a:solidFill>
                <a:latin typeface="Calibri Light" panose="020F0302020204030204" pitchFamily="34" charset="0"/>
                <a:cs typeface="Calibri Light" panose="020F0302020204030204" pitchFamily="34" charset="0"/>
              </a:rPr>
              <a:t> </a:t>
            </a:r>
            <a:r>
              <a:rPr lang="en-US" sz="2400" noProof="0" dirty="0">
                <a:solidFill>
                  <a:prstClr val="black"/>
                </a:solidFill>
                <a:latin typeface="Calibri Light" panose="020F0302020204030204" pitchFamily="34" charset="0"/>
                <a:cs typeface="Calibri Light" panose="020F0302020204030204" pitchFamily="34" charset="0"/>
              </a:rPr>
              <a:t>(</a:t>
            </a:r>
            <a:r>
              <a:rPr lang="el-GR" sz="2400" noProof="0" dirty="0">
                <a:solidFill>
                  <a:prstClr val="black"/>
                </a:solidFill>
                <a:latin typeface="Calibri Light" panose="020F0302020204030204" pitchFamily="34" charset="0"/>
                <a:cs typeface="Calibri Light" panose="020F0302020204030204" pitchFamily="34" charset="0"/>
              </a:rPr>
              <a:t>με περισσότερους από έναν χρήστες)</a:t>
            </a: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endParaRPr lang="en-US" sz="1600" b="1" dirty="0">
              <a:solidFill>
                <a:prstClr val="black"/>
              </a:solidFill>
              <a:latin typeface="Calibri Light" panose="020F0302020204030204" pitchFamily="34" charset="0"/>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r>
              <a:rPr lang="el-GR" sz="2400" noProof="0" dirty="0">
                <a:solidFill>
                  <a:prstClr val="black"/>
                </a:solidFill>
                <a:latin typeface="Calibri Light" panose="020F0302020204030204" pitchFamily="34" charset="0"/>
                <a:cs typeface="Calibri Light" panose="020F0302020204030204" pitchFamily="34" charset="0"/>
              </a:rPr>
              <a:t>Μπορείς επίσης να στείλεις </a:t>
            </a:r>
            <a:r>
              <a:rPr lang="el-GR" sz="2400" b="1" noProof="0" dirty="0">
                <a:solidFill>
                  <a:prstClr val="black"/>
                </a:solidFill>
                <a:latin typeface="Calibri Light" panose="020F0302020204030204" pitchFamily="34" charset="0"/>
                <a:cs typeface="Calibri Light" panose="020F0302020204030204" pitchFamily="34" charset="0"/>
              </a:rPr>
              <a:t>απευθείας μήνυμα </a:t>
            </a:r>
            <a:r>
              <a:rPr lang="el-GR" sz="2400" noProof="0" dirty="0">
                <a:solidFill>
                  <a:prstClr val="black"/>
                </a:solidFill>
                <a:latin typeface="Calibri Light" panose="020F0302020204030204" pitchFamily="34" charset="0"/>
                <a:cs typeface="Calibri Light" panose="020F0302020204030204" pitchFamily="34" charset="0"/>
              </a:rPr>
              <a:t>στις </a:t>
            </a:r>
            <a:r>
              <a:rPr lang="el-GR" sz="2400" b="1" noProof="0" dirty="0">
                <a:solidFill>
                  <a:prstClr val="black"/>
                </a:solidFill>
                <a:latin typeface="Calibri Light" panose="020F0302020204030204" pitchFamily="34" charset="0"/>
                <a:cs typeface="Calibri Light" panose="020F0302020204030204" pitchFamily="34" charset="0"/>
              </a:rPr>
              <a:t>επαφές</a:t>
            </a:r>
            <a:r>
              <a:rPr lang="el-GR" sz="2400" noProof="0" dirty="0">
                <a:solidFill>
                  <a:prstClr val="black"/>
                </a:solidFill>
                <a:latin typeface="Calibri Light" panose="020F0302020204030204" pitchFamily="34" charset="0"/>
                <a:cs typeface="Calibri Light" panose="020F0302020204030204" pitchFamily="34" charset="0"/>
              </a:rPr>
              <a:t> </a:t>
            </a:r>
            <a:r>
              <a:rPr lang="el-GR" sz="2400" noProof="0" dirty="0" smtClean="0">
                <a:solidFill>
                  <a:prstClr val="black"/>
                </a:solidFill>
                <a:latin typeface="Calibri Light" panose="020F0302020204030204" pitchFamily="34" charset="0"/>
                <a:cs typeface="Calibri Light" panose="020F0302020204030204" pitchFamily="34" charset="0"/>
              </a:rPr>
              <a:t>σου</a:t>
            </a:r>
            <a:endParaRPr kumimoji="0" lang="en-US" sz="2600" b="1" i="0" u="none" strike="noStrike" kern="1200" cap="none" spc="0" normalizeH="0" baseline="0" dirty="0">
              <a:ln>
                <a:noFill/>
              </a:ln>
              <a:solidFill>
                <a:prstClr val="black"/>
              </a:solidFill>
              <a:effectLst/>
              <a:uLnTx/>
              <a:uFillTx/>
              <a:latin typeface="Calibri Light" panose="020F0302020204030204" pitchFamily="34" charset="0"/>
              <a:ea typeface="+mn-ea"/>
              <a:cs typeface="Calibri Light" panose="020F0302020204030204" pitchFamily="34" charset="0"/>
            </a:endParaRPr>
          </a:p>
        </p:txBody>
      </p:sp>
      <p:grpSp>
        <p:nvGrpSpPr>
          <p:cNvPr id="8" name="Group 2">
            <a:extLst>
              <a:ext uri="{FF2B5EF4-FFF2-40B4-BE49-F238E27FC236}">
                <a16:creationId xmlns="" xmlns:a16="http://schemas.microsoft.com/office/drawing/2014/main" id="{E73A8B6D-C1EC-4DCB-9DFE-223038B2AE74}"/>
              </a:ext>
            </a:extLst>
          </p:cNvPr>
          <p:cNvGrpSpPr>
            <a:grpSpLocks/>
          </p:cNvGrpSpPr>
          <p:nvPr/>
        </p:nvGrpSpPr>
        <p:grpSpPr bwMode="auto">
          <a:xfrm>
            <a:off x="650924" y="118413"/>
            <a:ext cx="1296451" cy="1323870"/>
            <a:chOff x="1632" y="1248"/>
            <a:chExt cx="2682" cy="2286"/>
          </a:xfrm>
          <a:solidFill>
            <a:schemeClr val="accent3"/>
          </a:solidFill>
          <a:scene3d>
            <a:camera prst="orthographicFront">
              <a:rot lat="0" lon="0" rev="0"/>
            </a:camera>
            <a:lightRig rig="soft" dir="t">
              <a:rot lat="0" lon="0" rev="0"/>
            </a:lightRig>
          </a:scene3d>
        </p:grpSpPr>
        <p:sp>
          <p:nvSpPr>
            <p:cNvPr id="9" name="Gear">
              <a:extLst>
                <a:ext uri="{FF2B5EF4-FFF2-40B4-BE49-F238E27FC236}">
                  <a16:creationId xmlns="" xmlns:a16="http://schemas.microsoft.com/office/drawing/2014/main" id="{C8387041-582D-4944-9458-E721594D23B9}"/>
                </a:ext>
              </a:extLst>
            </p:cNvPr>
            <p:cNvSpPr>
              <a:spLocks noEditPoints="1" noChangeArrowheads="1"/>
            </p:cNvSpPr>
            <p:nvPr/>
          </p:nvSpPr>
          <p:spPr bwMode="auto">
            <a:xfrm>
              <a:off x="3119" y="1248"/>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10" name="AutoShape 4">
              <a:extLst>
                <a:ext uri="{FF2B5EF4-FFF2-40B4-BE49-F238E27FC236}">
                  <a16:creationId xmlns="" xmlns:a16="http://schemas.microsoft.com/office/drawing/2014/main" id="{00EA63E6-D95C-4A5F-9468-31C445DD3586}"/>
                </a:ext>
              </a:extLst>
            </p:cNvPr>
            <p:cNvSpPr>
              <a:spLocks noEditPoints="1" noChangeArrowheads="1"/>
            </p:cNvSpPr>
            <p:nvPr/>
          </p:nvSpPr>
          <p:spPr bwMode="auto">
            <a:xfrm>
              <a:off x="1632" y="1680"/>
              <a:ext cx="1429" cy="125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11" name="AutoShape 5">
              <a:extLst>
                <a:ext uri="{FF2B5EF4-FFF2-40B4-BE49-F238E27FC236}">
                  <a16:creationId xmlns="" xmlns:a16="http://schemas.microsoft.com/office/drawing/2014/main" id="{C8BB5E11-75A4-4233-BF62-8C65DA32C16F}"/>
                </a:ext>
              </a:extLst>
            </p:cNvPr>
            <p:cNvSpPr>
              <a:spLocks noEditPoints="1" noChangeArrowheads="1"/>
            </p:cNvSpPr>
            <p:nvPr/>
          </p:nvSpPr>
          <p:spPr bwMode="auto">
            <a:xfrm>
              <a:off x="2559" y="2142"/>
              <a:ext cx="1588" cy="1392"/>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grpSp>
    </p:spTree>
    <p:extLst>
      <p:ext uri="{BB962C8B-B14F-4D97-AF65-F5344CB8AC3E}">
        <p14:creationId xmlns:p14="http://schemas.microsoft.com/office/powerpoint/2010/main" val="3628781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4C24DF88-E9A9-49EA-B0F2-C550043DF0F6}"/>
              </a:ext>
            </a:extLst>
          </p:cNvPr>
          <p:cNvSpPr txBox="1"/>
          <p:nvPr/>
        </p:nvSpPr>
        <p:spPr>
          <a:xfrm>
            <a:off x="318592" y="620688"/>
            <a:ext cx="6824488" cy="3416320"/>
          </a:xfrm>
          <a:prstGeom prst="rect">
            <a:avLst/>
          </a:prstGeom>
          <a:noFill/>
        </p:spPr>
        <p:txBody>
          <a:bodyPr wrap="square" rtlCol="0">
            <a:spAutoFit/>
          </a:bodyPr>
          <a:lstStyle/>
          <a:p>
            <a:r>
              <a:rPr lang="it-IT" sz="5400" b="1" dirty="0">
                <a:solidFill>
                  <a:prstClr val="black"/>
                </a:solidFill>
                <a:effectLst>
                  <a:outerShdw blurRad="38100" dist="38100" dir="2700000" algn="tl">
                    <a:srgbClr val="000000">
                      <a:alpha val="43137"/>
                    </a:srgbClr>
                  </a:outerShdw>
                </a:effectLst>
              </a:rPr>
              <a:t>2</a:t>
            </a:r>
            <a:r>
              <a:rPr lang="el-GR" sz="5400" b="1" baseline="30000" dirty="0">
                <a:solidFill>
                  <a:prstClr val="black"/>
                </a:solidFill>
                <a:effectLst>
                  <a:outerShdw blurRad="38100" dist="38100" dir="2700000" algn="tl">
                    <a:srgbClr val="000000">
                      <a:alpha val="43137"/>
                    </a:srgbClr>
                  </a:outerShdw>
                </a:effectLst>
              </a:rPr>
              <a:t>ο</a:t>
            </a:r>
            <a:r>
              <a:rPr lang="el-GR" sz="5400" b="1" dirty="0">
                <a:solidFill>
                  <a:prstClr val="black"/>
                </a:solidFill>
                <a:effectLst>
                  <a:outerShdw blurRad="38100" dist="38100" dir="2700000" algn="tl">
                    <a:srgbClr val="000000">
                      <a:alpha val="43137"/>
                    </a:srgbClr>
                  </a:outerShdw>
                </a:effectLst>
              </a:rPr>
              <a:t> μέρος</a:t>
            </a:r>
            <a:r>
              <a:rPr lang="it-IT" sz="5400" b="1" dirty="0">
                <a:solidFill>
                  <a:prstClr val="black"/>
                </a:solidFill>
                <a:effectLst>
                  <a:outerShdw blurRad="38100" dist="38100" dir="2700000" algn="tl">
                    <a:srgbClr val="000000">
                      <a:alpha val="43137"/>
                    </a:srgbClr>
                  </a:outerShdw>
                </a:effectLst>
              </a:rPr>
              <a:t/>
            </a:r>
            <a:br>
              <a:rPr lang="it-IT" sz="5400" b="1" dirty="0">
                <a:solidFill>
                  <a:prstClr val="black"/>
                </a:solidFill>
                <a:effectLst>
                  <a:outerShdw blurRad="38100" dist="38100" dir="2700000" algn="tl">
                    <a:srgbClr val="000000">
                      <a:alpha val="43137"/>
                    </a:srgbClr>
                  </a:outerShdw>
                </a:effectLst>
              </a:rPr>
            </a:br>
            <a:r>
              <a:rPr lang="el-GR" sz="5400" b="1" dirty="0">
                <a:solidFill>
                  <a:prstClr val="black"/>
                </a:solidFill>
                <a:effectLst>
                  <a:outerShdw blurRad="38100" dist="38100" dir="2700000" algn="tl">
                    <a:srgbClr val="000000">
                      <a:alpha val="43137"/>
                    </a:srgbClr>
                  </a:outerShdw>
                </a:effectLst>
              </a:rPr>
              <a:t>ΘΕΤΙΚΕΣ ΚΑΙ ΑΡΝΗΤΙΚΕΣ </a:t>
            </a:r>
          </a:p>
          <a:p>
            <a:r>
              <a:rPr lang="el-GR" sz="5400" b="1" dirty="0">
                <a:solidFill>
                  <a:prstClr val="black"/>
                </a:solidFill>
                <a:effectLst>
                  <a:outerShdw blurRad="38100" dist="38100" dir="2700000" algn="tl">
                    <a:srgbClr val="000000">
                      <a:alpha val="43137"/>
                    </a:srgbClr>
                  </a:outerShdw>
                </a:effectLst>
              </a:rPr>
              <a:t>ΠΛΕΥΡΕΣ</a:t>
            </a:r>
            <a:endParaRPr lang="it-IT" sz="5400" b="1" dirty="0">
              <a:solidFill>
                <a:prstClr val="black"/>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964099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3702608610"/>
              </p:ext>
            </p:extLst>
          </p:nvPr>
        </p:nvGraphicFramePr>
        <p:xfrm>
          <a:off x="318356" y="692696"/>
          <a:ext cx="2818656" cy="1669288"/>
        </p:xfrm>
        <a:graphic>
          <a:graphicData uri="http://schemas.openxmlformats.org/drawingml/2006/table">
            <a:tbl>
              <a:tblPr/>
              <a:tblGrid>
                <a:gridCol w="2818656">
                  <a:extLst>
                    <a:ext uri="{9D8B030D-6E8A-4147-A177-3AD203B41FA5}">
                      <a16:colId xmlns="" xmlns:a16="http://schemas.microsoft.com/office/drawing/2014/main" val="20000"/>
                    </a:ext>
                  </a:extLst>
                </a:gridCol>
              </a:tblGrid>
              <a:tr h="0">
                <a:tc>
                  <a:txBody>
                    <a:bodyPr/>
                    <a:lstStyle/>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ΘΕΤΙΚΕΣ</a:t>
                      </a:r>
                    </a:p>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ΠΛΕΥΡΕΣ</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 xmlns:a16="http://schemas.microsoft.com/office/drawing/2014/main" val="10000"/>
                  </a:ext>
                </a:extLst>
              </a:tr>
            </a:tbl>
          </a:graphicData>
        </a:graphic>
      </p:graphicFrame>
      <p:sp>
        <p:nvSpPr>
          <p:cNvPr id="5" name="Freccia in su 4"/>
          <p:cNvSpPr/>
          <p:nvPr/>
        </p:nvSpPr>
        <p:spPr>
          <a:xfrm>
            <a:off x="1115616" y="2420219"/>
            <a:ext cx="1224136" cy="818611"/>
          </a:xfrm>
          <a:prstGeom prst="up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pic>
        <p:nvPicPr>
          <p:cNvPr id="3" name="Immagine 2">
            <a:extLst>
              <a:ext uri="{FF2B5EF4-FFF2-40B4-BE49-F238E27FC236}">
                <a16:creationId xmlns="" xmlns:a16="http://schemas.microsoft.com/office/drawing/2014/main" id="{44DAC41C-3ED4-436E-AB6B-A6D021EC4FB6}"/>
              </a:ext>
            </a:extLst>
          </p:cNvPr>
          <p:cNvPicPr>
            <a:picLocks noChangeAspect="1"/>
          </p:cNvPicPr>
          <p:nvPr/>
        </p:nvPicPr>
        <p:blipFill>
          <a:blip r:embed="rId3"/>
          <a:stretch>
            <a:fillRect/>
          </a:stretch>
        </p:blipFill>
        <p:spPr>
          <a:xfrm>
            <a:off x="1115616" y="3619170"/>
            <a:ext cx="1286367" cy="818611"/>
          </a:xfrm>
          <a:prstGeom prst="rect">
            <a:avLst/>
          </a:prstGeom>
        </p:spPr>
      </p:pic>
      <p:graphicFrame>
        <p:nvGraphicFramePr>
          <p:cNvPr id="6" name="Tabella 5">
            <a:extLst>
              <a:ext uri="{FF2B5EF4-FFF2-40B4-BE49-F238E27FC236}">
                <a16:creationId xmlns="" xmlns:a16="http://schemas.microsoft.com/office/drawing/2014/main" id="{6416BFE3-602C-404C-8EC6-5CB828E78165}"/>
              </a:ext>
            </a:extLst>
          </p:cNvPr>
          <p:cNvGraphicFramePr>
            <a:graphicFrameLocks noGrp="1"/>
          </p:cNvGraphicFramePr>
          <p:nvPr>
            <p:extLst>
              <p:ext uri="{D42A27DB-BD31-4B8C-83A1-F6EECF244321}">
                <p14:modId xmlns:p14="http://schemas.microsoft.com/office/powerpoint/2010/main" val="2049457120"/>
              </p:ext>
            </p:extLst>
          </p:nvPr>
        </p:nvGraphicFramePr>
        <p:xfrm>
          <a:off x="318356" y="4663542"/>
          <a:ext cx="2818656" cy="1669288"/>
        </p:xfrm>
        <a:graphic>
          <a:graphicData uri="http://schemas.openxmlformats.org/drawingml/2006/table">
            <a:tbl>
              <a:tblPr/>
              <a:tblGrid>
                <a:gridCol w="2818656">
                  <a:extLst>
                    <a:ext uri="{9D8B030D-6E8A-4147-A177-3AD203B41FA5}">
                      <a16:colId xmlns="" xmlns:a16="http://schemas.microsoft.com/office/drawing/2014/main" val="20000"/>
                    </a:ext>
                  </a:extLst>
                </a:gridCol>
              </a:tblGrid>
              <a:tr h="0">
                <a:tc>
                  <a:txBody>
                    <a:bodyPr/>
                    <a:lstStyle/>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ΑΡΝΗΤΙΚΕΣ</a:t>
                      </a:r>
                    </a:p>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ΠΛΕΥΡΕΣ</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 xmlns:a16="http://schemas.microsoft.com/office/drawing/2014/main" val="10000"/>
                  </a:ext>
                </a:extLst>
              </a:tr>
            </a:tbl>
          </a:graphicData>
        </a:graphic>
      </p:graphicFrame>
      <p:sp>
        <p:nvSpPr>
          <p:cNvPr id="7" name="Freccia in giù 6">
            <a:extLst>
              <a:ext uri="{FF2B5EF4-FFF2-40B4-BE49-F238E27FC236}">
                <a16:creationId xmlns="" xmlns:a16="http://schemas.microsoft.com/office/drawing/2014/main" id="{CEA62A3D-0868-437B-8D28-ED14C76C8897}"/>
              </a:ext>
            </a:extLst>
          </p:cNvPr>
          <p:cNvSpPr/>
          <p:nvPr/>
        </p:nvSpPr>
        <p:spPr>
          <a:xfrm>
            <a:off x="3621118" y="2281580"/>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reccia in giù 7">
            <a:extLst>
              <a:ext uri="{FF2B5EF4-FFF2-40B4-BE49-F238E27FC236}">
                <a16:creationId xmlns="" xmlns:a16="http://schemas.microsoft.com/office/drawing/2014/main" id="{BB347909-A955-453E-941A-D17C672AD84A}"/>
              </a:ext>
            </a:extLst>
          </p:cNvPr>
          <p:cNvSpPr/>
          <p:nvPr/>
        </p:nvSpPr>
        <p:spPr>
          <a:xfrm rot="10800000">
            <a:off x="3615240" y="1112297"/>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Freccia in giù 9">
            <a:extLst>
              <a:ext uri="{FF2B5EF4-FFF2-40B4-BE49-F238E27FC236}">
                <a16:creationId xmlns="" xmlns:a16="http://schemas.microsoft.com/office/drawing/2014/main" id="{A6873D55-A204-4D15-8FC0-F6966FA1DA35}"/>
              </a:ext>
            </a:extLst>
          </p:cNvPr>
          <p:cNvSpPr/>
          <p:nvPr/>
        </p:nvSpPr>
        <p:spPr>
          <a:xfrm rot="10800000">
            <a:off x="3641404" y="4455315"/>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Freccia in giù 10">
            <a:extLst>
              <a:ext uri="{FF2B5EF4-FFF2-40B4-BE49-F238E27FC236}">
                <a16:creationId xmlns="" xmlns:a16="http://schemas.microsoft.com/office/drawing/2014/main" id="{7C8843A6-F36D-44DC-943C-E6BF80805494}"/>
              </a:ext>
            </a:extLst>
          </p:cNvPr>
          <p:cNvSpPr/>
          <p:nvPr/>
        </p:nvSpPr>
        <p:spPr>
          <a:xfrm>
            <a:off x="3660459" y="5629746"/>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13" name="Connettore diritto 12">
            <a:extLst>
              <a:ext uri="{FF2B5EF4-FFF2-40B4-BE49-F238E27FC236}">
                <a16:creationId xmlns="" xmlns:a16="http://schemas.microsoft.com/office/drawing/2014/main" id="{69FA8F40-15A7-42CB-A5D9-2E6BB1675FBA}"/>
              </a:ext>
            </a:extLst>
          </p:cNvPr>
          <p:cNvCxnSpPr/>
          <p:nvPr/>
        </p:nvCxnSpPr>
        <p:spPr>
          <a:xfrm>
            <a:off x="3999136" y="2069559"/>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 xmlns:a16="http://schemas.microsoft.com/office/drawing/2014/main" id="{0FB0B864-EE0C-4F6B-AD27-11F17F05FD0A}"/>
              </a:ext>
            </a:extLst>
          </p:cNvPr>
          <p:cNvCxnSpPr/>
          <p:nvPr/>
        </p:nvCxnSpPr>
        <p:spPr>
          <a:xfrm>
            <a:off x="3999135" y="5445224"/>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CasellaDiTesto 8"/>
          <p:cNvSpPr txBox="1"/>
          <p:nvPr/>
        </p:nvSpPr>
        <p:spPr>
          <a:xfrm>
            <a:off x="3938064" y="533333"/>
            <a:ext cx="5063092" cy="2600712"/>
          </a:xfrm>
          <a:prstGeom prst="rect">
            <a:avLst/>
          </a:prstGeom>
          <a:noFill/>
        </p:spPr>
        <p:txBody>
          <a:bodyPr wrap="square" rtlCol="0">
            <a:spAutoFit/>
          </a:bodyPr>
          <a:lstStyle/>
          <a:p>
            <a:pPr lvl="0">
              <a:buClr>
                <a:srgbClr val="000000"/>
              </a:buClr>
            </a:pPr>
            <a:r>
              <a:rPr lang="el-GR" sz="1500" kern="0" dirty="0">
                <a:solidFill>
                  <a:srgbClr val="000000"/>
                </a:solidFill>
                <a:latin typeface="Calibri Light" panose="020F0302020204030204" pitchFamily="34" charset="0"/>
                <a:ea typeface="Calibri"/>
                <a:cs typeface="Calibri Light" panose="020F0302020204030204" pitchFamily="34" charset="0"/>
                <a:sym typeface="Calibri"/>
              </a:rPr>
              <a:t>Το </a:t>
            </a:r>
            <a:r>
              <a:rPr lang="en-US" sz="1500" kern="0" dirty="0">
                <a:solidFill>
                  <a:srgbClr val="000000"/>
                </a:solidFill>
                <a:latin typeface="Calibri Light" panose="020F0302020204030204" pitchFamily="34" charset="0"/>
                <a:ea typeface="Calibri"/>
                <a:cs typeface="Calibri Light" panose="020F0302020204030204" pitchFamily="34" charset="0"/>
                <a:sym typeface="Calibri"/>
              </a:rPr>
              <a:t>Skype </a:t>
            </a:r>
            <a:r>
              <a:rPr lang="el-GR" sz="1500" kern="0" dirty="0">
                <a:solidFill>
                  <a:srgbClr val="000000"/>
                </a:solidFill>
                <a:latin typeface="Calibri Light" panose="020F0302020204030204" pitchFamily="34" charset="0"/>
                <a:ea typeface="Calibri"/>
                <a:cs typeface="Calibri Light" panose="020F0302020204030204" pitchFamily="34" charset="0"/>
                <a:sym typeface="Calibri"/>
              </a:rPr>
              <a:t>είναι ένα πολύ χρήσιμο εργαλείο όταν θέλεις να κάνεις κλήσεις με </a:t>
            </a:r>
            <a:r>
              <a:rPr lang="el-GR" sz="1500" b="1" kern="0" dirty="0">
                <a:solidFill>
                  <a:srgbClr val="000000"/>
                </a:solidFill>
                <a:latin typeface="Calibri Light" panose="020F0302020204030204" pitchFamily="34" charset="0"/>
                <a:ea typeface="Calibri"/>
                <a:cs typeface="Calibri Light" panose="020F0302020204030204" pitchFamily="34" charset="0"/>
                <a:sym typeface="Calibri"/>
              </a:rPr>
              <a:t>κάποιον που βρίσκεται μακριά</a:t>
            </a:r>
            <a:r>
              <a:rPr lang="el-GR" sz="1500" kern="0" dirty="0">
                <a:solidFill>
                  <a:srgbClr val="000000"/>
                </a:solidFill>
                <a:latin typeface="Calibri Light" panose="020F0302020204030204" pitchFamily="34" charset="0"/>
                <a:ea typeface="Calibri"/>
                <a:cs typeface="Calibri Light" panose="020F0302020204030204" pitchFamily="34" charset="0"/>
                <a:sym typeface="Calibri"/>
              </a:rPr>
              <a:t>, αφού είναι δωρεάν! Μέσω  </a:t>
            </a:r>
            <a:r>
              <a:rPr lang="en-US" sz="1500" kern="0" dirty="0">
                <a:solidFill>
                  <a:srgbClr val="000000"/>
                </a:solidFill>
                <a:latin typeface="Calibri Light" panose="020F0302020204030204" pitchFamily="34" charset="0"/>
                <a:ea typeface="Calibri"/>
                <a:cs typeface="Calibri Light" panose="020F0302020204030204" pitchFamily="34" charset="0"/>
                <a:sym typeface="Calibri"/>
                <a:extLst>
                  <a:ext uri="http://customooxmlschemas.google.com/">
                    <go:slidesCustomData xmlns:lc="http://schemas.openxmlformats.org/drawingml/2006/lockedCanvas"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Skype </a:t>
            </a:r>
            <a:r>
              <a:rPr lang="el-GR" sz="1500" kern="0" dirty="0">
                <a:solidFill>
                  <a:srgbClr val="000000"/>
                </a:solidFill>
                <a:latin typeface="Calibri Light" panose="020F0302020204030204" pitchFamily="34" charset="0"/>
                <a:ea typeface="Calibri"/>
                <a:cs typeface="Calibri Light" panose="020F0302020204030204" pitchFamily="34" charset="0"/>
                <a:sym typeface="Calibri"/>
                <a:extLst>
                  <a:ext uri="http://customooxmlschemas.google.com/">
                    <go:slidesCustomData xmlns:lc="http://schemas.openxmlformats.org/drawingml/2006/lockedCanvas"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μπορείς να κάνεις βίντεο κλήσεις, έχοντας τη δυνατότητα να βλέπεις τα άτομα με τα οποία μιλάς, εκμηδενίζοντας έτσι τις αποστάσεις! </a:t>
            </a:r>
          </a:p>
          <a:p>
            <a:pPr lvl="0">
              <a:buClr>
                <a:srgbClr val="000000"/>
              </a:buClr>
            </a:pPr>
            <a:endParaRPr lang="el-GR" sz="1400" kern="0" dirty="0">
              <a:solidFill>
                <a:srgbClr val="000000"/>
              </a:solidFill>
              <a:latin typeface="Calibri Light" panose="020F0302020204030204" pitchFamily="34" charset="0"/>
              <a:ea typeface="Calibri"/>
              <a:cs typeface="Calibri Light" panose="020F0302020204030204" pitchFamily="34" charset="0"/>
              <a:sym typeface="Calibri"/>
              <a:extLst>
                <a:ext uri="http://customooxmlschemas.google.com/">
                  <go:slidesCustomData xmlns:lc="http://schemas.openxmlformats.org/drawingml/2006/lockedCanvas"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endParaRPr>
          </a:p>
          <a:p>
            <a:pPr lvl="0">
              <a:buClr>
                <a:srgbClr val="000000"/>
              </a:buClr>
            </a:pPr>
            <a:endParaRPr lang="el-GR" sz="1400" kern="0" dirty="0">
              <a:solidFill>
                <a:srgbClr val="000000"/>
              </a:solidFill>
              <a:latin typeface="Calibri Light" panose="020F0302020204030204" pitchFamily="34" charset="0"/>
              <a:ea typeface="Calibri"/>
              <a:cs typeface="Calibri Light" panose="020F0302020204030204" pitchFamily="34" charset="0"/>
              <a:sym typeface="Calibri"/>
              <a:extLst>
                <a:ext uri="http://customooxmlschemas.google.com/">
                  <go:slidesCustomData xmlns:lc="http://schemas.openxmlformats.org/drawingml/2006/lockedCanvas"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endParaRPr>
          </a:p>
          <a:p>
            <a:pPr lvl="0">
              <a:buClr>
                <a:srgbClr val="000000"/>
              </a:buClr>
            </a:pPr>
            <a:r>
              <a:rPr lang="el-GR" sz="1500" kern="0" dirty="0">
                <a:solidFill>
                  <a:srgbClr val="000000"/>
                </a:solidFill>
                <a:latin typeface="Calibri Light" panose="020F0302020204030204" pitchFamily="34" charset="0"/>
                <a:ea typeface="Calibri"/>
                <a:cs typeface="Calibri Light" panose="020F0302020204030204" pitchFamily="34" charset="0"/>
                <a:sym typeface="Calibri"/>
              </a:rPr>
              <a:t>Μερικές φορές το ίντερνετ μπορεί να «τρέχει» σε </a:t>
            </a:r>
            <a:r>
              <a:rPr lang="el-GR" sz="1500" b="1" kern="0" dirty="0">
                <a:solidFill>
                  <a:srgbClr val="000000"/>
                </a:solidFill>
                <a:latin typeface="Calibri Light" panose="020F0302020204030204" pitchFamily="34" charset="0"/>
                <a:ea typeface="Calibri"/>
                <a:cs typeface="Calibri Light" panose="020F0302020204030204" pitchFamily="34" charset="0"/>
                <a:sym typeface="Calibri"/>
              </a:rPr>
              <a:t>διαφορετικές ταχύτητες </a:t>
            </a:r>
            <a:r>
              <a:rPr lang="el-GR" sz="1500" kern="0" dirty="0">
                <a:solidFill>
                  <a:srgbClr val="000000"/>
                </a:solidFill>
                <a:latin typeface="Calibri Light" panose="020F0302020204030204" pitchFamily="34" charset="0"/>
                <a:ea typeface="Calibri"/>
                <a:cs typeface="Calibri Light" panose="020F0302020204030204" pitchFamily="34" charset="0"/>
                <a:sym typeface="Calibri"/>
              </a:rPr>
              <a:t>ανάμεσα στις περιοχές</a:t>
            </a:r>
            <a:r>
              <a:rPr lang="en-US" sz="1500" kern="0" dirty="0">
                <a:solidFill>
                  <a:srgbClr val="000000"/>
                </a:solidFill>
                <a:latin typeface="Calibri Light" panose="020F0302020204030204" pitchFamily="34" charset="0"/>
                <a:ea typeface="Calibri"/>
                <a:cs typeface="Calibri Light" panose="020F0302020204030204" pitchFamily="34" charset="0"/>
                <a:sym typeface="Calibri"/>
              </a:rPr>
              <a:t>, </a:t>
            </a:r>
            <a:r>
              <a:rPr lang="el-GR" sz="1500" kern="0" dirty="0">
                <a:solidFill>
                  <a:srgbClr val="000000"/>
                </a:solidFill>
                <a:latin typeface="Calibri Light" panose="020F0302020204030204" pitchFamily="34" charset="0"/>
                <a:ea typeface="Calibri"/>
                <a:cs typeface="Calibri Light" panose="020F0302020204030204" pitchFamily="34" charset="0"/>
                <a:sym typeface="Calibri"/>
              </a:rPr>
              <a:t>δημιουργώντας έτσι καθυστερήσεις και δυσκολίες στη σύνδεση</a:t>
            </a:r>
            <a:r>
              <a:rPr lang="en-US" sz="1500" kern="0" dirty="0">
                <a:solidFill>
                  <a:srgbClr val="000000"/>
                </a:solidFill>
                <a:latin typeface="Calibri Light" panose="020F0302020204030204" pitchFamily="34" charset="0"/>
                <a:ea typeface="Calibri"/>
                <a:cs typeface="Calibri Light" panose="020F0302020204030204" pitchFamily="34" charset="0"/>
                <a:sym typeface="Calibri"/>
              </a:rPr>
              <a:t>: </a:t>
            </a:r>
            <a:r>
              <a:rPr lang="el-GR" sz="1500" kern="0" dirty="0">
                <a:solidFill>
                  <a:srgbClr val="000000"/>
                </a:solidFill>
                <a:latin typeface="Calibri Light" panose="020F0302020204030204" pitchFamily="34" charset="0"/>
                <a:ea typeface="Calibri"/>
                <a:cs typeface="Calibri Light" panose="020F0302020204030204" pitchFamily="34" charset="0"/>
                <a:sym typeface="Calibri"/>
              </a:rPr>
              <a:t>π.χ. μπορεί να καθυστερεί η μετάδοση της εικόνας από την κάμερα</a:t>
            </a:r>
            <a:r>
              <a:rPr lang="en-US" sz="1500" kern="0" dirty="0">
                <a:solidFill>
                  <a:srgbClr val="000000"/>
                </a:solidFill>
                <a:latin typeface="Calibri Light" panose="020F0302020204030204" pitchFamily="34" charset="0"/>
                <a:ea typeface="Calibri"/>
                <a:cs typeface="Calibri Light" panose="020F0302020204030204" pitchFamily="34" charset="0"/>
                <a:sym typeface="Calibri"/>
              </a:rPr>
              <a:t> </a:t>
            </a:r>
            <a:endParaRPr lang="en-US" sz="1500" kern="0" dirty="0">
              <a:solidFill>
                <a:srgbClr val="000000"/>
              </a:solidFill>
              <a:latin typeface="Calibri Light" panose="020F0302020204030204" pitchFamily="34" charset="0"/>
              <a:cs typeface="Calibri Light" panose="020F0302020204030204" pitchFamily="34" charset="0"/>
              <a:sym typeface="Arial"/>
            </a:endParaRPr>
          </a:p>
        </p:txBody>
      </p:sp>
      <p:sp>
        <p:nvSpPr>
          <p:cNvPr id="15" name="CasellaDiTesto 14"/>
          <p:cNvSpPr txBox="1"/>
          <p:nvPr/>
        </p:nvSpPr>
        <p:spPr>
          <a:xfrm>
            <a:off x="3994002" y="3429000"/>
            <a:ext cx="4935716" cy="2631490"/>
          </a:xfrm>
          <a:prstGeom prst="rect">
            <a:avLst/>
          </a:prstGeom>
          <a:noFill/>
        </p:spPr>
        <p:txBody>
          <a:bodyPr wrap="square" rtlCol="0">
            <a:spAutoFit/>
          </a:bodyPr>
          <a:lstStyle/>
          <a:p>
            <a:pPr lvl="0">
              <a:buClr>
                <a:srgbClr val="000000"/>
              </a:buClr>
            </a:pPr>
            <a:r>
              <a:rPr lang="el-GR" sz="1500" kern="0" dirty="0">
                <a:solidFill>
                  <a:srgbClr val="000000"/>
                </a:solidFill>
                <a:latin typeface="Calibri Light" panose="020F0302020204030204" pitchFamily="34" charset="0"/>
                <a:ea typeface="Calibri"/>
                <a:cs typeface="Calibri Light" panose="020F0302020204030204" pitchFamily="34" charset="0"/>
                <a:sym typeface="Calibri"/>
              </a:rPr>
              <a:t>Το </a:t>
            </a:r>
            <a:r>
              <a:rPr lang="en-US" sz="1500" kern="0" dirty="0">
                <a:solidFill>
                  <a:srgbClr val="000000"/>
                </a:solidFill>
                <a:latin typeface="Calibri Light" panose="020F0302020204030204" pitchFamily="34" charset="0"/>
                <a:ea typeface="Calibri"/>
                <a:cs typeface="Calibri Light" panose="020F0302020204030204" pitchFamily="34" charset="0"/>
                <a:sym typeface="Calibri"/>
              </a:rPr>
              <a:t>Skype </a:t>
            </a:r>
            <a:r>
              <a:rPr lang="el-GR" sz="1500" kern="0" dirty="0">
                <a:solidFill>
                  <a:srgbClr val="000000"/>
                </a:solidFill>
                <a:latin typeface="Calibri Light" panose="020F0302020204030204" pitchFamily="34" charset="0"/>
                <a:ea typeface="Calibri"/>
                <a:cs typeface="Calibri Light" panose="020F0302020204030204" pitchFamily="34" charset="0"/>
                <a:sym typeface="Calibri"/>
              </a:rPr>
              <a:t>είναι ένα χρήσιμο εργαλείο για τους φροντιστές που εργάζονται. Με αυτό τον τρόπο μπορείς να μοιράζεσαι αυτά που κάνεις όταν δε βρίσκεσαι στο ίδιο</a:t>
            </a:r>
            <a:r>
              <a:rPr lang="en-US" sz="1500" kern="0" dirty="0">
                <a:solidFill>
                  <a:srgbClr val="000000"/>
                </a:solidFill>
                <a:latin typeface="Calibri Light" panose="020F0302020204030204" pitchFamily="34" charset="0"/>
                <a:ea typeface="Calibri"/>
                <a:cs typeface="Calibri Light" panose="020F0302020204030204" pitchFamily="34" charset="0"/>
                <a:sym typeface="Calibri"/>
              </a:rPr>
              <a:t> </a:t>
            </a:r>
            <a:r>
              <a:rPr lang="el-GR" sz="1500" kern="0" dirty="0">
                <a:solidFill>
                  <a:srgbClr val="000000"/>
                </a:solidFill>
                <a:latin typeface="Calibri Light" panose="020F0302020204030204" pitchFamily="34" charset="0"/>
                <a:ea typeface="Calibri"/>
                <a:cs typeface="Calibri Light" panose="020F0302020204030204" pitchFamily="34" charset="0"/>
                <a:sym typeface="Calibri"/>
              </a:rPr>
              <a:t>μέρος με τους συναδέλφους σου. Μάλιστα, εάν θέλεις να τους δείξεις πάνω σε τι εργάζεσαι, μπορείς να μοιραστείς την επιφάνεια εργασίας σου κατά τη διάρκεια της κλήσης. Επίσης, το </a:t>
            </a:r>
            <a:r>
              <a:rPr lang="en-US" sz="1500" kern="0" dirty="0">
                <a:solidFill>
                  <a:srgbClr val="000000"/>
                </a:solidFill>
                <a:latin typeface="Calibri Light" panose="020F0302020204030204" pitchFamily="34" charset="0"/>
                <a:ea typeface="Calibri"/>
                <a:cs typeface="Calibri Light" panose="020F0302020204030204" pitchFamily="34" charset="0"/>
                <a:sym typeface="Calibri"/>
              </a:rPr>
              <a:t>Skype </a:t>
            </a:r>
            <a:r>
              <a:rPr lang="el-GR" sz="1500" kern="0" dirty="0">
                <a:solidFill>
                  <a:srgbClr val="000000"/>
                </a:solidFill>
                <a:latin typeface="Calibri Light" panose="020F0302020204030204" pitchFamily="34" charset="0"/>
                <a:ea typeface="Calibri"/>
                <a:cs typeface="Calibri Light" panose="020F0302020204030204" pitchFamily="34" charset="0"/>
                <a:sym typeface="Calibri"/>
              </a:rPr>
              <a:t>χρησιμοποιείται συχνά για </a:t>
            </a:r>
            <a:r>
              <a:rPr lang="el-GR" sz="1500" b="1" kern="0" dirty="0">
                <a:solidFill>
                  <a:srgbClr val="000000"/>
                </a:solidFill>
                <a:latin typeface="Calibri Light" panose="020F0302020204030204" pitchFamily="34" charset="0"/>
                <a:ea typeface="Calibri"/>
                <a:cs typeface="Calibri Light" panose="020F0302020204030204" pitchFamily="34" charset="0"/>
                <a:sym typeface="Calibri"/>
              </a:rPr>
              <a:t>συνεντεύξεις εργασίας. </a:t>
            </a:r>
          </a:p>
          <a:p>
            <a:pPr lvl="0">
              <a:buClr>
                <a:srgbClr val="000000"/>
              </a:buClr>
            </a:pPr>
            <a:endParaRPr lang="el-GR" sz="1500" kern="0" dirty="0" smtClean="0">
              <a:solidFill>
                <a:srgbClr val="000000"/>
              </a:solidFill>
              <a:latin typeface="Calibri Light" panose="020F0302020204030204" pitchFamily="34" charset="0"/>
              <a:ea typeface="Calibri"/>
              <a:cs typeface="Calibri Light" panose="020F0302020204030204" pitchFamily="34" charset="0"/>
              <a:sym typeface="Calibri"/>
            </a:endParaRPr>
          </a:p>
          <a:p>
            <a:pPr lvl="0">
              <a:buClr>
                <a:srgbClr val="000000"/>
              </a:buClr>
            </a:pPr>
            <a:endParaRPr lang="el-GR" sz="1500" kern="0" dirty="0">
              <a:solidFill>
                <a:srgbClr val="000000"/>
              </a:solidFill>
              <a:latin typeface="Calibri Light" panose="020F0302020204030204" pitchFamily="34" charset="0"/>
              <a:ea typeface="Calibri"/>
              <a:cs typeface="Calibri Light" panose="020F0302020204030204" pitchFamily="34" charset="0"/>
              <a:sym typeface="Calibri"/>
            </a:endParaRPr>
          </a:p>
          <a:p>
            <a:pPr lvl="0">
              <a:buClr>
                <a:srgbClr val="000000"/>
              </a:buClr>
            </a:pPr>
            <a:r>
              <a:rPr lang="el-GR" sz="1500" kern="0" dirty="0">
                <a:solidFill>
                  <a:srgbClr val="000000"/>
                </a:solidFill>
                <a:latin typeface="Calibri Light" panose="020F0302020204030204" pitchFamily="34" charset="0"/>
                <a:ea typeface="Calibri"/>
                <a:cs typeface="Calibri Light" panose="020F0302020204030204" pitchFamily="34" charset="0"/>
                <a:sym typeface="Calibri"/>
              </a:rPr>
              <a:t>Πολλές φορές οι άνθρωποι αισθάνονται </a:t>
            </a:r>
            <a:r>
              <a:rPr lang="el-GR" sz="1500" b="1" kern="0" dirty="0">
                <a:solidFill>
                  <a:srgbClr val="000000"/>
                </a:solidFill>
                <a:latin typeface="Calibri Light" panose="020F0302020204030204" pitchFamily="34" charset="0"/>
                <a:ea typeface="Calibri"/>
                <a:cs typeface="Calibri Light" panose="020F0302020204030204" pitchFamily="34" charset="0"/>
                <a:sym typeface="Calibri"/>
              </a:rPr>
              <a:t>ντροπή και άγχος</a:t>
            </a:r>
            <a:r>
              <a:rPr lang="el-GR" sz="1500" kern="0" dirty="0">
                <a:solidFill>
                  <a:srgbClr val="000000"/>
                </a:solidFill>
                <a:latin typeface="Calibri Light" panose="020F0302020204030204" pitchFamily="34" charset="0"/>
                <a:ea typeface="Calibri"/>
                <a:cs typeface="Calibri Light" panose="020F0302020204030204" pitchFamily="34" charset="0"/>
                <a:sym typeface="Calibri"/>
              </a:rPr>
              <a:t> όταν δείχνουν τον εαυτό τους σε βίντεο.</a:t>
            </a:r>
            <a:endParaRPr lang="en-US" sz="1500" kern="0" dirty="0">
              <a:solidFill>
                <a:srgbClr val="000000"/>
              </a:solidFill>
              <a:latin typeface="Calibri Light" panose="020F0302020204030204" pitchFamily="34" charset="0"/>
              <a:cs typeface="Calibri Light" panose="020F0302020204030204" pitchFamily="34" charset="0"/>
              <a:sym typeface="Arial"/>
            </a:endParaRPr>
          </a:p>
        </p:txBody>
      </p:sp>
    </p:spTree>
    <p:extLst>
      <p:ext uri="{BB962C8B-B14F-4D97-AF65-F5344CB8AC3E}">
        <p14:creationId xmlns:p14="http://schemas.microsoft.com/office/powerpoint/2010/main" val="2396915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225183121"/>
              </p:ext>
            </p:extLst>
          </p:nvPr>
        </p:nvGraphicFramePr>
        <p:xfrm>
          <a:off x="318356" y="692696"/>
          <a:ext cx="2818656" cy="1669288"/>
        </p:xfrm>
        <a:graphic>
          <a:graphicData uri="http://schemas.openxmlformats.org/drawingml/2006/table">
            <a:tbl>
              <a:tblPr/>
              <a:tblGrid>
                <a:gridCol w="2818656">
                  <a:extLst>
                    <a:ext uri="{9D8B030D-6E8A-4147-A177-3AD203B41FA5}">
                      <a16:colId xmlns="" xmlns:a16="http://schemas.microsoft.com/office/drawing/2014/main" val="20000"/>
                    </a:ext>
                  </a:extLst>
                </a:gridCol>
              </a:tblGrid>
              <a:tr h="0">
                <a:tc>
                  <a:txBody>
                    <a:bodyPr/>
                    <a:lstStyle/>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ΘΕΤΙΚΕΣ</a:t>
                      </a:r>
                    </a:p>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ΠΛΕΥΡΕΣ</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 xmlns:a16="http://schemas.microsoft.com/office/drawing/2014/main" val="10000"/>
                  </a:ext>
                </a:extLst>
              </a:tr>
            </a:tbl>
          </a:graphicData>
        </a:graphic>
      </p:graphicFrame>
      <p:sp>
        <p:nvSpPr>
          <p:cNvPr id="5" name="Freccia in su 4"/>
          <p:cNvSpPr/>
          <p:nvPr/>
        </p:nvSpPr>
        <p:spPr>
          <a:xfrm>
            <a:off x="1115616" y="2420219"/>
            <a:ext cx="1224136" cy="818611"/>
          </a:xfrm>
          <a:prstGeom prst="up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pic>
        <p:nvPicPr>
          <p:cNvPr id="3" name="Immagine 2">
            <a:extLst>
              <a:ext uri="{FF2B5EF4-FFF2-40B4-BE49-F238E27FC236}">
                <a16:creationId xmlns="" xmlns:a16="http://schemas.microsoft.com/office/drawing/2014/main" id="{44DAC41C-3ED4-436E-AB6B-A6D021EC4FB6}"/>
              </a:ext>
            </a:extLst>
          </p:cNvPr>
          <p:cNvPicPr>
            <a:picLocks noChangeAspect="1"/>
          </p:cNvPicPr>
          <p:nvPr/>
        </p:nvPicPr>
        <p:blipFill>
          <a:blip r:embed="rId3"/>
          <a:stretch>
            <a:fillRect/>
          </a:stretch>
        </p:blipFill>
        <p:spPr>
          <a:xfrm>
            <a:off x="1115616" y="3619170"/>
            <a:ext cx="1286367" cy="818611"/>
          </a:xfrm>
          <a:prstGeom prst="rect">
            <a:avLst/>
          </a:prstGeom>
        </p:spPr>
      </p:pic>
      <p:graphicFrame>
        <p:nvGraphicFramePr>
          <p:cNvPr id="6" name="Tabella 5">
            <a:extLst>
              <a:ext uri="{FF2B5EF4-FFF2-40B4-BE49-F238E27FC236}">
                <a16:creationId xmlns="" xmlns:a16="http://schemas.microsoft.com/office/drawing/2014/main" id="{6416BFE3-602C-404C-8EC6-5CB828E78165}"/>
              </a:ext>
            </a:extLst>
          </p:cNvPr>
          <p:cNvGraphicFramePr>
            <a:graphicFrameLocks noGrp="1"/>
          </p:cNvGraphicFramePr>
          <p:nvPr>
            <p:extLst>
              <p:ext uri="{D42A27DB-BD31-4B8C-83A1-F6EECF244321}">
                <p14:modId xmlns:p14="http://schemas.microsoft.com/office/powerpoint/2010/main" val="2500798241"/>
              </p:ext>
            </p:extLst>
          </p:nvPr>
        </p:nvGraphicFramePr>
        <p:xfrm>
          <a:off x="318356" y="4663542"/>
          <a:ext cx="2818656" cy="1542288"/>
        </p:xfrm>
        <a:graphic>
          <a:graphicData uri="http://schemas.openxmlformats.org/drawingml/2006/table">
            <a:tbl>
              <a:tblPr/>
              <a:tblGrid>
                <a:gridCol w="2818656">
                  <a:extLst>
                    <a:ext uri="{9D8B030D-6E8A-4147-A177-3AD203B41FA5}">
                      <a16:colId xmlns="" xmlns:a16="http://schemas.microsoft.com/office/drawing/2014/main" val="20000"/>
                    </a:ext>
                  </a:extLst>
                </a:gridCol>
              </a:tblGrid>
              <a:tr h="0">
                <a:tc>
                  <a:txBody>
                    <a:bodyPr/>
                    <a:lstStyle/>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ΑΡΝΗΤΙΚΕΣ</a:t>
                      </a: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 </a:t>
                      </a: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ΠΛΕΥΡΕΣ</a:t>
                      </a:r>
                      <a:r>
                        <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rPr>
                        <a:t> </a:t>
                      </a:r>
                    </a:p>
                  </a:txBody>
                  <a:tcPr marL="90170" marR="90170" marT="0" marB="0">
                    <a:lnL>
                      <a:noFill/>
                    </a:lnL>
                    <a:lnR>
                      <a:noFill/>
                    </a:lnR>
                    <a:lnT>
                      <a:noFill/>
                    </a:lnT>
                    <a:lnB>
                      <a:noFill/>
                    </a:lnB>
                  </a:tcPr>
                </a:tc>
                <a:extLst>
                  <a:ext uri="{0D108BD9-81ED-4DB2-BD59-A6C34878D82A}">
                    <a16:rowId xmlns="" xmlns:a16="http://schemas.microsoft.com/office/drawing/2014/main" val="10000"/>
                  </a:ext>
                </a:extLst>
              </a:tr>
            </a:tbl>
          </a:graphicData>
        </a:graphic>
      </p:graphicFrame>
      <p:sp>
        <p:nvSpPr>
          <p:cNvPr id="7" name="Freccia in giù 6">
            <a:extLst>
              <a:ext uri="{FF2B5EF4-FFF2-40B4-BE49-F238E27FC236}">
                <a16:creationId xmlns="" xmlns:a16="http://schemas.microsoft.com/office/drawing/2014/main" id="{CEA62A3D-0868-437B-8D28-ED14C76C8897}"/>
              </a:ext>
            </a:extLst>
          </p:cNvPr>
          <p:cNvSpPr/>
          <p:nvPr/>
        </p:nvSpPr>
        <p:spPr>
          <a:xfrm>
            <a:off x="3661955" y="1628800"/>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reccia in giù 7">
            <a:extLst>
              <a:ext uri="{FF2B5EF4-FFF2-40B4-BE49-F238E27FC236}">
                <a16:creationId xmlns="" xmlns:a16="http://schemas.microsoft.com/office/drawing/2014/main" id="{BB347909-A955-453E-941A-D17C672AD84A}"/>
              </a:ext>
            </a:extLst>
          </p:cNvPr>
          <p:cNvSpPr/>
          <p:nvPr/>
        </p:nvSpPr>
        <p:spPr>
          <a:xfrm rot="10800000">
            <a:off x="3661955" y="610951"/>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Freccia in giù 9">
            <a:extLst>
              <a:ext uri="{FF2B5EF4-FFF2-40B4-BE49-F238E27FC236}">
                <a16:creationId xmlns="" xmlns:a16="http://schemas.microsoft.com/office/drawing/2014/main" id="{A6873D55-A204-4D15-8FC0-F6966FA1DA35}"/>
              </a:ext>
            </a:extLst>
          </p:cNvPr>
          <p:cNvSpPr/>
          <p:nvPr/>
        </p:nvSpPr>
        <p:spPr>
          <a:xfrm rot="10800000">
            <a:off x="3676313" y="3923319"/>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Freccia in giù 10">
            <a:extLst>
              <a:ext uri="{FF2B5EF4-FFF2-40B4-BE49-F238E27FC236}">
                <a16:creationId xmlns="" xmlns:a16="http://schemas.microsoft.com/office/drawing/2014/main" id="{7C8843A6-F36D-44DC-943C-E6BF80805494}"/>
              </a:ext>
            </a:extLst>
          </p:cNvPr>
          <p:cNvSpPr/>
          <p:nvPr/>
        </p:nvSpPr>
        <p:spPr>
          <a:xfrm>
            <a:off x="3676313" y="5147455"/>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13" name="Connettore diritto 12">
            <a:extLst>
              <a:ext uri="{FF2B5EF4-FFF2-40B4-BE49-F238E27FC236}">
                <a16:creationId xmlns="" xmlns:a16="http://schemas.microsoft.com/office/drawing/2014/main" id="{69FA8F40-15A7-42CB-A5D9-2E6BB1675FBA}"/>
              </a:ext>
            </a:extLst>
          </p:cNvPr>
          <p:cNvCxnSpPr/>
          <p:nvPr/>
        </p:nvCxnSpPr>
        <p:spPr>
          <a:xfrm>
            <a:off x="4067944" y="1484784"/>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 xmlns:a16="http://schemas.microsoft.com/office/drawing/2014/main" id="{0FB0B864-EE0C-4F6B-AD27-11F17F05FD0A}"/>
              </a:ext>
            </a:extLst>
          </p:cNvPr>
          <p:cNvCxnSpPr/>
          <p:nvPr/>
        </p:nvCxnSpPr>
        <p:spPr>
          <a:xfrm>
            <a:off x="4036741" y="4869160"/>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CasellaDiTesto 8"/>
          <p:cNvSpPr txBox="1"/>
          <p:nvPr/>
        </p:nvSpPr>
        <p:spPr>
          <a:xfrm>
            <a:off x="4036740" y="536193"/>
            <a:ext cx="4892978" cy="2185214"/>
          </a:xfrm>
          <a:prstGeom prst="rect">
            <a:avLst/>
          </a:prstGeom>
          <a:noFill/>
        </p:spPr>
        <p:txBody>
          <a:bodyPr wrap="square" rtlCol="0">
            <a:spAutoFit/>
          </a:bodyPr>
          <a:lstStyle/>
          <a:p>
            <a:r>
              <a:rPr lang="el-GR" dirty="0">
                <a:latin typeface="Calibri Light" panose="020F0302020204030204" pitchFamily="34" charset="0"/>
                <a:cs typeface="Calibri Light" panose="020F0302020204030204" pitchFamily="34" charset="0"/>
              </a:rPr>
              <a:t>Το </a:t>
            </a:r>
            <a:r>
              <a:rPr lang="en-GB" dirty="0">
                <a:latin typeface="Calibri Light" panose="020F0302020204030204" pitchFamily="34" charset="0"/>
                <a:cs typeface="Calibri Light" panose="020F0302020204030204" pitchFamily="34" charset="0"/>
              </a:rPr>
              <a:t>Skype </a:t>
            </a:r>
            <a:r>
              <a:rPr lang="el-GR" dirty="0">
                <a:latin typeface="Calibri Light" panose="020F0302020204030204" pitchFamily="34" charset="0"/>
                <a:cs typeface="Calibri Light" panose="020F0302020204030204" pitchFamily="34" charset="0"/>
              </a:rPr>
              <a:t>σου επιτρέπει να μιλάς με περισσότερα από ένα άτομα ταυτόχρονα, δημιουργώντας </a:t>
            </a:r>
            <a:r>
              <a:rPr lang="el-GR" b="1" dirty="0">
                <a:latin typeface="Calibri Light" panose="020F0302020204030204" pitchFamily="34" charset="0"/>
                <a:cs typeface="Calibri Light" panose="020F0302020204030204" pitchFamily="34" charset="0"/>
              </a:rPr>
              <a:t>ομαδικές κλήσεις</a:t>
            </a:r>
            <a:endParaRPr lang="en-GB" b="1" dirty="0">
              <a:latin typeface="Calibri Light" panose="020F0302020204030204" pitchFamily="34" charset="0"/>
              <a:cs typeface="Calibri Light" panose="020F0302020204030204" pitchFamily="34" charset="0"/>
            </a:endParaRPr>
          </a:p>
          <a:p>
            <a:endParaRPr lang="en-GB" sz="1000" dirty="0">
              <a:latin typeface="Calibri Light" panose="020F0302020204030204" pitchFamily="34" charset="0"/>
              <a:cs typeface="Calibri Light" panose="020F0302020204030204" pitchFamily="34" charset="0"/>
            </a:endParaRPr>
          </a:p>
          <a:p>
            <a:r>
              <a:rPr lang="el-GR" dirty="0">
                <a:latin typeface="Calibri Light" panose="020F0302020204030204" pitchFamily="34" charset="0"/>
                <a:cs typeface="Calibri Light" panose="020F0302020204030204" pitchFamily="34" charset="0"/>
              </a:rPr>
              <a:t>Η ταυτόχρονη συνομιλία με περισσότερα από ένα άτομα μπορεί να μπερδεύει τους συνομιλητές, λόγω διαφορετικής συσκευής, </a:t>
            </a:r>
            <a:r>
              <a:rPr lang="en-GB" dirty="0">
                <a:latin typeface="Calibri Light" panose="020F0302020204030204" pitchFamily="34" charset="0"/>
                <a:cs typeface="Calibri Light" panose="020F0302020204030204" pitchFamily="34" charset="0"/>
              </a:rPr>
              <a:t> </a:t>
            </a:r>
            <a:r>
              <a:rPr lang="el-GR" dirty="0">
                <a:latin typeface="Calibri Light" panose="020F0302020204030204" pitchFamily="34" charset="0"/>
                <a:cs typeface="Calibri Light" panose="020F0302020204030204" pitchFamily="34" charset="0"/>
              </a:rPr>
              <a:t>τοποθεσίας</a:t>
            </a:r>
            <a:r>
              <a:rPr lang="en-GB" dirty="0">
                <a:latin typeface="Calibri Light" panose="020F0302020204030204" pitchFamily="34" charset="0"/>
                <a:cs typeface="Calibri Light" panose="020F0302020204030204" pitchFamily="34" charset="0"/>
              </a:rPr>
              <a:t>, </a:t>
            </a:r>
            <a:r>
              <a:rPr lang="el-GR" dirty="0">
                <a:latin typeface="Calibri Light" panose="020F0302020204030204" pitchFamily="34" charset="0"/>
                <a:cs typeface="Calibri Light" panose="020F0302020204030204" pitchFamily="34" charset="0"/>
              </a:rPr>
              <a:t>ήχων που παρεμβάλλονται κτλ. </a:t>
            </a:r>
            <a:endParaRPr lang="en-GB" dirty="0">
              <a:latin typeface="Calibri Light" panose="020F0302020204030204" pitchFamily="34" charset="0"/>
              <a:cs typeface="Calibri Light" panose="020F0302020204030204" pitchFamily="34" charset="0"/>
            </a:endParaRPr>
          </a:p>
        </p:txBody>
      </p:sp>
      <p:sp>
        <p:nvSpPr>
          <p:cNvPr id="15" name="CasellaDiTesto 14"/>
          <p:cNvSpPr txBox="1"/>
          <p:nvPr/>
        </p:nvSpPr>
        <p:spPr>
          <a:xfrm>
            <a:off x="4000496" y="2857496"/>
            <a:ext cx="4930581" cy="3416320"/>
          </a:xfrm>
          <a:prstGeom prst="rect">
            <a:avLst/>
          </a:prstGeom>
          <a:noFill/>
        </p:spPr>
        <p:txBody>
          <a:bodyPr wrap="square" rtlCol="0">
            <a:spAutoFit/>
          </a:bodyPr>
          <a:lstStyle/>
          <a:p>
            <a:r>
              <a:rPr lang="el-GR" dirty="0">
                <a:latin typeface="Calibri Light" panose="020F0302020204030204" pitchFamily="34" charset="0"/>
                <a:cs typeface="Calibri Light" panose="020F0302020204030204" pitchFamily="34" charset="0"/>
              </a:rPr>
              <a:t>Μέσω του </a:t>
            </a:r>
            <a:r>
              <a:rPr lang="en-GB" dirty="0">
                <a:latin typeface="Calibri Light" panose="020F0302020204030204" pitchFamily="34" charset="0"/>
                <a:cs typeface="Calibri Light" panose="020F0302020204030204" pitchFamily="34" charset="0"/>
              </a:rPr>
              <a:t>Skype </a:t>
            </a:r>
            <a:r>
              <a:rPr lang="el-GR" dirty="0">
                <a:latin typeface="Calibri Light" panose="020F0302020204030204" pitchFamily="34" charset="0"/>
                <a:cs typeface="Calibri Light" panose="020F0302020204030204" pitchFamily="34" charset="0"/>
              </a:rPr>
              <a:t>μπορείς να </a:t>
            </a:r>
            <a:r>
              <a:rPr lang="el-GR" b="1" dirty="0">
                <a:latin typeface="Calibri Light" panose="020F0302020204030204" pitchFamily="34" charset="0"/>
                <a:cs typeface="Calibri Light" panose="020F0302020204030204" pitchFamily="34" charset="0"/>
              </a:rPr>
              <a:t>συνδεθείς μόνο με τη λίστα των επαφών σου</a:t>
            </a:r>
            <a:r>
              <a:rPr lang="el-GR" dirty="0">
                <a:latin typeface="Calibri Light" panose="020F0302020204030204" pitchFamily="34" charset="0"/>
                <a:cs typeface="Calibri Light" panose="020F0302020204030204" pitchFamily="34" charset="0"/>
              </a:rPr>
              <a:t>.</a:t>
            </a:r>
            <a:r>
              <a:rPr lang="en-GB" b="1" dirty="0">
                <a:latin typeface="Calibri Light" panose="020F0302020204030204" pitchFamily="34" charset="0"/>
                <a:cs typeface="Calibri Light" panose="020F0302020204030204" pitchFamily="34" charset="0"/>
              </a:rPr>
              <a:t> </a:t>
            </a:r>
            <a:r>
              <a:rPr lang="el-GR" dirty="0">
                <a:latin typeface="Calibri Light" panose="020F0302020204030204" pitchFamily="34" charset="0"/>
                <a:cs typeface="Calibri Light" panose="020F0302020204030204" pitchFamily="34" charset="0"/>
              </a:rPr>
              <a:t>Για να επικοινωνήσει κάποιος μαζί σου θα πρέπει να έχεις πρώτα αποδεχτεί το αίτημά του, αποτρέποντας έτσι επαφές με αγνώστους. Μόνο αφού αποδεχτείς το αίτημα κάποιου θα μπορείς να επικοινωνήσεις μαζί του</a:t>
            </a:r>
            <a:r>
              <a:rPr lang="el-GR" dirty="0" smtClean="0">
                <a:latin typeface="Calibri Light" panose="020F0302020204030204" pitchFamily="34" charset="0"/>
                <a:cs typeface="Calibri Light" panose="020F0302020204030204" pitchFamily="34" charset="0"/>
              </a:rPr>
              <a:t>.</a:t>
            </a:r>
          </a:p>
          <a:p>
            <a:endParaRPr lang="el-GR" dirty="0" smtClean="0">
              <a:latin typeface="Calibri Light" panose="020F0302020204030204" pitchFamily="34" charset="0"/>
              <a:cs typeface="Calibri Light" panose="020F0302020204030204" pitchFamily="34" charset="0"/>
            </a:endParaRPr>
          </a:p>
          <a:p>
            <a:pPr lvl="0">
              <a:buClr>
                <a:srgbClr val="000000"/>
              </a:buClr>
            </a:pPr>
            <a:r>
              <a:rPr lang="el-GR" kern="0" dirty="0" smtClean="0">
                <a:solidFill>
                  <a:srgbClr val="000000"/>
                </a:solidFill>
                <a:latin typeface="Calibri Light" panose="020F0302020204030204" pitchFamily="34" charset="0"/>
                <a:ea typeface="Calibri"/>
                <a:cs typeface="Calibri Light" panose="020F0302020204030204" pitchFamily="34"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5"/>
                  </a:ext>
                </a:extLst>
              </a:rPr>
              <a:t>Τ</a:t>
            </a:r>
            <a:r>
              <a:rPr lang="el-GR" kern="0" dirty="0" smtClean="0">
                <a:solidFill>
                  <a:srgbClr val="000000"/>
                </a:solidFill>
                <a:latin typeface="Calibri Light" panose="020F0302020204030204" pitchFamily="34" charset="0"/>
                <a:ea typeface="Calibri"/>
                <a:cs typeface="Calibri Light" panose="020F0302020204030204" pitchFamily="34" charset="0"/>
                <a:sym typeface="Calibri"/>
                <a:extLst>
                  <a:ext uri="http://customooxmlschemas.google.com/">
                    <go:slidesCustomData xmlns:lc="http://schemas.openxmlformats.org/drawingml/2006/lockedCanvas"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ο </a:t>
            </a:r>
            <a:r>
              <a:rPr lang="en-US" kern="0" dirty="0">
                <a:solidFill>
                  <a:srgbClr val="000000"/>
                </a:solidFill>
                <a:latin typeface="Calibri Light" panose="020F0302020204030204" pitchFamily="34" charset="0"/>
                <a:ea typeface="Calibri"/>
                <a:cs typeface="Calibri Light" panose="020F0302020204030204" pitchFamily="34" charset="0"/>
                <a:sym typeface="Calibri"/>
                <a:extLst>
                  <a:ext uri="http://customooxmlschemas.google.com/">
                    <go:slidesCustomData xmlns:lc="http://schemas.openxmlformats.org/drawingml/2006/lockedCanvas"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Skype </a:t>
            </a:r>
            <a:r>
              <a:rPr lang="el-GR" b="1" kern="0" dirty="0">
                <a:solidFill>
                  <a:srgbClr val="000000"/>
                </a:solidFill>
                <a:latin typeface="Calibri Light" panose="020F0302020204030204" pitchFamily="34" charset="0"/>
                <a:ea typeface="Calibri"/>
                <a:cs typeface="Calibri Light" panose="020F0302020204030204" pitchFamily="34" charset="0"/>
                <a:sym typeface="Calibri"/>
                <a:extLst>
                  <a:ext uri="http://customooxmlschemas.google.com/">
                    <go:slidesCustomData xmlns:lc="http://schemas.openxmlformats.org/drawingml/2006/lockedCanvas"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δεν είναι ένα μέσο κοινωνικής δικτύωσης για να γνωρίσεις και να μιλήσεις με καινούριους </a:t>
            </a:r>
            <a:r>
              <a:rPr lang="el-GR" b="1" kern="0" dirty="0" smtClean="0">
                <a:solidFill>
                  <a:srgbClr val="000000"/>
                </a:solidFill>
                <a:latin typeface="Calibri Light" panose="020F0302020204030204" pitchFamily="34" charset="0"/>
                <a:ea typeface="Calibri"/>
                <a:cs typeface="Calibri Light" panose="020F0302020204030204" pitchFamily="34" charset="0"/>
                <a:sym typeface="Calibri"/>
                <a:extLst>
                  <a:ext uri="http://customooxmlschemas.google.com/">
                    <go:slidesCustomData xmlns:lc="http://schemas.openxmlformats.org/drawingml/2006/lockedCanvas"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ανθρώπους</a:t>
            </a:r>
            <a:r>
              <a:rPr lang="el-GR" kern="0" dirty="0" smtClean="0">
                <a:solidFill>
                  <a:srgbClr val="000000"/>
                </a:solidFill>
                <a:latin typeface="Calibri Light" panose="020F0302020204030204" pitchFamily="34" charset="0"/>
                <a:ea typeface="Calibri"/>
                <a:cs typeface="Calibri Light" panose="020F0302020204030204" pitchFamily="34" charset="0"/>
                <a:sym typeface="Calibri"/>
                <a:extLst>
                  <a:ext uri="http://customooxmlschemas.google.com/">
                    <go:slidesCustomData xmlns:lc="http://schemas.openxmlformats.org/drawingml/2006/lockedCanvas"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 Αν </a:t>
            </a:r>
            <a:r>
              <a:rPr lang="el-GR" kern="0" dirty="0">
                <a:solidFill>
                  <a:srgbClr val="000000"/>
                </a:solidFill>
                <a:latin typeface="Calibri Light" panose="020F0302020204030204" pitchFamily="34" charset="0"/>
                <a:ea typeface="Calibri"/>
                <a:cs typeface="Calibri Light" panose="020F0302020204030204" pitchFamily="34" charset="0"/>
                <a:sym typeface="Calibri"/>
                <a:extLst>
                  <a:ext uri="http://customooxmlschemas.google.com/">
                    <go:slidesCustomData xmlns:lc="http://schemas.openxmlformats.org/drawingml/2006/lockedCanvas"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θέλεις κάτι τέτοιο θα πρέπει να χρησιμοποιήσεις κάποιο άλλο μέσο.</a:t>
            </a:r>
            <a:r>
              <a:rPr lang="en-US" kern="0" dirty="0">
                <a:solidFill>
                  <a:srgbClr val="000000"/>
                </a:solidFill>
                <a:latin typeface="Calibri Light" panose="020F0302020204030204" pitchFamily="34" charset="0"/>
                <a:ea typeface="Calibri"/>
                <a:cs typeface="Calibri Light" panose="020F0302020204030204" pitchFamily="34" charset="0"/>
                <a:sym typeface="Calibri"/>
              </a:rPr>
              <a:t> </a:t>
            </a:r>
            <a:endParaRPr lang="en-US" sz="1200" kern="0" dirty="0">
              <a:solidFill>
                <a:srgbClr val="000000"/>
              </a:solidFill>
              <a:latin typeface="Calibri Light" panose="020F0302020204030204" pitchFamily="34" charset="0"/>
              <a:cs typeface="Calibri Light" panose="020F0302020204030204" pitchFamily="34" charset="0"/>
              <a:sym typeface="Arial"/>
            </a:endParaRPr>
          </a:p>
        </p:txBody>
      </p:sp>
    </p:spTree>
    <p:extLst>
      <p:ext uri="{BB962C8B-B14F-4D97-AF65-F5344CB8AC3E}">
        <p14:creationId xmlns:p14="http://schemas.microsoft.com/office/powerpoint/2010/main" val="1098509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1615591931"/>
              </p:ext>
            </p:extLst>
          </p:nvPr>
        </p:nvGraphicFramePr>
        <p:xfrm>
          <a:off x="0" y="692696"/>
          <a:ext cx="3419872" cy="3338576"/>
        </p:xfrm>
        <a:graphic>
          <a:graphicData uri="http://schemas.openxmlformats.org/drawingml/2006/table">
            <a:tbl>
              <a:tblPr/>
              <a:tblGrid>
                <a:gridCol w="3419872">
                  <a:extLst>
                    <a:ext uri="{9D8B030D-6E8A-4147-A177-3AD203B41FA5}">
                      <a16:colId xmlns=""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SKYPE </a:t>
                      </a:r>
                    </a:p>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&amp; </a:t>
                      </a:r>
                      <a:endPar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ΦΡΟΝΤΙΔΑ ΥΓΕΙΑΣ</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 xmlns:a16="http://schemas.microsoft.com/office/drawing/2014/main" val="10000"/>
                  </a:ext>
                </a:extLst>
              </a:tr>
            </a:tbl>
          </a:graphicData>
        </a:graphic>
      </p:graphicFrame>
      <p:sp>
        <p:nvSpPr>
          <p:cNvPr id="16" name="CasellaDiTesto 15"/>
          <p:cNvSpPr txBox="1"/>
          <p:nvPr/>
        </p:nvSpPr>
        <p:spPr>
          <a:xfrm>
            <a:off x="3571868" y="188640"/>
            <a:ext cx="5429288" cy="5416868"/>
          </a:xfrm>
          <a:prstGeom prst="rect">
            <a:avLst/>
          </a:prstGeom>
          <a:noFill/>
        </p:spPr>
        <p:txBody>
          <a:bodyPr wrap="square" rtlCol="0">
            <a:spAutoFit/>
          </a:bodyPr>
          <a:lstStyle/>
          <a:p>
            <a:pPr algn="ctr"/>
            <a:r>
              <a:rPr lang="el-GR" sz="2400" b="1" dirty="0" smtClean="0">
                <a:latin typeface="Calibri Light" panose="020F0302020204030204" pitchFamily="34" charset="0"/>
                <a:cs typeface="Calibri Light" panose="020F0302020204030204" pitchFamily="34" charset="0"/>
              </a:rPr>
              <a:t>ΤΗΛΕΪΑΤΡΙΚΗ</a:t>
            </a:r>
            <a:endParaRPr lang="en-GB" sz="1600" b="1" dirty="0">
              <a:latin typeface="Calibri Light" panose="020F0302020204030204" pitchFamily="34" charset="0"/>
              <a:cs typeface="Calibri Light" panose="020F0302020204030204" pitchFamily="34" charset="0"/>
            </a:endParaRPr>
          </a:p>
          <a:p>
            <a:r>
              <a:rPr lang="el-GR" sz="2300" dirty="0">
                <a:latin typeface="Calibri Light" panose="020F0302020204030204" pitchFamily="34" charset="0"/>
                <a:cs typeface="Calibri Light" panose="020F0302020204030204" pitchFamily="34" charset="0"/>
              </a:rPr>
              <a:t>Σύμφωνα με τον ΠΟΥ, σημαίνει </a:t>
            </a:r>
            <a:r>
              <a:rPr lang="el-GR" sz="2300" dirty="0" smtClean="0">
                <a:latin typeface="Calibri Light" panose="020F0302020204030204" pitchFamily="34" charset="0"/>
                <a:cs typeface="Calibri Light" panose="020F0302020204030204" pitchFamily="34" charset="0"/>
              </a:rPr>
              <a:t>«θεραπεία </a:t>
            </a:r>
            <a:r>
              <a:rPr lang="el-GR" sz="2300" dirty="0">
                <a:latin typeface="Calibri Light" panose="020F0302020204030204" pitchFamily="34" charset="0"/>
                <a:cs typeface="Calibri Light" panose="020F0302020204030204" pitchFamily="34" charset="0"/>
              </a:rPr>
              <a:t>από </a:t>
            </a:r>
            <a:r>
              <a:rPr lang="el-GR" sz="2300" dirty="0" smtClean="0">
                <a:latin typeface="Calibri Light" panose="020F0302020204030204" pitchFamily="34" charset="0"/>
                <a:cs typeface="Calibri Light" panose="020F0302020204030204" pitchFamily="34" charset="0"/>
              </a:rPr>
              <a:t>απόσταση»</a:t>
            </a:r>
            <a:r>
              <a:rPr lang="en-GB" sz="2300" dirty="0" smtClean="0">
                <a:latin typeface="Calibri Light" panose="020F0302020204030204" pitchFamily="34" charset="0"/>
                <a:cs typeface="Calibri Light" panose="020F0302020204030204" pitchFamily="34" charset="0"/>
              </a:rPr>
              <a:t>, </a:t>
            </a:r>
            <a:r>
              <a:rPr lang="el-GR" sz="2300" dirty="0">
                <a:latin typeface="Calibri Light" panose="020F0302020204030204" pitchFamily="34" charset="0"/>
                <a:cs typeface="Calibri Light" panose="020F0302020204030204" pitchFamily="34" charset="0"/>
              </a:rPr>
              <a:t>και τα χαρακτηριστικά της είναι</a:t>
            </a:r>
            <a:r>
              <a:rPr lang="en-GB" sz="2300" dirty="0" smtClean="0">
                <a:latin typeface="Calibri Light" panose="020F0302020204030204" pitchFamily="34" charset="0"/>
                <a:cs typeface="Calibri Light" panose="020F0302020204030204" pitchFamily="34" charset="0"/>
              </a:rPr>
              <a:t>:</a:t>
            </a:r>
            <a:endParaRPr lang="el-GR" sz="2300" dirty="0" smtClean="0">
              <a:latin typeface="Calibri Light" panose="020F0302020204030204" pitchFamily="34" charset="0"/>
              <a:cs typeface="Calibri Light" panose="020F0302020204030204" pitchFamily="34" charset="0"/>
            </a:endParaRPr>
          </a:p>
          <a:p>
            <a:endParaRPr lang="en-GB" sz="2300" dirty="0">
              <a:latin typeface="Calibri Light" panose="020F0302020204030204" pitchFamily="34" charset="0"/>
              <a:cs typeface="Calibri Light" panose="020F0302020204030204" pitchFamily="34" charset="0"/>
            </a:endParaRPr>
          </a:p>
          <a:p>
            <a:pPr marL="342900" indent="-342900">
              <a:buAutoNum type="arabicPeriod"/>
            </a:pPr>
            <a:r>
              <a:rPr lang="el-GR" sz="2300" dirty="0">
                <a:latin typeface="Calibri Light" panose="020F0302020204030204" pitchFamily="34" charset="0"/>
                <a:cs typeface="Calibri Light" panose="020F0302020204030204" pitchFamily="34" charset="0"/>
              </a:rPr>
              <a:t>«Σκοπός της είναι να παρέχει κλινική υποστήριξη</a:t>
            </a:r>
            <a:r>
              <a:rPr lang="en-US" sz="2300" dirty="0">
                <a:latin typeface="Calibri Light" panose="020F0302020204030204" pitchFamily="34" charset="0"/>
                <a:cs typeface="Calibri Light" panose="020F0302020204030204" pitchFamily="34" charset="0"/>
              </a:rPr>
              <a:t>.</a:t>
            </a:r>
          </a:p>
          <a:p>
            <a:pPr marL="342900" indent="-342900">
              <a:buAutoNum type="arabicPeriod"/>
            </a:pPr>
            <a:r>
              <a:rPr lang="el-GR" sz="2300" dirty="0">
                <a:latin typeface="Calibri Light" panose="020F0302020204030204" pitchFamily="34" charset="0"/>
                <a:cs typeface="Calibri Light" panose="020F0302020204030204" pitchFamily="34" charset="0"/>
              </a:rPr>
              <a:t>Προορίζεται να ξεπεράσει τα γεωγραφικά εμπόδια</a:t>
            </a:r>
            <a:r>
              <a:rPr lang="en-US" sz="2300" dirty="0">
                <a:latin typeface="Calibri Light" panose="020F0302020204030204" pitchFamily="34" charset="0"/>
                <a:cs typeface="Calibri Light" panose="020F0302020204030204" pitchFamily="34" charset="0"/>
              </a:rPr>
              <a:t>, </a:t>
            </a:r>
            <a:r>
              <a:rPr lang="el-GR" sz="2300" dirty="0">
                <a:latin typeface="Calibri Light" panose="020F0302020204030204" pitchFamily="34" charset="0"/>
                <a:cs typeface="Calibri Light" panose="020F0302020204030204" pitchFamily="34" charset="0"/>
              </a:rPr>
              <a:t>συνδέοντας ανθρώπους που δε βρίσκονται στην ίδια τοποθεσία.</a:t>
            </a:r>
            <a:r>
              <a:rPr lang="en-US" sz="2300" dirty="0">
                <a:latin typeface="Calibri Light" panose="020F0302020204030204" pitchFamily="34" charset="0"/>
                <a:cs typeface="Calibri Light" panose="020F0302020204030204" pitchFamily="34" charset="0"/>
              </a:rPr>
              <a:t> </a:t>
            </a:r>
          </a:p>
          <a:p>
            <a:pPr marL="342900" indent="-342900">
              <a:buAutoNum type="arabicPeriod"/>
            </a:pPr>
            <a:r>
              <a:rPr lang="el-GR" sz="2300" dirty="0">
                <a:latin typeface="Calibri Light" panose="020F0302020204030204" pitchFamily="34" charset="0"/>
                <a:cs typeface="Calibri Light" panose="020F0302020204030204" pitchFamily="34" charset="0"/>
              </a:rPr>
              <a:t>Περιλαμβάνει διαφορετικούς τύπους τεχνολογίας και επικοινωνίας. </a:t>
            </a:r>
            <a:endParaRPr lang="en-US" sz="2300" dirty="0">
              <a:latin typeface="Calibri Light" panose="020F0302020204030204" pitchFamily="34" charset="0"/>
              <a:cs typeface="Calibri Light" panose="020F0302020204030204" pitchFamily="34" charset="0"/>
            </a:endParaRPr>
          </a:p>
          <a:p>
            <a:pPr marL="342900" indent="-342900">
              <a:buAutoNum type="arabicPeriod"/>
            </a:pPr>
            <a:r>
              <a:rPr lang="el-GR" sz="2300" dirty="0">
                <a:latin typeface="Calibri Light" panose="020F0302020204030204" pitchFamily="34" charset="0"/>
                <a:cs typeface="Calibri Light" panose="020F0302020204030204" pitchFamily="34" charset="0"/>
              </a:rPr>
              <a:t>Σκοπός της είναι να βελτιώσει τα αποτελέσματα της υγείας».</a:t>
            </a:r>
            <a:endParaRPr lang="en-GB" dirty="0">
              <a:latin typeface="Calibri Light" panose="020F0302020204030204" pitchFamily="34" charset="0"/>
              <a:cs typeface="Calibri Light" panose="020F0302020204030204" pitchFamily="34" charset="0"/>
            </a:endParaRPr>
          </a:p>
        </p:txBody>
      </p:sp>
      <p:sp>
        <p:nvSpPr>
          <p:cNvPr id="17" name="Google Shape;121;p7"/>
          <p:cNvSpPr/>
          <p:nvPr/>
        </p:nvSpPr>
        <p:spPr>
          <a:xfrm>
            <a:off x="1187624" y="4221088"/>
            <a:ext cx="1368152" cy="1432234"/>
          </a:xfrm>
          <a:custGeom>
            <a:avLst/>
            <a:gdLst/>
            <a:ahLst/>
            <a:cxnLst/>
            <a:rect l="l" t="t" r="r" b="b"/>
            <a:pathLst>
              <a:path w="5947" h="5929" extrusionOk="0">
                <a:moveTo>
                  <a:pt x="4884" y="1"/>
                </a:moveTo>
                <a:lnTo>
                  <a:pt x="4866" y="20"/>
                </a:lnTo>
                <a:lnTo>
                  <a:pt x="4735" y="150"/>
                </a:lnTo>
                <a:lnTo>
                  <a:pt x="4716" y="187"/>
                </a:lnTo>
                <a:lnTo>
                  <a:pt x="4698" y="225"/>
                </a:lnTo>
                <a:lnTo>
                  <a:pt x="4716" y="262"/>
                </a:lnTo>
                <a:lnTo>
                  <a:pt x="4735" y="281"/>
                </a:lnTo>
                <a:lnTo>
                  <a:pt x="5052" y="616"/>
                </a:lnTo>
                <a:lnTo>
                  <a:pt x="4530" y="1138"/>
                </a:lnTo>
                <a:lnTo>
                  <a:pt x="3878" y="486"/>
                </a:lnTo>
                <a:lnTo>
                  <a:pt x="3673" y="281"/>
                </a:lnTo>
                <a:lnTo>
                  <a:pt x="3654" y="262"/>
                </a:lnTo>
                <a:lnTo>
                  <a:pt x="3579" y="262"/>
                </a:lnTo>
                <a:lnTo>
                  <a:pt x="3542" y="281"/>
                </a:lnTo>
                <a:lnTo>
                  <a:pt x="3151" y="672"/>
                </a:lnTo>
                <a:lnTo>
                  <a:pt x="3132" y="709"/>
                </a:lnTo>
                <a:lnTo>
                  <a:pt x="3132" y="747"/>
                </a:lnTo>
                <a:lnTo>
                  <a:pt x="3132" y="784"/>
                </a:lnTo>
                <a:lnTo>
                  <a:pt x="3151" y="802"/>
                </a:lnTo>
                <a:lnTo>
                  <a:pt x="3356" y="1007"/>
                </a:lnTo>
                <a:lnTo>
                  <a:pt x="4922" y="2592"/>
                </a:lnTo>
                <a:lnTo>
                  <a:pt x="5127" y="2778"/>
                </a:lnTo>
                <a:lnTo>
                  <a:pt x="5145" y="2797"/>
                </a:lnTo>
                <a:lnTo>
                  <a:pt x="5182" y="2816"/>
                </a:lnTo>
                <a:lnTo>
                  <a:pt x="5220" y="2797"/>
                </a:lnTo>
                <a:lnTo>
                  <a:pt x="5257" y="2778"/>
                </a:lnTo>
                <a:lnTo>
                  <a:pt x="5648" y="2387"/>
                </a:lnTo>
                <a:lnTo>
                  <a:pt x="5667" y="2350"/>
                </a:lnTo>
                <a:lnTo>
                  <a:pt x="5667" y="2312"/>
                </a:lnTo>
                <a:lnTo>
                  <a:pt x="5667" y="2294"/>
                </a:lnTo>
                <a:lnTo>
                  <a:pt x="5648" y="2256"/>
                </a:lnTo>
                <a:lnTo>
                  <a:pt x="4791" y="1399"/>
                </a:lnTo>
                <a:lnTo>
                  <a:pt x="5313" y="877"/>
                </a:lnTo>
                <a:lnTo>
                  <a:pt x="5648" y="1213"/>
                </a:lnTo>
                <a:lnTo>
                  <a:pt x="5686" y="1231"/>
                </a:lnTo>
                <a:lnTo>
                  <a:pt x="5742" y="1231"/>
                </a:lnTo>
                <a:lnTo>
                  <a:pt x="5779" y="1213"/>
                </a:lnTo>
                <a:lnTo>
                  <a:pt x="5909" y="1082"/>
                </a:lnTo>
                <a:lnTo>
                  <a:pt x="5928" y="1045"/>
                </a:lnTo>
                <a:lnTo>
                  <a:pt x="5947" y="1007"/>
                </a:lnTo>
                <a:lnTo>
                  <a:pt x="5928" y="970"/>
                </a:lnTo>
                <a:lnTo>
                  <a:pt x="5909" y="933"/>
                </a:lnTo>
                <a:lnTo>
                  <a:pt x="4996" y="20"/>
                </a:lnTo>
                <a:lnTo>
                  <a:pt x="4959" y="1"/>
                </a:lnTo>
                <a:close/>
                <a:moveTo>
                  <a:pt x="3095" y="1268"/>
                </a:moveTo>
                <a:lnTo>
                  <a:pt x="2331" y="2033"/>
                </a:lnTo>
                <a:lnTo>
                  <a:pt x="2983" y="2666"/>
                </a:lnTo>
                <a:lnTo>
                  <a:pt x="3002" y="2704"/>
                </a:lnTo>
                <a:lnTo>
                  <a:pt x="3002" y="2741"/>
                </a:lnTo>
                <a:lnTo>
                  <a:pt x="3002" y="2778"/>
                </a:lnTo>
                <a:lnTo>
                  <a:pt x="2983" y="2797"/>
                </a:lnTo>
                <a:lnTo>
                  <a:pt x="2852" y="2927"/>
                </a:lnTo>
                <a:lnTo>
                  <a:pt x="2815" y="2946"/>
                </a:lnTo>
                <a:lnTo>
                  <a:pt x="2778" y="2965"/>
                </a:lnTo>
                <a:lnTo>
                  <a:pt x="2759" y="2946"/>
                </a:lnTo>
                <a:lnTo>
                  <a:pt x="2722" y="2927"/>
                </a:lnTo>
                <a:lnTo>
                  <a:pt x="2070" y="2294"/>
                </a:lnTo>
                <a:lnTo>
                  <a:pt x="1548" y="2816"/>
                </a:lnTo>
                <a:lnTo>
                  <a:pt x="2200" y="3468"/>
                </a:lnTo>
                <a:lnTo>
                  <a:pt x="2219" y="3487"/>
                </a:lnTo>
                <a:lnTo>
                  <a:pt x="2219" y="3524"/>
                </a:lnTo>
                <a:lnTo>
                  <a:pt x="2219" y="3561"/>
                </a:lnTo>
                <a:lnTo>
                  <a:pt x="2200" y="3598"/>
                </a:lnTo>
                <a:lnTo>
                  <a:pt x="2070" y="3729"/>
                </a:lnTo>
                <a:lnTo>
                  <a:pt x="2032" y="3748"/>
                </a:lnTo>
                <a:lnTo>
                  <a:pt x="1958" y="3748"/>
                </a:lnTo>
                <a:lnTo>
                  <a:pt x="1939" y="3729"/>
                </a:lnTo>
                <a:lnTo>
                  <a:pt x="1287" y="3077"/>
                </a:lnTo>
                <a:lnTo>
                  <a:pt x="988" y="3375"/>
                </a:lnTo>
                <a:lnTo>
                  <a:pt x="914" y="3449"/>
                </a:lnTo>
                <a:lnTo>
                  <a:pt x="858" y="3543"/>
                </a:lnTo>
                <a:lnTo>
                  <a:pt x="802" y="3636"/>
                </a:lnTo>
                <a:lnTo>
                  <a:pt x="765" y="3729"/>
                </a:lnTo>
                <a:lnTo>
                  <a:pt x="728" y="3822"/>
                </a:lnTo>
                <a:lnTo>
                  <a:pt x="709" y="3934"/>
                </a:lnTo>
                <a:lnTo>
                  <a:pt x="709" y="4027"/>
                </a:lnTo>
                <a:lnTo>
                  <a:pt x="709" y="4139"/>
                </a:lnTo>
                <a:lnTo>
                  <a:pt x="802" y="4885"/>
                </a:lnTo>
                <a:lnTo>
                  <a:pt x="19" y="5649"/>
                </a:lnTo>
                <a:lnTo>
                  <a:pt x="1" y="5667"/>
                </a:lnTo>
                <a:lnTo>
                  <a:pt x="1" y="5705"/>
                </a:lnTo>
                <a:lnTo>
                  <a:pt x="1" y="5742"/>
                </a:lnTo>
                <a:lnTo>
                  <a:pt x="19" y="5779"/>
                </a:lnTo>
                <a:lnTo>
                  <a:pt x="150" y="5910"/>
                </a:lnTo>
                <a:lnTo>
                  <a:pt x="187" y="5928"/>
                </a:lnTo>
                <a:lnTo>
                  <a:pt x="262" y="5928"/>
                </a:lnTo>
                <a:lnTo>
                  <a:pt x="280" y="5910"/>
                </a:lnTo>
                <a:lnTo>
                  <a:pt x="1063" y="5146"/>
                </a:lnTo>
                <a:lnTo>
                  <a:pt x="1790" y="5220"/>
                </a:lnTo>
                <a:lnTo>
                  <a:pt x="1995" y="5220"/>
                </a:lnTo>
                <a:lnTo>
                  <a:pt x="2107" y="5201"/>
                </a:lnTo>
                <a:lnTo>
                  <a:pt x="2200" y="5183"/>
                </a:lnTo>
                <a:lnTo>
                  <a:pt x="2293" y="5146"/>
                </a:lnTo>
                <a:lnTo>
                  <a:pt x="2386" y="5090"/>
                </a:lnTo>
                <a:lnTo>
                  <a:pt x="2480" y="5034"/>
                </a:lnTo>
                <a:lnTo>
                  <a:pt x="2554" y="4959"/>
                </a:lnTo>
                <a:lnTo>
                  <a:pt x="4661" y="2853"/>
                </a:lnTo>
                <a:lnTo>
                  <a:pt x="3095" y="1268"/>
                </a:lnTo>
                <a:close/>
              </a:path>
            </a:pathLst>
          </a:custGeom>
          <a:solidFill>
            <a:srgbClr val="92D050"/>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3" name="Rettangolo 2">
            <a:extLst>
              <a:ext uri="{FF2B5EF4-FFF2-40B4-BE49-F238E27FC236}">
                <a16:creationId xmlns="" xmlns:a16="http://schemas.microsoft.com/office/drawing/2014/main" id="{A8E6260F-D470-42A9-A8D7-C702A835B8B8}"/>
              </a:ext>
            </a:extLst>
          </p:cNvPr>
          <p:cNvSpPr/>
          <p:nvPr/>
        </p:nvSpPr>
        <p:spPr>
          <a:xfrm>
            <a:off x="400799" y="6524947"/>
            <a:ext cx="2856231" cy="276999"/>
          </a:xfrm>
          <a:prstGeom prst="rect">
            <a:avLst/>
          </a:prstGeom>
        </p:spPr>
        <p:txBody>
          <a:bodyPr wrap="none">
            <a:spAutoFit/>
          </a:bodyPr>
          <a:lstStyle/>
          <a:p>
            <a:r>
              <a:rPr lang="it-IT" sz="1100" dirty="0" err="1"/>
              <a:t>Icon</a:t>
            </a:r>
            <a:r>
              <a:rPr lang="it-IT" sz="1100" dirty="0"/>
              <a:t> </a:t>
            </a:r>
            <a:r>
              <a:rPr lang="it-IT" sz="1200" dirty="0"/>
              <a:t>source</a:t>
            </a:r>
            <a:r>
              <a:rPr lang="it-IT" sz="1100" dirty="0"/>
              <a:t>: </a:t>
            </a:r>
            <a:r>
              <a:rPr lang="it-IT" sz="1100" dirty="0">
                <a:hlinkClick r:id="rId4"/>
              </a:rPr>
              <a:t>https://www.slidescarnival.com/</a:t>
            </a:r>
            <a:r>
              <a:rPr lang="it-IT" sz="1100" dirty="0"/>
              <a:t> </a:t>
            </a:r>
          </a:p>
        </p:txBody>
      </p:sp>
      <p:sp>
        <p:nvSpPr>
          <p:cNvPr id="6" name="Google Shape;308;p8">
            <a:extLst>
              <a:ext uri="{FF2B5EF4-FFF2-40B4-BE49-F238E27FC236}">
                <a16:creationId xmlns="" xmlns:a16="http://schemas.microsoft.com/office/drawing/2014/main" id="{F4CE1C96-2BFF-4770-B1EE-167C404D8B73}"/>
              </a:ext>
            </a:extLst>
          </p:cNvPr>
          <p:cNvSpPr txBox="1"/>
          <p:nvPr/>
        </p:nvSpPr>
        <p:spPr>
          <a:xfrm>
            <a:off x="3560175" y="5559625"/>
            <a:ext cx="2829300" cy="1298375"/>
          </a:xfrm>
          <a:prstGeom prst="rect">
            <a:avLst/>
          </a:prstGeom>
          <a:noFill/>
          <a:ln>
            <a:noFill/>
          </a:ln>
        </p:spPr>
        <p:txBody>
          <a:bodyPr spcFirstLastPara="1" wrap="square" lIns="91425" tIns="91425" rIns="91425" bIns="91425" anchor="t" anchorCtr="0">
            <a:noAutofit/>
          </a:bodyPr>
          <a:lstStyle/>
          <a:p>
            <a:pPr>
              <a:buClr>
                <a:srgbClr val="000000"/>
              </a:buClr>
              <a:buFont typeface="Arial"/>
              <a:buNone/>
            </a:pPr>
            <a:r>
              <a:rPr lang="en-US" sz="1200" kern="0" dirty="0">
                <a:solidFill>
                  <a:srgbClr val="000000"/>
                </a:solidFill>
                <a:ea typeface="Calibri"/>
                <a:cs typeface="Calibri"/>
                <a:sym typeface="Calibri"/>
              </a:rPr>
              <a:t>Source: World Health Organization (2010). Telemedicine: opportunities and developments in Member States: report on the second global survey on eHealth, </a:t>
            </a:r>
            <a:r>
              <a:rPr lang="en-US" sz="1200" kern="0" dirty="0">
                <a:solidFill>
                  <a:srgbClr val="000000"/>
                </a:solidFill>
                <a:ea typeface="Calibri"/>
                <a:cs typeface="Calibri"/>
                <a:sym typeface="Calibri"/>
                <a:hlinkClick r:id="rId5"/>
              </a:rPr>
              <a:t>https://www.who.int/goe/publications/goe_telemedicine_2010.pdf</a:t>
            </a:r>
            <a:r>
              <a:rPr lang="en-US" sz="1200" kern="0" dirty="0">
                <a:solidFill>
                  <a:srgbClr val="000000"/>
                </a:solidFill>
                <a:ea typeface="Calibri"/>
                <a:cs typeface="Calibri"/>
                <a:sym typeface="Calibri"/>
              </a:rPr>
              <a:t> </a:t>
            </a:r>
            <a:endParaRPr sz="1200" kern="0" dirty="0">
              <a:solidFill>
                <a:srgbClr val="000000"/>
              </a:solidFill>
              <a:ea typeface="Calibri"/>
              <a:cs typeface="Calibri"/>
              <a:sym typeface="Calibri"/>
            </a:endParaRPr>
          </a:p>
        </p:txBody>
      </p:sp>
    </p:spTree>
    <p:extLst>
      <p:ext uri="{BB962C8B-B14F-4D97-AF65-F5344CB8AC3E}">
        <p14:creationId xmlns:p14="http://schemas.microsoft.com/office/powerpoint/2010/main" val="3433569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1010176134"/>
              </p:ext>
            </p:extLst>
          </p:nvPr>
        </p:nvGraphicFramePr>
        <p:xfrm>
          <a:off x="0" y="692696"/>
          <a:ext cx="3419872" cy="3338576"/>
        </p:xfrm>
        <a:graphic>
          <a:graphicData uri="http://schemas.openxmlformats.org/drawingml/2006/table">
            <a:tbl>
              <a:tblPr/>
              <a:tblGrid>
                <a:gridCol w="3419872">
                  <a:extLst>
                    <a:ext uri="{9D8B030D-6E8A-4147-A177-3AD203B41FA5}">
                      <a16:colId xmlns=""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SKYPE </a:t>
                      </a:r>
                    </a:p>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&amp; </a:t>
                      </a:r>
                      <a:endPar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p>
                      <a:pPr marL="0" lvl="0" indent="0" algn="ctr">
                        <a:lnSpc>
                          <a:spcPct val="115000"/>
                        </a:lnSpc>
                        <a:spcAft>
                          <a:spcPts val="1000"/>
                        </a:spcAft>
                        <a:buFont typeface="Arial"/>
                        <a:buNone/>
                      </a:pPr>
                      <a:r>
                        <a:rPr lang="el-GR"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ΦΡΟΝΤΙΔΑ ΥΓΕΙΑΣ</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 xmlns:a16="http://schemas.microsoft.com/office/drawing/2014/main" val="10000"/>
                  </a:ext>
                </a:extLst>
              </a:tr>
            </a:tbl>
          </a:graphicData>
        </a:graphic>
      </p:graphicFrame>
      <p:sp>
        <p:nvSpPr>
          <p:cNvPr id="15" name="CasellaDiTesto 14"/>
          <p:cNvSpPr txBox="1"/>
          <p:nvPr/>
        </p:nvSpPr>
        <p:spPr>
          <a:xfrm>
            <a:off x="3571868" y="302475"/>
            <a:ext cx="5357850" cy="4524315"/>
          </a:xfrm>
          <a:prstGeom prst="rect">
            <a:avLst/>
          </a:prstGeom>
          <a:noFill/>
        </p:spPr>
        <p:txBody>
          <a:bodyPr wrap="square" rtlCol="0">
            <a:spAutoFit/>
          </a:bodyPr>
          <a:lstStyle/>
          <a:p>
            <a:r>
              <a:rPr lang="el-GR" sz="2000" dirty="0">
                <a:latin typeface="Calibri Light" panose="020F0302020204030204" pitchFamily="34" charset="0"/>
                <a:cs typeface="Calibri Light" panose="020F0302020204030204" pitchFamily="34" charset="0"/>
              </a:rPr>
              <a:t>Τελευταία, το </a:t>
            </a:r>
            <a:r>
              <a:rPr lang="en-GB" sz="2000" dirty="0">
                <a:latin typeface="Calibri Light" panose="020F0302020204030204" pitchFamily="34" charset="0"/>
                <a:cs typeface="Calibri Light" panose="020F0302020204030204" pitchFamily="34" charset="0"/>
              </a:rPr>
              <a:t>Skype </a:t>
            </a:r>
            <a:r>
              <a:rPr lang="el-GR" sz="2000" dirty="0">
                <a:latin typeface="Calibri Light" panose="020F0302020204030204" pitchFamily="34" charset="0"/>
                <a:cs typeface="Calibri Light" panose="020F0302020204030204" pitchFamily="34" charset="0"/>
              </a:rPr>
              <a:t>χρησιμοποιείται στην τηλεϊατρική και στη φροντίδα υγείας για </a:t>
            </a:r>
            <a:r>
              <a:rPr lang="en-GB" sz="2000" dirty="0">
                <a:latin typeface="Calibri Light" panose="020F0302020204030204" pitchFamily="34" charset="0"/>
                <a:cs typeface="Calibri Light" panose="020F0302020204030204" pitchFamily="34" charset="0"/>
              </a:rPr>
              <a:t>:</a:t>
            </a:r>
          </a:p>
          <a:p>
            <a:endParaRPr lang="en-GB" sz="1400" dirty="0">
              <a:latin typeface="Calibri Light" panose="020F0302020204030204" pitchFamily="34" charset="0"/>
              <a:cs typeface="Calibri Light" panose="020F0302020204030204" pitchFamily="34" charset="0"/>
            </a:endParaRPr>
          </a:p>
          <a:p>
            <a:pPr marL="285750" lvl="0" indent="-285750">
              <a:buClr>
                <a:srgbClr val="000000"/>
              </a:buClr>
              <a:buSzPts val="2400"/>
              <a:buFont typeface="Arial"/>
              <a:buChar char="•"/>
            </a:pPr>
            <a:r>
              <a:rPr lang="el-GR" sz="2000" b="1" kern="0" dirty="0">
                <a:solidFill>
                  <a:srgbClr val="000000"/>
                </a:solidFill>
                <a:latin typeface="Calibri Light" panose="020F0302020204030204" pitchFamily="34" charset="0"/>
                <a:ea typeface="Calibri"/>
                <a:cs typeface="Calibri Light" panose="020F0302020204030204" pitchFamily="34" charset="0"/>
                <a:sym typeface="Calibri"/>
                <a:extLst>
                  <a:ext uri="http://customooxmlschemas.google.com/">
                    <go:slidesCustomData xmlns:lc="http://schemas.openxmlformats.org/drawingml/2006/lockedCanvas"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Συμβουλευτική σε ασθενείς που δεν μπορούν να επισκεφτούν τον οικογενειακό γιατρό.</a:t>
            </a:r>
            <a:r>
              <a:rPr lang="en-US" sz="2000" kern="0" dirty="0">
                <a:solidFill>
                  <a:srgbClr val="000000"/>
                </a:solidFill>
                <a:latin typeface="Calibri Light" panose="020F0302020204030204" pitchFamily="34" charset="0"/>
                <a:ea typeface="Calibri"/>
                <a:cs typeface="Calibri Light" panose="020F0302020204030204" pitchFamily="34" charset="0"/>
                <a:sym typeface="Calibri"/>
                <a:extLst>
                  <a:ext uri="http://customooxmlschemas.google.com/">
                    <go:slidesCustomData xmlns:lc="http://schemas.openxmlformats.org/drawingml/2006/lockedCanvas"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  </a:t>
            </a:r>
            <a:r>
              <a:rPr lang="el-GR" sz="2000" kern="0" dirty="0">
                <a:solidFill>
                  <a:srgbClr val="000000"/>
                </a:solidFill>
                <a:latin typeface="Calibri Light" panose="020F0302020204030204" pitchFamily="34" charset="0"/>
                <a:ea typeface="Calibri"/>
                <a:cs typeface="Calibri Light" panose="020F0302020204030204" pitchFamily="34" charset="0"/>
                <a:sym typeface="Calibri"/>
                <a:extLst>
                  <a:ext uri="http://customooxmlschemas.google.com/">
                    <go:slidesCustomData xmlns:lc="http://schemas.openxmlformats.org/drawingml/2006/lockedCanvas"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Αυτό συμβαίνει όταν οι φροντιστές δεν μπορούν να φύγουν από το σπίτι λόγω των υποχρεώσεων </a:t>
            </a:r>
            <a:r>
              <a:rPr lang="el-GR" sz="2000" kern="0" dirty="0" smtClean="0">
                <a:solidFill>
                  <a:srgbClr val="000000"/>
                </a:solidFill>
                <a:latin typeface="Calibri Light" panose="020F0302020204030204" pitchFamily="34" charset="0"/>
                <a:ea typeface="Calibri"/>
                <a:cs typeface="Calibri Light" panose="020F0302020204030204" pitchFamily="34" charset="0"/>
                <a:sym typeface="Calibri"/>
                <a:extLst>
                  <a:ext uri="http://customooxmlschemas.google.com/">
                    <go:slidesCustomData xmlns:lc="http://schemas.openxmlformats.org/drawingml/2006/lockedCanvas"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φροντίδας </a:t>
            </a:r>
            <a:r>
              <a:rPr lang="el-GR" sz="2000" kern="0" dirty="0">
                <a:solidFill>
                  <a:srgbClr val="000000"/>
                </a:solidFill>
                <a:latin typeface="Calibri Light" panose="020F0302020204030204" pitchFamily="34" charset="0"/>
                <a:ea typeface="Calibri"/>
                <a:cs typeface="Calibri Light" panose="020F0302020204030204" pitchFamily="34" charset="0"/>
                <a:sym typeface="Calibri"/>
                <a:extLst>
                  <a:ext uri="http://customooxmlschemas.google.com/">
                    <go:slidesCustomData xmlns:lc="http://schemas.openxmlformats.org/drawingml/2006/lockedCanvas"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ή επειδή μπορεί να ζουν σε απομακρυσμένη ή αγροτική περιοχή. Επίσης, συμβαίνει σε περιπτώσεις που η μετακίνηση είναι αδύνατη είτε λόγω καιρικών συνθηκών είτε άλλων προβλημάτων υγείας.</a:t>
            </a:r>
            <a:endParaRPr lang="en-US" sz="1200" kern="0" dirty="0">
              <a:solidFill>
                <a:srgbClr val="000000"/>
              </a:solidFill>
              <a:latin typeface="Calibri Light" panose="020F0302020204030204" pitchFamily="34" charset="0"/>
              <a:cs typeface="Calibri Light" panose="020F0302020204030204" pitchFamily="34" charset="0"/>
              <a:sym typeface="Arial"/>
            </a:endParaRPr>
          </a:p>
          <a:p>
            <a:endParaRPr lang="en-US" sz="1400"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l-GR" sz="2000" dirty="0">
                <a:latin typeface="Calibri Light" panose="020F0302020204030204" pitchFamily="34" charset="0"/>
                <a:cs typeface="Calibri Light" panose="020F0302020204030204" pitchFamily="34" charset="0"/>
              </a:rPr>
              <a:t>Παροχή </a:t>
            </a:r>
            <a:r>
              <a:rPr lang="el-GR" sz="2000" b="1" dirty="0">
                <a:latin typeface="Calibri Light" panose="020F0302020204030204" pitchFamily="34" charset="0"/>
                <a:cs typeface="Calibri Light" panose="020F0302020204030204" pitchFamily="34" charset="0"/>
              </a:rPr>
              <a:t>βίντεο με οδηγίες πρώτων βοηθειών </a:t>
            </a:r>
            <a:r>
              <a:rPr lang="el-GR" sz="2000" dirty="0">
                <a:latin typeface="Calibri Light" panose="020F0302020204030204" pitchFamily="34" charset="0"/>
                <a:cs typeface="Calibri Light" panose="020F0302020204030204" pitchFamily="34" charset="0"/>
              </a:rPr>
              <a:t>σε περιπτώσεις </a:t>
            </a:r>
            <a:r>
              <a:rPr lang="el-GR" sz="2000" dirty="0" smtClean="0">
                <a:latin typeface="Calibri Light" panose="020F0302020204030204" pitchFamily="34" charset="0"/>
                <a:cs typeface="Calibri Light" panose="020F0302020204030204" pitchFamily="34" charset="0"/>
              </a:rPr>
              <a:t>τραυματισμού</a:t>
            </a:r>
            <a:endParaRPr lang="en-US" sz="2000" dirty="0">
              <a:latin typeface="Calibri Light" panose="020F0302020204030204" pitchFamily="34" charset="0"/>
              <a:cs typeface="Calibri Light" panose="020F0302020204030204" pitchFamily="34" charset="0"/>
            </a:endParaRPr>
          </a:p>
        </p:txBody>
      </p:sp>
      <p:sp>
        <p:nvSpPr>
          <p:cNvPr id="7" name="Google Shape;121;p7">
            <a:extLst>
              <a:ext uri="{FF2B5EF4-FFF2-40B4-BE49-F238E27FC236}">
                <a16:creationId xmlns="" xmlns:a16="http://schemas.microsoft.com/office/drawing/2014/main" id="{94A28DAB-D996-49B2-A706-9831195566A9}"/>
              </a:ext>
            </a:extLst>
          </p:cNvPr>
          <p:cNvSpPr/>
          <p:nvPr/>
        </p:nvSpPr>
        <p:spPr>
          <a:xfrm>
            <a:off x="1187624" y="4221088"/>
            <a:ext cx="1368152" cy="1432234"/>
          </a:xfrm>
          <a:custGeom>
            <a:avLst/>
            <a:gdLst/>
            <a:ahLst/>
            <a:cxnLst/>
            <a:rect l="l" t="t" r="r" b="b"/>
            <a:pathLst>
              <a:path w="5947" h="5929" extrusionOk="0">
                <a:moveTo>
                  <a:pt x="4884" y="1"/>
                </a:moveTo>
                <a:lnTo>
                  <a:pt x="4866" y="20"/>
                </a:lnTo>
                <a:lnTo>
                  <a:pt x="4735" y="150"/>
                </a:lnTo>
                <a:lnTo>
                  <a:pt x="4716" y="187"/>
                </a:lnTo>
                <a:lnTo>
                  <a:pt x="4698" y="225"/>
                </a:lnTo>
                <a:lnTo>
                  <a:pt x="4716" y="262"/>
                </a:lnTo>
                <a:lnTo>
                  <a:pt x="4735" y="281"/>
                </a:lnTo>
                <a:lnTo>
                  <a:pt x="5052" y="616"/>
                </a:lnTo>
                <a:lnTo>
                  <a:pt x="4530" y="1138"/>
                </a:lnTo>
                <a:lnTo>
                  <a:pt x="3878" y="486"/>
                </a:lnTo>
                <a:lnTo>
                  <a:pt x="3673" y="281"/>
                </a:lnTo>
                <a:lnTo>
                  <a:pt x="3654" y="262"/>
                </a:lnTo>
                <a:lnTo>
                  <a:pt x="3579" y="262"/>
                </a:lnTo>
                <a:lnTo>
                  <a:pt x="3542" y="281"/>
                </a:lnTo>
                <a:lnTo>
                  <a:pt x="3151" y="672"/>
                </a:lnTo>
                <a:lnTo>
                  <a:pt x="3132" y="709"/>
                </a:lnTo>
                <a:lnTo>
                  <a:pt x="3132" y="747"/>
                </a:lnTo>
                <a:lnTo>
                  <a:pt x="3132" y="784"/>
                </a:lnTo>
                <a:lnTo>
                  <a:pt x="3151" y="802"/>
                </a:lnTo>
                <a:lnTo>
                  <a:pt x="3356" y="1007"/>
                </a:lnTo>
                <a:lnTo>
                  <a:pt x="4922" y="2592"/>
                </a:lnTo>
                <a:lnTo>
                  <a:pt x="5127" y="2778"/>
                </a:lnTo>
                <a:lnTo>
                  <a:pt x="5145" y="2797"/>
                </a:lnTo>
                <a:lnTo>
                  <a:pt x="5182" y="2816"/>
                </a:lnTo>
                <a:lnTo>
                  <a:pt x="5220" y="2797"/>
                </a:lnTo>
                <a:lnTo>
                  <a:pt x="5257" y="2778"/>
                </a:lnTo>
                <a:lnTo>
                  <a:pt x="5648" y="2387"/>
                </a:lnTo>
                <a:lnTo>
                  <a:pt x="5667" y="2350"/>
                </a:lnTo>
                <a:lnTo>
                  <a:pt x="5667" y="2312"/>
                </a:lnTo>
                <a:lnTo>
                  <a:pt x="5667" y="2294"/>
                </a:lnTo>
                <a:lnTo>
                  <a:pt x="5648" y="2256"/>
                </a:lnTo>
                <a:lnTo>
                  <a:pt x="4791" y="1399"/>
                </a:lnTo>
                <a:lnTo>
                  <a:pt x="5313" y="877"/>
                </a:lnTo>
                <a:lnTo>
                  <a:pt x="5648" y="1213"/>
                </a:lnTo>
                <a:lnTo>
                  <a:pt x="5686" y="1231"/>
                </a:lnTo>
                <a:lnTo>
                  <a:pt x="5742" y="1231"/>
                </a:lnTo>
                <a:lnTo>
                  <a:pt x="5779" y="1213"/>
                </a:lnTo>
                <a:lnTo>
                  <a:pt x="5909" y="1082"/>
                </a:lnTo>
                <a:lnTo>
                  <a:pt x="5928" y="1045"/>
                </a:lnTo>
                <a:lnTo>
                  <a:pt x="5947" y="1007"/>
                </a:lnTo>
                <a:lnTo>
                  <a:pt x="5928" y="970"/>
                </a:lnTo>
                <a:lnTo>
                  <a:pt x="5909" y="933"/>
                </a:lnTo>
                <a:lnTo>
                  <a:pt x="4996" y="20"/>
                </a:lnTo>
                <a:lnTo>
                  <a:pt x="4959" y="1"/>
                </a:lnTo>
                <a:close/>
                <a:moveTo>
                  <a:pt x="3095" y="1268"/>
                </a:moveTo>
                <a:lnTo>
                  <a:pt x="2331" y="2033"/>
                </a:lnTo>
                <a:lnTo>
                  <a:pt x="2983" y="2666"/>
                </a:lnTo>
                <a:lnTo>
                  <a:pt x="3002" y="2704"/>
                </a:lnTo>
                <a:lnTo>
                  <a:pt x="3002" y="2741"/>
                </a:lnTo>
                <a:lnTo>
                  <a:pt x="3002" y="2778"/>
                </a:lnTo>
                <a:lnTo>
                  <a:pt x="2983" y="2797"/>
                </a:lnTo>
                <a:lnTo>
                  <a:pt x="2852" y="2927"/>
                </a:lnTo>
                <a:lnTo>
                  <a:pt x="2815" y="2946"/>
                </a:lnTo>
                <a:lnTo>
                  <a:pt x="2778" y="2965"/>
                </a:lnTo>
                <a:lnTo>
                  <a:pt x="2759" y="2946"/>
                </a:lnTo>
                <a:lnTo>
                  <a:pt x="2722" y="2927"/>
                </a:lnTo>
                <a:lnTo>
                  <a:pt x="2070" y="2294"/>
                </a:lnTo>
                <a:lnTo>
                  <a:pt x="1548" y="2816"/>
                </a:lnTo>
                <a:lnTo>
                  <a:pt x="2200" y="3468"/>
                </a:lnTo>
                <a:lnTo>
                  <a:pt x="2219" y="3487"/>
                </a:lnTo>
                <a:lnTo>
                  <a:pt x="2219" y="3524"/>
                </a:lnTo>
                <a:lnTo>
                  <a:pt x="2219" y="3561"/>
                </a:lnTo>
                <a:lnTo>
                  <a:pt x="2200" y="3598"/>
                </a:lnTo>
                <a:lnTo>
                  <a:pt x="2070" y="3729"/>
                </a:lnTo>
                <a:lnTo>
                  <a:pt x="2032" y="3748"/>
                </a:lnTo>
                <a:lnTo>
                  <a:pt x="1958" y="3748"/>
                </a:lnTo>
                <a:lnTo>
                  <a:pt x="1939" y="3729"/>
                </a:lnTo>
                <a:lnTo>
                  <a:pt x="1287" y="3077"/>
                </a:lnTo>
                <a:lnTo>
                  <a:pt x="988" y="3375"/>
                </a:lnTo>
                <a:lnTo>
                  <a:pt x="914" y="3449"/>
                </a:lnTo>
                <a:lnTo>
                  <a:pt x="858" y="3543"/>
                </a:lnTo>
                <a:lnTo>
                  <a:pt x="802" y="3636"/>
                </a:lnTo>
                <a:lnTo>
                  <a:pt x="765" y="3729"/>
                </a:lnTo>
                <a:lnTo>
                  <a:pt x="728" y="3822"/>
                </a:lnTo>
                <a:lnTo>
                  <a:pt x="709" y="3934"/>
                </a:lnTo>
                <a:lnTo>
                  <a:pt x="709" y="4027"/>
                </a:lnTo>
                <a:lnTo>
                  <a:pt x="709" y="4139"/>
                </a:lnTo>
                <a:lnTo>
                  <a:pt x="802" y="4885"/>
                </a:lnTo>
                <a:lnTo>
                  <a:pt x="19" y="5649"/>
                </a:lnTo>
                <a:lnTo>
                  <a:pt x="1" y="5667"/>
                </a:lnTo>
                <a:lnTo>
                  <a:pt x="1" y="5705"/>
                </a:lnTo>
                <a:lnTo>
                  <a:pt x="1" y="5742"/>
                </a:lnTo>
                <a:lnTo>
                  <a:pt x="19" y="5779"/>
                </a:lnTo>
                <a:lnTo>
                  <a:pt x="150" y="5910"/>
                </a:lnTo>
                <a:lnTo>
                  <a:pt x="187" y="5928"/>
                </a:lnTo>
                <a:lnTo>
                  <a:pt x="262" y="5928"/>
                </a:lnTo>
                <a:lnTo>
                  <a:pt x="280" y="5910"/>
                </a:lnTo>
                <a:lnTo>
                  <a:pt x="1063" y="5146"/>
                </a:lnTo>
                <a:lnTo>
                  <a:pt x="1790" y="5220"/>
                </a:lnTo>
                <a:lnTo>
                  <a:pt x="1995" y="5220"/>
                </a:lnTo>
                <a:lnTo>
                  <a:pt x="2107" y="5201"/>
                </a:lnTo>
                <a:lnTo>
                  <a:pt x="2200" y="5183"/>
                </a:lnTo>
                <a:lnTo>
                  <a:pt x="2293" y="5146"/>
                </a:lnTo>
                <a:lnTo>
                  <a:pt x="2386" y="5090"/>
                </a:lnTo>
                <a:lnTo>
                  <a:pt x="2480" y="5034"/>
                </a:lnTo>
                <a:lnTo>
                  <a:pt x="2554" y="4959"/>
                </a:lnTo>
                <a:lnTo>
                  <a:pt x="4661" y="2853"/>
                </a:lnTo>
                <a:lnTo>
                  <a:pt x="3095" y="1268"/>
                </a:lnTo>
                <a:close/>
              </a:path>
            </a:pathLst>
          </a:custGeom>
          <a:solidFill>
            <a:srgbClr val="92D050"/>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6" name="Rettangolo 5">
            <a:extLst>
              <a:ext uri="{FF2B5EF4-FFF2-40B4-BE49-F238E27FC236}">
                <a16:creationId xmlns="" xmlns:a16="http://schemas.microsoft.com/office/drawing/2014/main" id="{D781EE01-D4B4-4D7C-84B1-96C1E96D0357}"/>
              </a:ext>
            </a:extLst>
          </p:cNvPr>
          <p:cNvSpPr/>
          <p:nvPr/>
        </p:nvSpPr>
        <p:spPr>
          <a:xfrm>
            <a:off x="400799" y="6524947"/>
            <a:ext cx="3053465" cy="276999"/>
          </a:xfrm>
          <a:prstGeom prst="rect">
            <a:avLst/>
          </a:prstGeom>
        </p:spPr>
        <p:txBody>
          <a:bodyPr wrap="none">
            <a:spAutoFit/>
          </a:bodyPr>
          <a:lstStyle/>
          <a:p>
            <a:r>
              <a:rPr lang="it-IT" sz="1200" dirty="0" err="1"/>
              <a:t>Icon</a:t>
            </a:r>
            <a:r>
              <a:rPr lang="it-IT" sz="1200" dirty="0"/>
              <a:t> source: </a:t>
            </a:r>
            <a:r>
              <a:rPr lang="it-IT" sz="1200" dirty="0">
                <a:hlinkClick r:id="rId4"/>
              </a:rPr>
              <a:t>https://www.slidescarnival.com/</a:t>
            </a:r>
            <a:r>
              <a:rPr lang="it-IT" sz="1200" dirty="0"/>
              <a:t> </a:t>
            </a:r>
          </a:p>
        </p:txBody>
      </p:sp>
      <p:sp>
        <p:nvSpPr>
          <p:cNvPr id="8" name="Google Shape;316;p9">
            <a:extLst>
              <a:ext uri="{FF2B5EF4-FFF2-40B4-BE49-F238E27FC236}">
                <a16:creationId xmlns="" xmlns:a16="http://schemas.microsoft.com/office/drawing/2014/main" id="{2A4773D2-C4E4-4821-A95F-66CF8B6E12E3}"/>
              </a:ext>
            </a:extLst>
          </p:cNvPr>
          <p:cNvSpPr/>
          <p:nvPr/>
        </p:nvSpPr>
        <p:spPr>
          <a:xfrm>
            <a:off x="3571868" y="5357826"/>
            <a:ext cx="2836912" cy="1223371"/>
          </a:xfrm>
          <a:prstGeom prst="rect">
            <a:avLst/>
          </a:prstGeom>
          <a:noFill/>
          <a:ln>
            <a:noFill/>
          </a:ln>
        </p:spPr>
        <p:txBody>
          <a:bodyPr spcFirstLastPara="1" wrap="square" lIns="91425" tIns="45700" rIns="91425" bIns="45700" anchor="t" anchorCtr="0">
            <a:spAutoFit/>
          </a:bodyPr>
          <a:lstStyle/>
          <a:p>
            <a:pPr>
              <a:buClr>
                <a:srgbClr val="000000"/>
              </a:buClr>
              <a:buFont typeface="Arial"/>
              <a:buNone/>
            </a:pPr>
            <a:r>
              <a:rPr lang="en-US" sz="1050" kern="0" dirty="0">
                <a:solidFill>
                  <a:srgbClr val="000000"/>
                </a:solidFill>
                <a:ea typeface="Calibri"/>
                <a:cs typeface="Calibri"/>
                <a:sym typeface="Calibri"/>
              </a:rPr>
              <a:t>Source: Advice Media (2012). The Doctor Will Skype You Now! How Video Chat Services Are Changing Healthcare, </a:t>
            </a:r>
            <a:r>
              <a:rPr lang="en-US" sz="1050" u="sng" kern="0" dirty="0">
                <a:solidFill>
                  <a:srgbClr val="000000"/>
                </a:solidFill>
                <a:ea typeface="Calibri"/>
                <a:cs typeface="Calibri"/>
                <a:sym typeface="Calibri"/>
                <a:hlinkClick r:id="rId5"/>
              </a:rPr>
              <a:t>https://advicemedia.com/blog/epatient</a:t>
            </a:r>
            <a:r>
              <a:rPr lang="en-US" sz="1050" u="sng" kern="0" dirty="0">
                <a:solidFill>
                  <a:srgbClr val="000000"/>
                </a:solidFill>
                <a:ea typeface="Calibri"/>
                <a:cs typeface="Calibri"/>
                <a:sym typeface="Calibri"/>
                <a:hlinkClick r:id="rId6"/>
              </a:rPr>
              <a:t/>
            </a:r>
            <a:br>
              <a:rPr lang="en-US" sz="1050" u="sng" kern="0" dirty="0">
                <a:solidFill>
                  <a:srgbClr val="000000"/>
                </a:solidFill>
                <a:ea typeface="Calibri"/>
                <a:cs typeface="Calibri"/>
                <a:sym typeface="Calibri"/>
                <a:hlinkClick r:id="rId6"/>
              </a:rPr>
            </a:br>
            <a:r>
              <a:rPr lang="en-US" sz="1050" u="sng" kern="0" dirty="0">
                <a:solidFill>
                  <a:srgbClr val="000000"/>
                </a:solidFill>
                <a:ea typeface="Calibri"/>
                <a:cs typeface="Calibri"/>
                <a:sym typeface="Calibri"/>
                <a:hlinkClick r:id="rId6"/>
              </a:rPr>
              <a:t>/the-doctor-will-skype-you-now-how-video-chat-services-are-</a:t>
            </a:r>
            <a:br>
              <a:rPr lang="en-US" sz="1050" u="sng" kern="0" dirty="0">
                <a:solidFill>
                  <a:srgbClr val="000000"/>
                </a:solidFill>
                <a:ea typeface="Calibri"/>
                <a:cs typeface="Calibri"/>
                <a:sym typeface="Calibri"/>
                <a:hlinkClick r:id="rId6"/>
              </a:rPr>
            </a:br>
            <a:r>
              <a:rPr lang="en-US" sz="1050" u="sng" kern="0" dirty="0">
                <a:solidFill>
                  <a:srgbClr val="000000"/>
                </a:solidFill>
                <a:ea typeface="Calibri"/>
                <a:cs typeface="Calibri"/>
                <a:sym typeface="Calibri"/>
                <a:hlinkClick r:id="rId6"/>
              </a:rPr>
              <a:t>changing-healthcare/</a:t>
            </a:r>
            <a:endParaRPr sz="1050" kern="0" dirty="0">
              <a:solidFill>
                <a:srgbClr val="000000"/>
              </a:solidFill>
              <a:ea typeface="Calibri"/>
              <a:cs typeface="Calibri"/>
              <a:sym typeface="Calibri"/>
            </a:endParaRPr>
          </a:p>
        </p:txBody>
      </p:sp>
    </p:spTree>
    <p:extLst>
      <p:ext uri="{BB962C8B-B14F-4D97-AF65-F5344CB8AC3E}">
        <p14:creationId xmlns:p14="http://schemas.microsoft.com/office/powerpoint/2010/main" val="40824513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879</TotalTime>
  <Words>735</Words>
  <Application>Microsoft Office PowerPoint</Application>
  <PresentationFormat>Προβολή στην οθόνη (4:3)</PresentationFormat>
  <Paragraphs>93</Paragraphs>
  <Slides>12</Slides>
  <Notes>6</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3</vt:i4>
      </vt:variant>
      <vt:variant>
        <vt:lpstr>Τίτλοι διαφανειών</vt:lpstr>
      </vt:variant>
      <vt:variant>
        <vt:i4>12</vt:i4>
      </vt:variant>
    </vt:vector>
  </HeadingPairs>
  <TitlesOfParts>
    <vt:vector size="19" baseType="lpstr">
      <vt:lpstr>Arial</vt:lpstr>
      <vt:lpstr>Calibri</vt:lpstr>
      <vt:lpstr>Calibri Light</vt:lpstr>
      <vt:lpstr>Times New Roman</vt:lpstr>
      <vt:lpstr>Tema di Office</vt:lpstr>
      <vt:lpstr>1_Tema di Office</vt:lpstr>
      <vt:lpstr>2_Tema di Office</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RSeneca</dc:creator>
  <cp:lastModifiedBy>Κέντρο Ημέρας</cp:lastModifiedBy>
  <cp:revision>102</cp:revision>
  <dcterms:created xsi:type="dcterms:W3CDTF">2019-01-04T16:28:11Z</dcterms:created>
  <dcterms:modified xsi:type="dcterms:W3CDTF">2019-12-17T17:48:37Z</dcterms:modified>
</cp:coreProperties>
</file>