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5"/>
  </p:notesMasterIdLst>
  <p:sldIdLst>
    <p:sldId id="256" r:id="rId4"/>
    <p:sldId id="272" r:id="rId5"/>
    <p:sldId id="275" r:id="rId6"/>
    <p:sldId id="276" r:id="rId7"/>
    <p:sldId id="274" r:id="rId8"/>
    <p:sldId id="270" r:id="rId9"/>
    <p:sldId id="262" r:id="rId10"/>
    <p:sldId id="269" r:id="rId11"/>
    <p:sldId id="273" r:id="rId12"/>
    <p:sldId id="277" r:id="rId13"/>
    <p:sldId id="261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p15="http://schemas.microsoft.com/office/powerpoint/2012/main" xmlns:go="http://customooxmlschemas.google.com/" roundtripDataSignature="AMtx7mi4mO/A+0z+wPqal1bgbJL3Nuty6A==" r:id="rId20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2" autoAdjust="0"/>
    <p:restoredTop sz="88175" autoAdjust="0"/>
  </p:normalViewPr>
  <p:slideViewPr>
    <p:cSldViewPr>
      <p:cViewPr varScale="1">
        <p:scale>
          <a:sx n="81" d="100"/>
          <a:sy n="81" d="100"/>
        </p:scale>
        <p:origin x="16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D4349-9C0F-404C-8E00-E67D437B8D02}" type="datetimeFigureOut">
              <a:rPr lang="it-IT" smtClean="0"/>
              <a:pPr/>
              <a:t>18/12/2019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2E2D8-712D-4314-9AF5-F29EE05E962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16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7570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NOTES:</a:t>
            </a:r>
            <a:br>
              <a:rPr lang="it-IT" dirty="0"/>
            </a:br>
            <a:r>
              <a:rPr lang="it-IT" dirty="0" err="1"/>
              <a:t>Briefly</a:t>
            </a:r>
            <a:r>
              <a:rPr lang="it-IT" dirty="0"/>
              <a:t> </a:t>
            </a:r>
            <a:r>
              <a:rPr lang="it-IT" dirty="0" err="1"/>
              <a:t>remember</a:t>
            </a:r>
            <a:r>
              <a:rPr lang="it-IT" dirty="0"/>
              <a:t> to the </a:t>
            </a:r>
            <a:r>
              <a:rPr lang="it-IT" dirty="0" err="1"/>
              <a:t>participants</a:t>
            </a:r>
            <a:r>
              <a:rPr lang="it-IT" dirty="0"/>
              <a:t> </a:t>
            </a:r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an online</a:t>
            </a:r>
            <a:r>
              <a:rPr lang="it-IT" baseline="0" dirty="0"/>
              <a:t> forum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4674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NOTES:</a:t>
            </a:r>
          </a:p>
          <a:p>
            <a:r>
              <a:rPr lang="it-IT" dirty="0"/>
              <a:t>Sostitute images and links with </a:t>
            </a:r>
            <a:r>
              <a:rPr lang="it-IT" dirty="0" err="1"/>
              <a:t>examples</a:t>
            </a:r>
            <a:r>
              <a:rPr lang="it-IT" dirty="0"/>
              <a:t> of online forums for </a:t>
            </a:r>
            <a:r>
              <a:rPr lang="it-IT" dirty="0" err="1"/>
              <a:t>caregivers</a:t>
            </a:r>
            <a:r>
              <a:rPr lang="it-IT" dirty="0"/>
              <a:t> in </a:t>
            </a:r>
            <a:r>
              <a:rPr lang="it-IT" dirty="0" err="1"/>
              <a:t>your</a:t>
            </a:r>
            <a:r>
              <a:rPr lang="it-IT" dirty="0"/>
              <a:t> national </a:t>
            </a:r>
            <a:r>
              <a:rPr lang="it-IT" err="1"/>
              <a:t>language</a:t>
            </a:r>
            <a:r>
              <a:rPr lang="it-IT"/>
              <a:t>. Click </a:t>
            </a:r>
            <a:r>
              <a:rPr lang="it-IT" dirty="0"/>
              <a:t>on the links and show the online forums.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A2E2D8-712D-4314-9AF5-F29EE05E9628}" type="slidenum">
              <a:rPr lang="it-IT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976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A2E2D8-712D-4314-9AF5-F29EE05E9628}" type="slidenum">
              <a:rPr lang="it-IT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97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18/12/2019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18/12/2019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18/12/2019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43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8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615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27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21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2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5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5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18/12/2019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912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81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038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5602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4215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0245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142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0362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0136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17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18/12/2019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2075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7197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1168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421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18/12/2019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18/12/2019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18/12/2019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18/12/2019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18/12/2019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18/12/2019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18/12/2019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08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278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4" Type="http://schemas.openxmlformats.org/officeDocument/2006/relationships/hyperlink" Target="https://journals.plos.org/plosone/article?id=10.1371/journal.pone.0077555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.png"/><Relationship Id="rId5" Type="http://schemas.openxmlformats.org/officeDocument/2006/relationships/hyperlink" Target="https://www.psychologynow.gr/forum/index.php" TargetMode="External"/><Relationship Id="rId4" Type="http://schemas.openxmlformats.org/officeDocument/2006/relationships/hyperlink" Target="https://frodizo.gr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A9D4F975-CE55-48B8-A201-C31AE4DBC537}"/>
              </a:ext>
            </a:extLst>
          </p:cNvPr>
          <p:cNvSpPr txBox="1"/>
          <p:nvPr/>
        </p:nvSpPr>
        <p:spPr>
          <a:xfrm>
            <a:off x="4500562" y="4143380"/>
            <a:ext cx="44644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ΔΙΚΤΥΑΚΑ </a:t>
            </a:r>
          </a:p>
          <a:p>
            <a:pPr algn="ctr"/>
            <a:r>
              <a:rPr lang="el-GR" sz="3600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ΦΟΡΟΥΜ</a:t>
            </a:r>
            <a:r>
              <a:rPr lang="en-US" sz="3600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l-GR" sz="3600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ΩΣ ΒΟΗΘΗΤΙΚΑ ΕΡΓΑΛΕΙΑ</a:t>
            </a:r>
          </a:p>
        </p:txBody>
      </p:sp>
    </p:spTree>
    <p:extLst>
      <p:ext uri="{BB962C8B-B14F-4D97-AF65-F5344CB8AC3E}">
        <p14:creationId xmlns:p14="http://schemas.microsoft.com/office/powerpoint/2010/main" val="13425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1">
            <a:extLst>
              <a:ext uri="{FF2B5EF4-FFF2-40B4-BE49-F238E27FC236}">
                <a16:creationId xmlns:a16="http://schemas.microsoft.com/office/drawing/2014/main" xmlns="" id="{4C24DF88-E9A9-49EA-B0F2-C550043DF0F6}"/>
              </a:ext>
            </a:extLst>
          </p:cNvPr>
          <p:cNvSpPr txBox="1"/>
          <p:nvPr/>
        </p:nvSpPr>
        <p:spPr>
          <a:xfrm>
            <a:off x="251520" y="260648"/>
            <a:ext cx="84638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ΒΙΒΛΙΟΓΡΑΦΙΑ</a:t>
            </a:r>
            <a:endParaRPr lang="it-IT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Google Shape;334;g5ff9671e07_0_2"/>
          <p:cNvSpPr/>
          <p:nvPr/>
        </p:nvSpPr>
        <p:spPr>
          <a:xfrm>
            <a:off x="142844" y="1785926"/>
            <a:ext cx="8858312" cy="4019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r>
              <a:rPr lang="en-US" sz="32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Daine</a:t>
            </a:r>
            <a:r>
              <a:rPr 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K, </a:t>
            </a:r>
            <a:r>
              <a:rPr lang="en-US" sz="32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Hawton</a:t>
            </a:r>
            <a:r>
              <a:rPr 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K, </a:t>
            </a:r>
            <a:r>
              <a:rPr lang="en-US" sz="32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Singaravelu</a:t>
            </a:r>
            <a:r>
              <a:rPr 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V, Stewart A, Simkin S, Montgomery P (2013) The Power of the Web: A Systematic Review of Studies of the Influence of the Internet on Self-Harm and Suicide in Young People. </a:t>
            </a:r>
            <a:r>
              <a:rPr lang="en-US" sz="32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PLoS</a:t>
            </a:r>
            <a:r>
              <a:rPr 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ONE 8(10),</a:t>
            </a: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https://journals.plos.org/plosone/article?id=10.1371/journal.pone.0077555</a:t>
            </a: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10635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2;p6"/>
          <p:cNvSpPr txBox="1"/>
          <p:nvPr/>
        </p:nvSpPr>
        <p:spPr>
          <a:xfrm>
            <a:off x="1193180" y="5013176"/>
            <a:ext cx="6842805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ΕΥΧΑΡΙΣΤΟΥΜΕ ΓΙΑ ΤΗΝ ΠΡΟΣΟΧΗ ΣΑ</a:t>
            </a:r>
            <a:r>
              <a:rPr lang="el-GR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Σ</a:t>
            </a:r>
            <a:r>
              <a:rPr lang="en-US" sz="3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9138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4C24DF88-E9A9-49EA-B0F2-C550043DF0F6}"/>
              </a:ext>
            </a:extLst>
          </p:cNvPr>
          <p:cNvSpPr txBox="1"/>
          <p:nvPr/>
        </p:nvSpPr>
        <p:spPr>
          <a:xfrm>
            <a:off x="249742" y="548680"/>
            <a:ext cx="68244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l-GR" sz="60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ο</a:t>
            </a:r>
            <a:r>
              <a:rPr lang="el-GR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μέρος</a:t>
            </a:r>
            <a:r>
              <a:rPr lang="it-IT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l-GR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ΟΡΙΣΜΟΣ</a:t>
            </a:r>
            <a:endParaRPr lang="it-IT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6409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xmlns="" id="{8F880DA1-F79B-4603-A959-E5516DE347D6}"/>
              </a:ext>
            </a:extLst>
          </p:cNvPr>
          <p:cNvSpPr txBox="1"/>
          <p:nvPr/>
        </p:nvSpPr>
        <p:spPr>
          <a:xfrm>
            <a:off x="179512" y="764704"/>
            <a:ext cx="31944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l-GR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Δικτυακά</a:t>
            </a:r>
          </a:p>
          <a:p>
            <a:pPr algn="ctr">
              <a:defRPr/>
            </a:pPr>
            <a:r>
              <a:rPr lang="el-GR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φόρουμ</a:t>
            </a:r>
            <a:endParaRPr lang="it-IT" sz="5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xmlns="" id="{704EA477-7E55-416A-8743-57EBC6A38958}"/>
              </a:ext>
            </a:extLst>
          </p:cNvPr>
          <p:cNvSpPr/>
          <p:nvPr/>
        </p:nvSpPr>
        <p:spPr>
          <a:xfrm>
            <a:off x="3643306" y="428604"/>
            <a:ext cx="528641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l-GR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Μια ιστοσελίδα συζήτησης όπου οι άνθρωποι μπορούν να συνομιλούν με τη μορφή μηνυμάτων</a:t>
            </a:r>
            <a:endParaRPr lang="en-US" sz="24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8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l-GR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Χρησιμοποιείται μέσω </a:t>
            </a:r>
            <a:r>
              <a:rPr lang="el-GR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υπολογιστή</a:t>
            </a: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, tablet </a:t>
            </a:r>
            <a:r>
              <a:rPr lang="el-G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ή</a:t>
            </a: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έξυπνου τηλεφώνου</a:t>
            </a: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8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l-G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Δωρεάν</a:t>
            </a: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8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l-GR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Το φόρουμ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μπορεί να περιέχει διαφορετικές κατηγορίες σχετικές με </a:t>
            </a:r>
            <a:r>
              <a:rPr lang="el-GR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συγκεκριμένα </a:t>
            </a:r>
            <a:r>
              <a:rPr lang="el-GR" sz="2400" b="1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θέματα</a:t>
            </a: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8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l-GR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Βάσει των ρυθμίσεων του φόρουμ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el-GR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οι χρήστες μπορούν να είναι εγγεγραμμένοι ή </a:t>
            </a:r>
            <a:r>
              <a:rPr lang="el-GR" sz="24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ανώνυμοι.</a:t>
            </a:r>
            <a:endParaRPr lang="it-IT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Fumetto: ovale 1">
            <a:extLst>
              <a:ext uri="{FF2B5EF4-FFF2-40B4-BE49-F238E27FC236}">
                <a16:creationId xmlns:a16="http://schemas.microsoft.com/office/drawing/2014/main" xmlns="" id="{DADF1964-9D2A-4CF7-AD46-D2F51CDFF25B}"/>
              </a:ext>
            </a:extLst>
          </p:cNvPr>
          <p:cNvSpPr/>
          <p:nvPr/>
        </p:nvSpPr>
        <p:spPr>
          <a:xfrm>
            <a:off x="370932" y="3461284"/>
            <a:ext cx="2749334" cy="2295309"/>
          </a:xfrm>
          <a:prstGeom prst="wedgeEllipseCallou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>
              <a:solidFill>
                <a:prstClr val="black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07A8B425-06A1-4703-993A-AC4563DBFF00}"/>
              </a:ext>
            </a:extLst>
          </p:cNvPr>
          <p:cNvSpPr txBox="1"/>
          <p:nvPr/>
        </p:nvSpPr>
        <p:spPr>
          <a:xfrm>
            <a:off x="899592" y="4338971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l-GR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ΣΥΖΗΤΗΣΗ</a:t>
            </a:r>
            <a:r>
              <a:rPr lang="it-IT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3523705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xmlns="" id="{D0C7FDA5-1413-48E5-B552-0F15E876941A}"/>
              </a:ext>
            </a:extLst>
          </p:cNvPr>
          <p:cNvSpPr/>
          <p:nvPr/>
        </p:nvSpPr>
        <p:spPr>
          <a:xfrm>
            <a:off x="6244319" y="3078226"/>
            <a:ext cx="20875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hlinkClick r:id="rId4"/>
              </a:rPr>
              <a:t>https://frodizo.gr/</a:t>
            </a:r>
            <a:endParaRPr lang="it-IT" sz="2000" b="1" dirty="0">
              <a:solidFill>
                <a:srgbClr val="4BACC6">
                  <a:lumMod val="75000"/>
                </a:srgbClr>
              </a:solidFill>
            </a:endParaRP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xmlns="" id="{6FB0880C-3660-4078-9A70-620B949E6ECA}"/>
              </a:ext>
            </a:extLst>
          </p:cNvPr>
          <p:cNvSpPr/>
          <p:nvPr/>
        </p:nvSpPr>
        <p:spPr>
          <a:xfrm>
            <a:off x="75750" y="6302518"/>
            <a:ext cx="54441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>
                <a:hlinkClick r:id="rId5"/>
              </a:rPr>
              <a:t>https://www.psychologynow.gr/forum/index.php</a:t>
            </a:r>
            <a:endParaRPr lang="it-IT" sz="2000" b="1" dirty="0">
              <a:solidFill>
                <a:srgbClr val="4BACC6">
                  <a:lumMod val="75000"/>
                </a:srgbClr>
              </a:solidFill>
            </a:endParaRPr>
          </a:p>
        </p:txBody>
      </p:sp>
      <p:pic>
        <p:nvPicPr>
          <p:cNvPr id="6" name="Εικόνα 5"/>
          <p:cNvPicPr/>
          <p:nvPr/>
        </p:nvPicPr>
        <p:blipFill rotWithShape="1">
          <a:blip r:embed="rId6"/>
          <a:srcRect t="11216" b="4932"/>
          <a:stretch/>
        </p:blipFill>
        <p:spPr bwMode="auto">
          <a:xfrm>
            <a:off x="3369459" y="86980"/>
            <a:ext cx="5773029" cy="29838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Εικόνα 11"/>
          <p:cNvPicPr/>
          <p:nvPr/>
        </p:nvPicPr>
        <p:blipFill rotWithShape="1">
          <a:blip r:embed="rId7"/>
          <a:srcRect l="11316" t="12778" r="12681" b="3196"/>
          <a:stretch/>
        </p:blipFill>
        <p:spPr bwMode="auto">
          <a:xfrm>
            <a:off x="107504" y="3113152"/>
            <a:ext cx="5124313" cy="31893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10635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4C24DF88-E9A9-49EA-B0F2-C550043DF0F6}"/>
              </a:ext>
            </a:extLst>
          </p:cNvPr>
          <p:cNvSpPr txBox="1"/>
          <p:nvPr/>
        </p:nvSpPr>
        <p:spPr>
          <a:xfrm>
            <a:off x="251520" y="260648"/>
            <a:ext cx="68244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l-GR" sz="48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ο</a:t>
            </a:r>
            <a:r>
              <a:rPr lang="el-GR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μέρος</a:t>
            </a:r>
            <a:r>
              <a:rPr lang="it-IT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l-GR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ΠΛΕΟΝΕΚΤΗΜΑΤΑ</a:t>
            </a:r>
          </a:p>
          <a:p>
            <a:r>
              <a:rPr lang="el-GR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ΚΑΙ</a:t>
            </a:r>
          </a:p>
          <a:p>
            <a:r>
              <a:rPr lang="el-GR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ΜΕΙΟΝΕΚΤΗΜΑΤΑ</a:t>
            </a:r>
            <a:endParaRPr lang="it-IT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8811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126374"/>
              </p:ext>
            </p:extLst>
          </p:nvPr>
        </p:nvGraphicFramePr>
        <p:xfrm>
          <a:off x="176926" y="1124744"/>
          <a:ext cx="3101516" cy="1599184"/>
        </p:xfrm>
        <a:graphic>
          <a:graphicData uri="http://schemas.openxmlformats.org/drawingml/2006/table">
            <a:tbl>
              <a:tblPr/>
              <a:tblGrid>
                <a:gridCol w="31015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2800" b="1" i="0" cap="all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ΠΛΕΟΝΕΚΤΗΜΑΤΑ</a:t>
                      </a:r>
                      <a:endParaRPr lang="en-US" sz="3200" b="1" i="0" cap="all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των</a:t>
                      </a:r>
                      <a:r>
                        <a:rPr lang="en-US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l-GR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Δικτυακών</a:t>
                      </a:r>
                      <a:r>
                        <a:rPr lang="en-US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l-GR" sz="2800" b="1" i="0" kern="120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cs typeface="Times New Roman"/>
                        </a:rPr>
                        <a:t>φόρουμ</a:t>
                      </a:r>
                      <a:endParaRPr lang="it-IT" sz="2800" b="1" i="0" kern="1200" cap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4" name="Rettangolo 3">
            <a:extLst>
              <a:ext uri="{FF2B5EF4-FFF2-40B4-BE49-F238E27FC236}">
                <a16:creationId xmlns:a16="http://schemas.microsoft.com/office/drawing/2014/main" xmlns="" id="{704EA477-7E55-416A-8743-57EBC6A38958}"/>
              </a:ext>
            </a:extLst>
          </p:cNvPr>
          <p:cNvSpPr/>
          <p:nvPr/>
        </p:nvSpPr>
        <p:spPr>
          <a:xfrm>
            <a:off x="3643306" y="260648"/>
            <a:ext cx="528641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Τα δικτυακά </a:t>
            </a:r>
            <a:r>
              <a:rPr lang="el-GR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φόρουμ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μπορούν να λειτουργήσουν ως κοινότητες, ως </a:t>
            </a:r>
            <a:r>
              <a:rPr lang="el-G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ομάδες αυτοβοήθειας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όπου οι χρήστες μπορούν να βρουν υποστήριξη και κατανόηση</a:t>
            </a: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Η χρήση των δικτυακών </a:t>
            </a:r>
            <a:r>
              <a:rPr lang="el-GR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φόρουμ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μπορεί να χρησιμεύσει ως </a:t>
            </a:r>
            <a:r>
              <a:rPr lang="el-G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μηχανισμός αντιμετώπισης του άγχους και της δυσφορίας</a:t>
            </a: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Οι χρήστες των δικτυακών </a:t>
            </a:r>
            <a:r>
              <a:rPr lang="el-GR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φόρουμ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μπορούν να αισθάνονται αποδεκτοί και ότι τους καταλαβαίνουν και μπορούν να βρουν ανακούφιση στη μοναξιά και την απομόνωση</a:t>
            </a: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Freccia in su 4"/>
          <p:cNvSpPr/>
          <p:nvPr/>
        </p:nvSpPr>
        <p:spPr>
          <a:xfrm>
            <a:off x="1115616" y="4119282"/>
            <a:ext cx="1224136" cy="1368152"/>
          </a:xfrm>
          <a:prstGeom prst="upArrow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915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xmlns="" id="{704EA477-7E55-416A-8743-57EBC6A38958}"/>
              </a:ext>
            </a:extLst>
          </p:cNvPr>
          <p:cNvSpPr/>
          <p:nvPr/>
        </p:nvSpPr>
        <p:spPr>
          <a:xfrm>
            <a:off x="3714744" y="397401"/>
            <a:ext cx="514353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el-GR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Οι χρήστες των δικτυακών </a:t>
            </a:r>
            <a:r>
              <a:rPr lang="el-GR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φόρουμ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μπορούν να συζητήσουν και να μοιραστούν στιγμές με </a:t>
            </a:r>
            <a:r>
              <a:rPr lang="el-GR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άτομα με παρόμοιες εμπειρίες</a:t>
            </a:r>
          </a:p>
          <a:p>
            <a:pPr lvl="0">
              <a:buClr>
                <a:srgbClr val="4BACC6">
                  <a:lumMod val="75000"/>
                </a:srgbClr>
              </a:buClr>
            </a:pPr>
            <a:endParaRPr lang="en-US" sz="2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el-GR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Τα δικτυακά </a:t>
            </a:r>
            <a:r>
              <a:rPr lang="el-GR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φόρουμ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μπορούν να διευκολύνουν τις </a:t>
            </a:r>
            <a:r>
              <a:rPr lang="el-GR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νέες επαφές</a:t>
            </a:r>
            <a:r>
              <a:rPr lang="el-GR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και γνωριμίες</a:t>
            </a:r>
          </a:p>
          <a:p>
            <a:pPr lvl="0">
              <a:buClr>
                <a:srgbClr val="4BACC6">
                  <a:lumMod val="75000"/>
                </a:srgbClr>
              </a:buClr>
            </a:pPr>
            <a:endParaRPr lang="en-US" sz="2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el-GR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Τα δικτυακά </a:t>
            </a:r>
            <a:r>
              <a:rPr lang="el-GR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φόρουμ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είναι χρήσιμα για την </a:t>
            </a:r>
            <a:r>
              <a:rPr lang="el-GR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ανταλλαγή πληροφοριών σχετικά με συγκεκριμένα θέματα</a:t>
            </a:r>
            <a:endParaRPr lang="en-US" sz="2600" b="1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xmlns="" id="{1EE071B8-8876-4767-9B51-6A8F1AE200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698952"/>
              </p:ext>
            </p:extLst>
          </p:nvPr>
        </p:nvGraphicFramePr>
        <p:xfrm>
          <a:off x="176926" y="1196752"/>
          <a:ext cx="3101516" cy="1599184"/>
        </p:xfrm>
        <a:graphic>
          <a:graphicData uri="http://schemas.openxmlformats.org/drawingml/2006/table">
            <a:tbl>
              <a:tblPr/>
              <a:tblGrid>
                <a:gridCol w="31015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2800" b="1" i="0" cap="all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ΠΛΕΟΝΕΚΤΗΜΑΤΑ</a:t>
                      </a:r>
                      <a:endParaRPr lang="en-US" sz="3200" b="1" i="0" cap="all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των</a:t>
                      </a:r>
                      <a:r>
                        <a:rPr lang="en-US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l-GR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Δικτυακών</a:t>
                      </a:r>
                      <a:r>
                        <a:rPr lang="en-US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Forums</a:t>
                      </a:r>
                      <a:endParaRPr lang="it-IT" sz="2800" b="1" i="0" cap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7" name="Freccia in su 6"/>
          <p:cNvSpPr/>
          <p:nvPr/>
        </p:nvSpPr>
        <p:spPr>
          <a:xfrm>
            <a:off x="1115616" y="4119282"/>
            <a:ext cx="1224136" cy="1368152"/>
          </a:xfrm>
          <a:prstGeom prst="upArrow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063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319529"/>
              </p:ext>
            </p:extLst>
          </p:nvPr>
        </p:nvGraphicFramePr>
        <p:xfrm>
          <a:off x="67780" y="1218579"/>
          <a:ext cx="3319808" cy="1599184"/>
        </p:xfrm>
        <a:graphic>
          <a:graphicData uri="http://schemas.openxmlformats.org/drawingml/2006/table">
            <a:tbl>
              <a:tblPr/>
              <a:tblGrid>
                <a:gridCol w="33198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2800" b="1" i="0" cap="all" baseline="0" dirty="0" err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μειονεκτηματα</a:t>
                      </a:r>
                      <a:r>
                        <a:rPr lang="en-US" sz="2800" b="1" i="0" cap="all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των</a:t>
                      </a:r>
                      <a:r>
                        <a:rPr lang="en-US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l-GR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Δικτυακών</a:t>
                      </a:r>
                      <a:r>
                        <a:rPr lang="en-US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Forums</a:t>
                      </a:r>
                      <a:endParaRPr lang="it-IT" sz="2800" b="1" i="0" cap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 rot="10800000">
            <a:off x="1115616" y="4271269"/>
            <a:ext cx="1224136" cy="1368152"/>
          </a:xfrm>
          <a:prstGeom prst="upArrow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xmlns="" id="{704EA477-7E55-416A-8743-57EBC6A38958}"/>
              </a:ext>
            </a:extLst>
          </p:cNvPr>
          <p:cNvSpPr/>
          <p:nvPr/>
        </p:nvSpPr>
        <p:spPr>
          <a:xfrm>
            <a:off x="3571868" y="188640"/>
            <a:ext cx="53578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el-GR" sz="2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Ανάλογα με τον τύπο των φόρουμ</a:t>
            </a:r>
            <a:r>
              <a:rPr lang="en-US" sz="2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δημόσια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ιδιωτικά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με διαχειριστή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χωρίς διαχειριστή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)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αλλάζει η δυσκολία χρήσης και τα πιθανά μειονεκτήματά τους</a:t>
            </a:r>
          </a:p>
          <a:p>
            <a:pPr lvl="0">
              <a:buClr>
                <a:srgbClr val="4BACC6">
                  <a:lumMod val="75000"/>
                </a:srgbClr>
              </a:buClr>
            </a:pPr>
            <a:endParaRPr lang="el-GR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el-GR" sz="2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Εμπόδια επικοινωνίας</a:t>
            </a:r>
            <a:r>
              <a:rPr lang="en-US" sz="2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br>
              <a:rPr lang="en-US" sz="2000" b="1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τα γραπτά μηνύματα είναι δύσκολο να ερμηνευθούν.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l-GR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Μπορεί να φαίνονται συγκεχυμένα ή να μπερδεύει το στυλ γραφής τους και να προκαλέσουν προβλήματα στην επικοινωνία μεταξύ των ατόμων</a:t>
            </a:r>
          </a:p>
          <a:p>
            <a:pPr lvl="0">
              <a:buClr>
                <a:srgbClr val="4BACC6">
                  <a:lumMod val="75000"/>
                </a:srgbClr>
              </a:buClr>
            </a:pPr>
            <a:endParaRPr lang="en-US" sz="2000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el-GR" sz="20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Μη άμεση επικοινωνία</a:t>
            </a:r>
            <a:r>
              <a:rPr lang="en-US" sz="20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br>
              <a:rPr lang="en-US" sz="20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l-GR" sz="20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εάν το φόρουμ δεν είναι ενεργό</a:t>
            </a:r>
            <a:r>
              <a:rPr lang="en-US" sz="20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δε διαχειρίζεται καλά και δεν είναι δημοφιλές</a:t>
            </a:r>
            <a:r>
              <a:rPr lang="en-US" sz="20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l-GR" sz="20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γίνεται ένα μη λειτουργικό </a:t>
            </a:r>
            <a:r>
              <a:rPr lang="el-GR" sz="20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εργαλείο, καθώς </a:t>
            </a:r>
            <a:r>
              <a:rPr lang="el-GR" sz="20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ο χρόνος απάντησης από άλλους χρήστες αυξάνεται </a:t>
            </a:r>
            <a:endParaRPr lang="en-US" sz="2000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673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314456"/>
              </p:ext>
            </p:extLst>
          </p:nvPr>
        </p:nvGraphicFramePr>
        <p:xfrm>
          <a:off x="67780" y="1218579"/>
          <a:ext cx="3319808" cy="1599184"/>
        </p:xfrm>
        <a:graphic>
          <a:graphicData uri="http://schemas.openxmlformats.org/drawingml/2006/table">
            <a:tbl>
              <a:tblPr/>
              <a:tblGrid>
                <a:gridCol w="33198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2800" b="1" i="0" cap="all" baseline="0" dirty="0" err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μειονεκτηματα</a:t>
                      </a:r>
                      <a:r>
                        <a:rPr lang="en-US" sz="2800" b="1" i="0" cap="all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l-GR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των</a:t>
                      </a:r>
                      <a:r>
                        <a:rPr lang="en-US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l-GR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Δικτυακών</a:t>
                      </a:r>
                      <a:r>
                        <a:rPr lang="en-US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Forums</a:t>
                      </a:r>
                      <a:endParaRPr lang="it-IT" sz="2800" b="1" i="0" cap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 rot="10800000">
            <a:off x="1115616" y="4271269"/>
            <a:ext cx="1224136" cy="1368152"/>
          </a:xfrm>
          <a:prstGeom prst="upArrow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xmlns="" id="{704EA477-7E55-416A-8743-57EBC6A38958}"/>
              </a:ext>
            </a:extLst>
          </p:cNvPr>
          <p:cNvSpPr/>
          <p:nvPr/>
        </p:nvSpPr>
        <p:spPr>
          <a:xfrm>
            <a:off x="3571868" y="476672"/>
            <a:ext cx="54292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Κίνδυνοι από την ανωνυμία</a:t>
            </a: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οι άνθρωποι μπορεί να πουν ψέματα για το ποιοι είναι και τι θέλουν. Να είστε προσεκτικοί σχετικά με το τι αποφασίζετε να αποκαλύψετε και μη μοιράζεστε πολύ προσωπικές </a:t>
            </a:r>
            <a:r>
              <a:rPr lang="el-G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πληροφορίες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</a:pPr>
            <a:endParaRPr lang="en-US" sz="2400" b="1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l-G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Οι πληροφορίες στα φόρουμ ενδέχεται να είναι </a:t>
            </a:r>
            <a:r>
              <a:rPr lang="el-GR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ανακριβείς </a:t>
            </a:r>
            <a:r>
              <a:rPr lang="el-G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ή λανθασμένες, 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καθώς συχνά προέρχονται από άτομα χωρίς συγκεκριμένες δεξιότητες. Τα φόρουμ είναι καλά εργαλεία σύγκρισης αλλά ακατάλληλα εργαλεία πληροφόρησης</a:t>
            </a:r>
            <a:endParaRPr lang="en-US" sz="2400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6577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</TotalTime>
  <Words>372</Words>
  <Application>Microsoft Office PowerPoint</Application>
  <PresentationFormat>Προβολή στην οθόνη (4:3)</PresentationFormat>
  <Paragraphs>56</Paragraphs>
  <Slides>11</Slides>
  <Notes>4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3</vt:i4>
      </vt:variant>
      <vt:variant>
        <vt:lpstr>Τίτλοι διαφανειών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Comic Sans MS</vt:lpstr>
      <vt:lpstr>Times New Roman</vt:lpstr>
      <vt:lpstr>Tema di Office</vt:lpstr>
      <vt:lpstr>1_Tema di Office</vt:lpstr>
      <vt:lpstr>2_Tema di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Κέντρο Ημέρας</cp:lastModifiedBy>
  <cp:revision>87</cp:revision>
  <dcterms:created xsi:type="dcterms:W3CDTF">2019-01-04T16:28:11Z</dcterms:created>
  <dcterms:modified xsi:type="dcterms:W3CDTF">2019-12-18T13:31:42Z</dcterms:modified>
</cp:coreProperties>
</file>