
<file path=[Content_Types].xml><?xml version="1.0" encoding="utf-8"?>
<Types xmlns="http://schemas.openxmlformats.org/package/2006/content-types">
  <Default Extension="jpg" ContentType="image/jpe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13"/>
  </p:notesMasterIdLst>
  <p:sldIdLst>
    <p:sldId id="256" r:id="rId2"/>
    <p:sldId id="270" r:id="rId3"/>
    <p:sldId id="259" r:id="rId4"/>
    <p:sldId id="263" r:id="rId5"/>
    <p:sldId id="262" r:id="rId6"/>
    <p:sldId id="264" r:id="rId7"/>
    <p:sldId id="265" r:id="rId8"/>
    <p:sldId id="268" r:id="rId9"/>
    <p:sldId id="266" r:id="rId10"/>
    <p:sldId id="269" r:id="rId11"/>
    <p:sldId id="261" r:id="rId12"/>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000000"/>
          </p15:clr>
        </p15:guide>
        <p15:guide id="2" pos="2880">
          <p15:clr>
            <a:srgbClr val="000000"/>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antia avrami" initials="na"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843" autoAdjust="0"/>
    <p:restoredTop sz="92363" autoAdjust="0"/>
  </p:normalViewPr>
  <p:slideViewPr>
    <p:cSldViewPr snapToGrid="0">
      <p:cViewPr varScale="1">
        <p:scale>
          <a:sx n="105" d="100"/>
          <a:sy n="105" d="100"/>
        </p:scale>
        <p:origin x="342" y="108"/>
      </p:cViewPr>
      <p:guideLst>
        <p:guide orient="horz" pos="2160"/>
        <p:guide pos="2880"/>
      </p:guideLst>
    </p:cSldViewPr>
  </p:slideViewPr>
  <p:outlineViewPr>
    <p:cViewPr>
      <p:scale>
        <a:sx n="33" d="100"/>
        <a:sy n="33" d="100"/>
      </p:scale>
      <p:origin x="0" y="-5004"/>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98563336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94" name="Google Shape;94;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976731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p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8505526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4" name="Google Shape;94;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200" i="0" dirty="0"/>
              <a:t>“In return, a search engine’s complex set of algorithms sift through the enormous amount of webpages indexed and analyzed by “spiders”. These robot scouts are basically software that crawls through the content of these webpages, which search engines match with keyword phrases used during searches”. </a:t>
            </a:r>
            <a:endParaRPr sz="1200" i="0" dirty="0"/>
          </a:p>
        </p:txBody>
      </p:sp>
      <p:sp>
        <p:nvSpPr>
          <p:cNvPr id="94" name="Google Shape;94;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016906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4" name="Google Shape;94;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355574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a:t>Use a</a:t>
            </a:r>
            <a:r>
              <a:rPr lang="el-GR" dirty="0"/>
              <a:t>ν</a:t>
            </a:r>
            <a:r>
              <a:rPr lang="en-US" dirty="0"/>
              <a:t> example to facilitate understanding: </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a:t>e.g. My husband eats many meals per day even if when I am not around. How can I manage this behavior</a:t>
            </a:r>
          </a:p>
          <a:p>
            <a:pPr marL="0" lvl="0" indent="0" algn="l" rtl="0">
              <a:spcBef>
                <a:spcPts val="0"/>
              </a:spcBef>
              <a:spcAft>
                <a:spcPts val="0"/>
              </a:spcAft>
              <a:buNone/>
            </a:pPr>
            <a:endParaRPr dirty="0"/>
          </a:p>
        </p:txBody>
      </p:sp>
      <p:sp>
        <p:nvSpPr>
          <p:cNvPr id="94" name="Google Shape;94;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344141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14300" indent="0">
              <a:buNone/>
            </a:pPr>
            <a:r>
              <a:rPr lang="en-US" dirty="0"/>
              <a:t> </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a:t>Consider the specific population and/or the disorder: people with dementia, older people, dementia</a:t>
            </a:r>
          </a:p>
          <a:p>
            <a:pPr marL="0" lvl="0" indent="0" algn="l" rtl="0">
              <a:spcBef>
                <a:spcPts val="0"/>
              </a:spcBef>
              <a:spcAft>
                <a:spcPts val="0"/>
              </a:spcAft>
              <a:buNone/>
            </a:pPr>
            <a:endParaRPr dirty="0"/>
          </a:p>
        </p:txBody>
      </p:sp>
      <p:sp>
        <p:nvSpPr>
          <p:cNvPr id="94" name="Google Shape;94;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196971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14300" indent="0">
              <a:buNone/>
            </a:pPr>
            <a:r>
              <a:rPr lang="en-US" dirty="0"/>
              <a:t> </a:t>
            </a:r>
          </a:p>
          <a:p>
            <a:pPr marL="114300" indent="0">
              <a:buNone/>
            </a:pPr>
            <a:r>
              <a:rPr lang="en-US" dirty="0"/>
              <a:t>Consider the symptoms and the categories that the symptoms belongs to. </a:t>
            </a:r>
          </a:p>
          <a:p>
            <a:pPr marL="114300" indent="0">
              <a:buNone/>
            </a:pPr>
            <a:r>
              <a:rPr lang="en-US" dirty="0"/>
              <a:t>In the above example the specific category is eating disorder and </a:t>
            </a:r>
            <a:r>
              <a:rPr lang="en-US" dirty="0" err="1"/>
              <a:t>behavioural</a:t>
            </a:r>
            <a:r>
              <a:rPr lang="en-US" dirty="0"/>
              <a:t> disorders in dementia </a:t>
            </a:r>
          </a:p>
          <a:p>
            <a:pPr marL="0" lvl="0" indent="0" algn="l" rtl="0">
              <a:spcBef>
                <a:spcPts val="0"/>
              </a:spcBef>
              <a:spcAft>
                <a:spcPts val="0"/>
              </a:spcAft>
              <a:buNone/>
            </a:pPr>
            <a:endParaRPr dirty="0"/>
          </a:p>
        </p:txBody>
      </p:sp>
      <p:sp>
        <p:nvSpPr>
          <p:cNvPr id="94" name="Google Shape;94;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557167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a:t>Consider that you wish to search for the management of this behavior </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a:t>Note down several words that includes the management of the behavior: </a:t>
            </a:r>
            <a:r>
              <a:rPr lang="en-US" dirty="0" err="1"/>
              <a:t>eg.</a:t>
            </a:r>
            <a:r>
              <a:rPr lang="en-US" dirty="0"/>
              <a:t> Possible solutions, managing at home, cope with, treatment options, </a:t>
            </a:r>
            <a:r>
              <a:rPr lang="en-US" dirty="0" err="1"/>
              <a:t>carers</a:t>
            </a:r>
            <a:r>
              <a:rPr lang="en-US" dirty="0"/>
              <a:t> options</a:t>
            </a:r>
          </a:p>
          <a:p>
            <a:pPr marL="0" lvl="0" indent="0" algn="l" rtl="0">
              <a:spcBef>
                <a:spcPts val="0"/>
              </a:spcBef>
              <a:spcAft>
                <a:spcPts val="0"/>
              </a:spcAft>
              <a:buNone/>
            </a:pPr>
            <a:endParaRPr dirty="0"/>
          </a:p>
        </p:txBody>
      </p:sp>
      <p:sp>
        <p:nvSpPr>
          <p:cNvPr id="94" name="Google Shape;94;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116557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apositiva titolo" type="title">
  <p:cSld name="TITLE">
    <p:spTree>
      <p:nvGrpSpPr>
        <p:cNvPr id="1" name="Shape 11"/>
        <p:cNvGrpSpPr/>
        <p:nvPr/>
      </p:nvGrpSpPr>
      <p:grpSpPr>
        <a:xfrm>
          <a:off x="0" y="0"/>
          <a:ext cx="0" cy="0"/>
          <a:chOff x="0" y="0"/>
          <a:chExt cx="0" cy="0"/>
        </a:xfrm>
      </p:grpSpPr>
      <p:sp>
        <p:nvSpPr>
          <p:cNvPr id="12" name="Google Shape;12;p2"/>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 name="Google Shape;13;p2"/>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4" name="Google Shape;14;p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 name="Google Shape;15;p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 name="Google Shape;16;p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olo e testo verticale" type="vertTx">
  <p:cSld name="VERTICAL_TEXT">
    <p:spTree>
      <p:nvGrpSpPr>
        <p:cNvPr id="1" name="Shape 68"/>
        <p:cNvGrpSpPr/>
        <p:nvPr/>
      </p:nvGrpSpPr>
      <p:grpSpPr>
        <a:xfrm>
          <a:off x="0" y="0"/>
          <a:ext cx="0" cy="0"/>
          <a:chOff x="0" y="0"/>
          <a:chExt cx="0" cy="0"/>
        </a:xfrm>
      </p:grpSpPr>
      <p:sp>
        <p:nvSpPr>
          <p:cNvPr id="69" name="Google Shape;69;p1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11"/>
          <p:cNvSpPr txBox="1">
            <a:spLocks noGrp="1"/>
          </p:cNvSpPr>
          <p:nvPr>
            <p:ph type="body" idx="1"/>
          </p:nvPr>
        </p:nvSpPr>
        <p:spPr>
          <a:xfrm rot="5400000">
            <a:off x="2309018" y="-251619"/>
            <a:ext cx="4525963" cy="822960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1" name="Google Shape;71;p1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1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1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olo e testo verticale" type="vertTitleAndTx">
  <p:cSld name="VERTICAL_TITLE_AND_VERTICAL_TEXT">
    <p:spTree>
      <p:nvGrpSpPr>
        <p:cNvPr id="1" name="Shape 74"/>
        <p:cNvGrpSpPr/>
        <p:nvPr/>
      </p:nvGrpSpPr>
      <p:grpSpPr>
        <a:xfrm>
          <a:off x="0" y="0"/>
          <a:ext cx="0" cy="0"/>
          <a:chOff x="0" y="0"/>
          <a:chExt cx="0" cy="0"/>
        </a:xfrm>
      </p:grpSpPr>
      <p:sp>
        <p:nvSpPr>
          <p:cNvPr id="75" name="Google Shape;75;p12"/>
          <p:cNvSpPr txBox="1">
            <a:spLocks noGrp="1"/>
          </p:cNvSpPr>
          <p:nvPr>
            <p:ph type="title"/>
          </p:nvPr>
        </p:nvSpPr>
        <p:spPr>
          <a:xfrm rot="5400000">
            <a:off x="4732337" y="2171700"/>
            <a:ext cx="5851525" cy="20574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12"/>
          <p:cNvSpPr txBox="1">
            <a:spLocks noGrp="1"/>
          </p:cNvSpPr>
          <p:nvPr>
            <p:ph type="body" idx="1"/>
          </p:nvPr>
        </p:nvSpPr>
        <p:spPr>
          <a:xfrm rot="5400000">
            <a:off x="541338" y="190501"/>
            <a:ext cx="5851525" cy="601980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1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1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olo e contenuto" type="obj">
  <p:cSld name="OBJECT">
    <p:spTree>
      <p:nvGrpSpPr>
        <p:cNvPr id="1" name="Shape 17"/>
        <p:cNvGrpSpPr/>
        <p:nvPr/>
      </p:nvGrpSpPr>
      <p:grpSpPr>
        <a:xfrm>
          <a:off x="0" y="0"/>
          <a:ext cx="0" cy="0"/>
          <a:chOff x="0" y="0"/>
          <a:chExt cx="0" cy="0"/>
        </a:xfrm>
      </p:grpSpPr>
      <p:sp>
        <p:nvSpPr>
          <p:cNvPr id="18" name="Google Shape;18;p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3"/>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0" name="Google Shape;20;p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Intestazione sezione" type="secHead">
  <p:cSld name="SECTION_HEADER">
    <p:spTree>
      <p:nvGrpSpPr>
        <p:cNvPr id="1" name="Shape 23"/>
        <p:cNvGrpSpPr/>
        <p:nvPr/>
      </p:nvGrpSpPr>
      <p:grpSpPr>
        <a:xfrm>
          <a:off x="0" y="0"/>
          <a:ext cx="0" cy="0"/>
          <a:chOff x="0" y="0"/>
          <a:chExt cx="0" cy="0"/>
        </a:xfrm>
      </p:grpSpPr>
      <p:sp>
        <p:nvSpPr>
          <p:cNvPr id="24" name="Google Shape;24;p4"/>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Clr>
                <a:schemeClr val="dk1"/>
              </a:buClr>
              <a:buSzPts val="4000"/>
              <a:buFont typeface="Calibri"/>
              <a:buNone/>
              <a:defRPr sz="4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4"/>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Autofit/>
          </a:bodyPr>
          <a:lstStyle>
            <a:lvl1pPr marL="457200" lvl="0" indent="-228600" algn="l">
              <a:spcBef>
                <a:spcPts val="400"/>
              </a:spcBef>
              <a:spcAft>
                <a:spcPts val="0"/>
              </a:spcAft>
              <a:buClr>
                <a:srgbClr val="888888"/>
              </a:buClr>
              <a:buSzPts val="2000"/>
              <a:buNone/>
              <a:defRPr sz="2000">
                <a:solidFill>
                  <a:srgbClr val="888888"/>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endParaRPr/>
          </a:p>
        </p:txBody>
      </p:sp>
      <p:sp>
        <p:nvSpPr>
          <p:cNvPr id="26" name="Google Shape;26;p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Due contenuti" type="twoObj">
  <p:cSld name="TWO_OBJECTS">
    <p:spTree>
      <p:nvGrpSpPr>
        <p:cNvPr id="1" name="Shape 29"/>
        <p:cNvGrpSpPr/>
        <p:nvPr/>
      </p:nvGrpSpPr>
      <p:grpSpPr>
        <a:xfrm>
          <a:off x="0" y="0"/>
          <a:ext cx="0" cy="0"/>
          <a:chOff x="0" y="0"/>
          <a:chExt cx="0" cy="0"/>
        </a:xfrm>
      </p:grpSpPr>
      <p:sp>
        <p:nvSpPr>
          <p:cNvPr id="30" name="Google Shape;30;p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 name="Google Shape;31;p5"/>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2" name="Google Shape;32;p5"/>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3" name="Google Shape;33;p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nfronto" type="twoTxTwoObj">
  <p:cSld name="TWO_OBJECTS_WITH_TEXT">
    <p:spTree>
      <p:nvGrpSpPr>
        <p:cNvPr id="1" name="Shape 36"/>
        <p:cNvGrpSpPr/>
        <p:nvPr/>
      </p:nvGrpSpPr>
      <p:grpSpPr>
        <a:xfrm>
          <a:off x="0" y="0"/>
          <a:ext cx="0" cy="0"/>
          <a:chOff x="0" y="0"/>
          <a:chExt cx="0" cy="0"/>
        </a:xfrm>
      </p:grpSpPr>
      <p:sp>
        <p:nvSpPr>
          <p:cNvPr id="37" name="Google Shape;37;p6"/>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 name="Google Shape;38;p6"/>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39" name="Google Shape;39;p6"/>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0" name="Google Shape;40;p6"/>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1" name="Google Shape;41;p6"/>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2" name="Google Shape;42;p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olo titolo" type="titleOnly">
  <p:cSld name="TITLE_ONLY">
    <p:spTree>
      <p:nvGrpSpPr>
        <p:cNvPr id="1" name="Shape 45"/>
        <p:cNvGrpSpPr/>
        <p:nvPr/>
      </p:nvGrpSpPr>
      <p:grpSpPr>
        <a:xfrm>
          <a:off x="0" y="0"/>
          <a:ext cx="0" cy="0"/>
          <a:chOff x="0" y="0"/>
          <a:chExt cx="0" cy="0"/>
        </a:xfrm>
      </p:grpSpPr>
      <p:sp>
        <p:nvSpPr>
          <p:cNvPr id="46" name="Google Shape;46;p7"/>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Vuota" type="blank">
  <p:cSld name="BLANK">
    <p:spTree>
      <p:nvGrpSpPr>
        <p:cNvPr id="1" name="Shape 50"/>
        <p:cNvGrpSpPr/>
        <p:nvPr/>
      </p:nvGrpSpPr>
      <p:grpSpPr>
        <a:xfrm>
          <a:off x="0" y="0"/>
          <a:ext cx="0" cy="0"/>
          <a:chOff x="0" y="0"/>
          <a:chExt cx="0" cy="0"/>
        </a:xfrm>
      </p:grpSpPr>
      <p:sp>
        <p:nvSpPr>
          <p:cNvPr id="51" name="Google Shape;51;p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uto con didascalia" type="objTx">
  <p:cSld name="OBJECT_WITH_CAPTION_TEXT">
    <p:spTree>
      <p:nvGrpSpPr>
        <p:cNvPr id="1" name="Shape 54"/>
        <p:cNvGrpSpPr/>
        <p:nvPr/>
      </p:nvGrpSpPr>
      <p:grpSpPr>
        <a:xfrm>
          <a:off x="0" y="0"/>
          <a:ext cx="0" cy="0"/>
          <a:chOff x="0" y="0"/>
          <a:chExt cx="0" cy="0"/>
        </a:xfrm>
      </p:grpSpPr>
      <p:sp>
        <p:nvSpPr>
          <p:cNvPr id="55" name="Google Shape;55;p9"/>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9"/>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Autofit/>
          </a:bodyPr>
          <a:lstStyle>
            <a:lvl1pPr marL="457200" lvl="0" indent="-431800" algn="l">
              <a:spcBef>
                <a:spcPts val="640"/>
              </a:spcBef>
              <a:spcAft>
                <a:spcPts val="0"/>
              </a:spcAft>
              <a:buClr>
                <a:schemeClr val="dk1"/>
              </a:buClr>
              <a:buSzPts val="3200"/>
              <a:buChar char="•"/>
              <a:defRPr sz="3200"/>
            </a:lvl1pPr>
            <a:lvl2pPr marL="914400" lvl="1" indent="-406400" algn="l">
              <a:spcBef>
                <a:spcPts val="560"/>
              </a:spcBef>
              <a:spcAft>
                <a:spcPts val="0"/>
              </a:spcAft>
              <a:buClr>
                <a:schemeClr val="dk1"/>
              </a:buClr>
              <a:buSzPts val="2800"/>
              <a:buChar char="–"/>
              <a:defRPr sz="2800"/>
            </a:lvl2pPr>
            <a:lvl3pPr marL="1371600" lvl="2" indent="-381000" algn="l">
              <a:spcBef>
                <a:spcPts val="480"/>
              </a:spcBef>
              <a:spcAft>
                <a:spcPts val="0"/>
              </a:spcAft>
              <a:buClr>
                <a:schemeClr val="dk1"/>
              </a:buClr>
              <a:buSzPts val="2400"/>
              <a:buChar char="•"/>
              <a:defRPr sz="2400"/>
            </a:lvl3pPr>
            <a:lvl4pPr marL="1828800" lvl="3" indent="-355600" algn="l">
              <a:spcBef>
                <a:spcPts val="400"/>
              </a:spcBef>
              <a:spcAft>
                <a:spcPts val="0"/>
              </a:spcAft>
              <a:buClr>
                <a:schemeClr val="dk1"/>
              </a:buClr>
              <a:buSzPts val="2000"/>
              <a:buChar char="–"/>
              <a:defRPr sz="2000"/>
            </a:lvl4pPr>
            <a:lvl5pPr marL="2286000" lvl="4" indent="-355600" algn="l">
              <a:spcBef>
                <a:spcPts val="400"/>
              </a:spcBef>
              <a:spcAft>
                <a:spcPts val="0"/>
              </a:spcAft>
              <a:buClr>
                <a:schemeClr val="dk1"/>
              </a:buClr>
              <a:buSzPts val="2000"/>
              <a:buChar char="»"/>
              <a:defRPr sz="2000"/>
            </a:lvl5pPr>
            <a:lvl6pPr marL="2743200" lvl="5" indent="-355600" algn="l">
              <a:spcBef>
                <a:spcPts val="400"/>
              </a:spcBef>
              <a:spcAft>
                <a:spcPts val="0"/>
              </a:spcAft>
              <a:buClr>
                <a:schemeClr val="dk1"/>
              </a:buClr>
              <a:buSzPts val="2000"/>
              <a:buChar char="•"/>
              <a:defRPr sz="2000"/>
            </a:lvl6pPr>
            <a:lvl7pPr marL="3200400" lvl="6" indent="-355600" algn="l">
              <a:spcBef>
                <a:spcPts val="400"/>
              </a:spcBef>
              <a:spcAft>
                <a:spcPts val="0"/>
              </a:spcAft>
              <a:buClr>
                <a:schemeClr val="dk1"/>
              </a:buClr>
              <a:buSzPts val="2000"/>
              <a:buChar char="•"/>
              <a:defRPr sz="2000"/>
            </a:lvl7pPr>
            <a:lvl8pPr marL="3657600" lvl="7" indent="-355600" algn="l">
              <a:spcBef>
                <a:spcPts val="400"/>
              </a:spcBef>
              <a:spcAft>
                <a:spcPts val="0"/>
              </a:spcAft>
              <a:buClr>
                <a:schemeClr val="dk1"/>
              </a:buClr>
              <a:buSzPts val="2000"/>
              <a:buChar char="•"/>
              <a:defRPr sz="2000"/>
            </a:lvl8pPr>
            <a:lvl9pPr marL="4114800" lvl="8" indent="-355600" algn="l">
              <a:spcBef>
                <a:spcPts val="400"/>
              </a:spcBef>
              <a:spcAft>
                <a:spcPts val="0"/>
              </a:spcAft>
              <a:buClr>
                <a:schemeClr val="dk1"/>
              </a:buClr>
              <a:buSzPts val="2000"/>
              <a:buChar char="•"/>
              <a:defRPr sz="2000"/>
            </a:lvl9pPr>
          </a:lstStyle>
          <a:p>
            <a:endParaRPr/>
          </a:p>
        </p:txBody>
      </p:sp>
      <p:sp>
        <p:nvSpPr>
          <p:cNvPr id="57" name="Google Shape;57;p9"/>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58" name="Google Shape;58;p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Immagine con didascalia" type="picTx">
  <p:cSld name="PICTURE_WITH_CAPTION_TEXT">
    <p:spTree>
      <p:nvGrpSpPr>
        <p:cNvPr id="1" name="Shape 61"/>
        <p:cNvGrpSpPr/>
        <p:nvPr/>
      </p:nvGrpSpPr>
      <p:grpSpPr>
        <a:xfrm>
          <a:off x="0" y="0"/>
          <a:ext cx="0" cy="0"/>
          <a:chOff x="0" y="0"/>
          <a:chExt cx="0" cy="0"/>
        </a:xfrm>
      </p:grpSpPr>
      <p:sp>
        <p:nvSpPr>
          <p:cNvPr id="62" name="Google Shape;62;p10"/>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10"/>
          <p:cNvSpPr>
            <a:spLocks noGrp="1"/>
          </p:cNvSpPr>
          <p:nvPr>
            <p:ph type="pic" idx="2"/>
          </p:nvPr>
        </p:nvSpPr>
        <p:spPr>
          <a:xfrm>
            <a:off x="1792288" y="612775"/>
            <a:ext cx="5486400" cy="4114800"/>
          </a:xfrm>
          <a:prstGeom prst="rect">
            <a:avLst/>
          </a:prstGeom>
          <a:noFill/>
          <a:ln>
            <a:noFill/>
          </a:ln>
        </p:spPr>
        <p:txBody>
          <a:bodyPr spcFirstLastPara="1" wrap="square" lIns="91425" tIns="45700" rIns="91425" bIns="45700" anchor="t" anchorCtr="0">
            <a:noAutofit/>
          </a:bodyPr>
          <a:lstStyle>
            <a:lvl1pPr marR="0" lvl="0" algn="l" rtl="0">
              <a:spcBef>
                <a:spcPts val="64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spcBef>
                <a:spcPts val="56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spcBef>
                <a:spcPts val="48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4" name="Google Shape;64;p10"/>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5" name="Google Shape;65;p1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1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1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IT"/>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1"/>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it-IT"/>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10.tiff"/><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9.tiff"/><Relationship Id="rId5" Type="http://schemas.openxmlformats.org/officeDocument/2006/relationships/image" Target="../media/image8.tiff"/><Relationship Id="rId4" Type="http://schemas.openxmlformats.org/officeDocument/2006/relationships/image" Target="../media/image7.tiff"/></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pixabay.com/"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4.tiff"/><Relationship Id="rId4" Type="http://schemas.openxmlformats.org/officeDocument/2006/relationships/hyperlink" Target="https://www.techopedia.com/definition/1215/keyword-seo"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hyperlink" Target="https://pixabay.com/" TargetMode="External"/><Relationship Id="rId4" Type="http://schemas.openxmlformats.org/officeDocument/2006/relationships/image" Target="../media/image5.tiff"/></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hyperlink" Target="https://pixabay.com/" TargetMode="External"/><Relationship Id="rId4" Type="http://schemas.openxmlformats.org/officeDocument/2006/relationships/image" Target="../media/image6.tiff"/></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hyperlink" Target="https://pixabay.com/" TargetMode="External"/><Relationship Id="rId4" Type="http://schemas.openxmlformats.org/officeDocument/2006/relationships/image" Target="../media/image7.tiff"/></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hyperlink" Target="https://pixabay.com/" TargetMode="External"/><Relationship Id="rId4" Type="http://schemas.openxmlformats.org/officeDocument/2006/relationships/image" Target="../media/image8.tiff"/></Relationships>
</file>

<file path=ppt/slides/_rels/slide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hyperlink" Target="https://pixabay.com/" TargetMode="External"/><Relationship Id="rId4" Type="http://schemas.openxmlformats.org/officeDocument/2006/relationships/image" Target="../media/image9.tiff"/></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0.tiff"/></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83"/>
        <p:cNvGrpSpPr/>
        <p:nvPr/>
      </p:nvGrpSpPr>
      <p:grpSpPr>
        <a:xfrm>
          <a:off x="0" y="0"/>
          <a:ext cx="0" cy="0"/>
          <a:chOff x="0" y="0"/>
          <a:chExt cx="0" cy="0"/>
        </a:xfrm>
      </p:grpSpPr>
      <p:sp>
        <p:nvSpPr>
          <p:cNvPr id="2" name="TextBox 1">
            <a:extLst>
              <a:ext uri="{FF2B5EF4-FFF2-40B4-BE49-F238E27FC236}">
                <a16:creationId xmlns:a16="http://schemas.microsoft.com/office/drawing/2014/main" id="{11D2C752-0F9A-C84D-9396-83DC405C6C8A}"/>
              </a:ext>
            </a:extLst>
          </p:cNvPr>
          <p:cNvSpPr txBox="1"/>
          <p:nvPr/>
        </p:nvSpPr>
        <p:spPr>
          <a:xfrm>
            <a:off x="4323956" y="5096949"/>
            <a:ext cx="4584192" cy="1107996"/>
          </a:xfrm>
          <a:prstGeom prst="rect">
            <a:avLst/>
          </a:prstGeom>
          <a:noFill/>
        </p:spPr>
        <p:txBody>
          <a:bodyPr wrap="square" rtlCol="0">
            <a:spAutoFit/>
          </a:bodyPr>
          <a:lstStyle/>
          <a:p>
            <a:r>
              <a:rPr lang="el-GR" sz="1800" b="1" dirty="0"/>
              <a:t>Ενότητα</a:t>
            </a:r>
            <a:r>
              <a:rPr lang="en-US" sz="1800" b="1" dirty="0"/>
              <a:t> 3</a:t>
            </a:r>
          </a:p>
          <a:p>
            <a:r>
              <a:rPr lang="el-GR" sz="2400" b="1" dirty="0"/>
              <a:t>Επιλέξτε την σωστή λέξη-κλειδί σχετικά με την υγεία</a:t>
            </a:r>
            <a:endParaRPr lang="en-US" sz="18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5"/>
        <p:cNvGrpSpPr/>
        <p:nvPr/>
      </p:nvGrpSpPr>
      <p:grpSpPr>
        <a:xfrm>
          <a:off x="0" y="0"/>
          <a:ext cx="0" cy="0"/>
          <a:chOff x="0" y="0"/>
          <a:chExt cx="0" cy="0"/>
        </a:xfrm>
      </p:grpSpPr>
      <p:sp>
        <p:nvSpPr>
          <p:cNvPr id="4" name="Text Placeholder 3">
            <a:extLst>
              <a:ext uri="{FF2B5EF4-FFF2-40B4-BE49-F238E27FC236}">
                <a16:creationId xmlns:a16="http://schemas.microsoft.com/office/drawing/2014/main" id="{69D28452-A4A6-FE4A-80CA-CF0AD35415CD}"/>
              </a:ext>
            </a:extLst>
          </p:cNvPr>
          <p:cNvSpPr>
            <a:spLocks noGrp="1"/>
          </p:cNvSpPr>
          <p:nvPr>
            <p:ph type="body" idx="1"/>
          </p:nvPr>
        </p:nvSpPr>
        <p:spPr>
          <a:xfrm>
            <a:off x="457200" y="1783080"/>
            <a:ext cx="8229600" cy="4525963"/>
          </a:xfrm>
        </p:spPr>
        <p:txBody>
          <a:bodyPr/>
          <a:lstStyle/>
          <a:p>
            <a:pPr marL="114300" indent="0">
              <a:buNone/>
            </a:pPr>
            <a:endParaRPr lang="en-US" dirty="0"/>
          </a:p>
          <a:p>
            <a:pPr marL="114300" indent="0">
              <a:buNone/>
            </a:pPr>
            <a:r>
              <a:rPr lang="en-US" dirty="0"/>
              <a:t>5)  </a:t>
            </a:r>
            <a:r>
              <a:rPr lang="el-GR" dirty="0"/>
              <a:t>Τώρα, προσπαθήστε να συνδυάσετε όλα τα παραπάνω βήματα στην αναζήτησή σας</a:t>
            </a:r>
            <a:endParaRPr lang="en-US" dirty="0"/>
          </a:p>
        </p:txBody>
      </p:sp>
      <p:pic>
        <p:nvPicPr>
          <p:cNvPr id="5" name="Picture 4">
            <a:extLst>
              <a:ext uri="{FF2B5EF4-FFF2-40B4-BE49-F238E27FC236}">
                <a16:creationId xmlns:a16="http://schemas.microsoft.com/office/drawing/2014/main" id="{2701849C-D50E-9348-BE03-1D873917F26A}"/>
              </a:ext>
            </a:extLst>
          </p:cNvPr>
          <p:cNvPicPr>
            <a:picLocks noChangeAspect="1"/>
          </p:cNvPicPr>
          <p:nvPr/>
        </p:nvPicPr>
        <p:blipFill>
          <a:blip r:embed="rId4"/>
          <a:stretch>
            <a:fillRect/>
          </a:stretch>
        </p:blipFill>
        <p:spPr>
          <a:xfrm>
            <a:off x="100675" y="3865826"/>
            <a:ext cx="2185149" cy="1147203"/>
          </a:xfrm>
          <a:prstGeom prst="rect">
            <a:avLst/>
          </a:prstGeom>
        </p:spPr>
      </p:pic>
      <p:pic>
        <p:nvPicPr>
          <p:cNvPr id="6" name="Picture 5">
            <a:extLst>
              <a:ext uri="{FF2B5EF4-FFF2-40B4-BE49-F238E27FC236}">
                <a16:creationId xmlns:a16="http://schemas.microsoft.com/office/drawing/2014/main" id="{DC443F6E-EF01-3649-A55C-16DA00AB8D5A}"/>
              </a:ext>
            </a:extLst>
          </p:cNvPr>
          <p:cNvPicPr>
            <a:picLocks noChangeAspect="1"/>
          </p:cNvPicPr>
          <p:nvPr/>
        </p:nvPicPr>
        <p:blipFill rotWithShape="1">
          <a:blip r:embed="rId5"/>
          <a:srcRect l="23802"/>
          <a:stretch/>
        </p:blipFill>
        <p:spPr>
          <a:xfrm>
            <a:off x="2567873" y="3853804"/>
            <a:ext cx="2004127" cy="1171246"/>
          </a:xfrm>
          <a:prstGeom prst="rect">
            <a:avLst/>
          </a:prstGeom>
        </p:spPr>
      </p:pic>
      <p:pic>
        <p:nvPicPr>
          <p:cNvPr id="7" name="Picture 6">
            <a:extLst>
              <a:ext uri="{FF2B5EF4-FFF2-40B4-BE49-F238E27FC236}">
                <a16:creationId xmlns:a16="http://schemas.microsoft.com/office/drawing/2014/main" id="{B2F2484E-6741-A942-9038-B45379718405}"/>
              </a:ext>
            </a:extLst>
          </p:cNvPr>
          <p:cNvPicPr>
            <a:picLocks noChangeAspect="1"/>
          </p:cNvPicPr>
          <p:nvPr/>
        </p:nvPicPr>
        <p:blipFill rotWithShape="1">
          <a:blip r:embed="rId6"/>
          <a:srcRect b="12312"/>
          <a:stretch/>
        </p:blipFill>
        <p:spPr>
          <a:xfrm>
            <a:off x="4946570" y="3955943"/>
            <a:ext cx="1781504" cy="1069107"/>
          </a:xfrm>
          <a:prstGeom prst="rect">
            <a:avLst/>
          </a:prstGeom>
        </p:spPr>
      </p:pic>
      <p:pic>
        <p:nvPicPr>
          <p:cNvPr id="8" name="Picture 7">
            <a:extLst>
              <a:ext uri="{FF2B5EF4-FFF2-40B4-BE49-F238E27FC236}">
                <a16:creationId xmlns:a16="http://schemas.microsoft.com/office/drawing/2014/main" id="{B432C7C1-C481-0F41-B253-7CEF287C863D}"/>
              </a:ext>
            </a:extLst>
          </p:cNvPr>
          <p:cNvPicPr>
            <a:picLocks noChangeAspect="1"/>
          </p:cNvPicPr>
          <p:nvPr/>
        </p:nvPicPr>
        <p:blipFill rotWithShape="1">
          <a:blip r:embed="rId7"/>
          <a:srcRect l="5207" r="37150"/>
          <a:stretch/>
        </p:blipFill>
        <p:spPr>
          <a:xfrm>
            <a:off x="6964722" y="4007012"/>
            <a:ext cx="2004127" cy="966968"/>
          </a:xfrm>
          <a:prstGeom prst="rect">
            <a:avLst/>
          </a:prstGeom>
        </p:spPr>
      </p:pic>
      <p:sp>
        <p:nvSpPr>
          <p:cNvPr id="10" name="Title 2">
            <a:extLst>
              <a:ext uri="{FF2B5EF4-FFF2-40B4-BE49-F238E27FC236}">
                <a16:creationId xmlns:a16="http://schemas.microsoft.com/office/drawing/2014/main" id="{1EA10258-4E77-5B41-9749-15D60ABAA869}"/>
              </a:ext>
            </a:extLst>
          </p:cNvPr>
          <p:cNvSpPr txBox="1">
            <a:spLocks/>
          </p:cNvSpPr>
          <p:nvPr/>
        </p:nvSpPr>
        <p:spPr>
          <a:xfrm>
            <a:off x="695435" y="216173"/>
            <a:ext cx="8229600" cy="11430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18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l-GR" sz="4000" dirty="0"/>
              <a:t>Πως να κάνετε αναζήτηση για πληροφορίες σχετικές με την υγεία</a:t>
            </a:r>
            <a:endParaRPr lang="en-US" sz="4000" dirty="0"/>
          </a:p>
        </p:txBody>
      </p:sp>
    </p:spTree>
    <p:extLst>
      <p:ext uri="{BB962C8B-B14F-4D97-AF65-F5344CB8AC3E}">
        <p14:creationId xmlns:p14="http://schemas.microsoft.com/office/powerpoint/2010/main" val="32156722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03"/>
        <p:cNvGrpSpPr/>
        <p:nvPr/>
      </p:nvGrpSpPr>
      <p:grpSpPr>
        <a:xfrm>
          <a:off x="0" y="0"/>
          <a:ext cx="0" cy="0"/>
          <a:chOff x="0" y="0"/>
          <a:chExt cx="0" cy="0"/>
        </a:xfrm>
      </p:grpSpPr>
      <p:sp>
        <p:nvSpPr>
          <p:cNvPr id="2" name="Google Shape;155;p7">
            <a:extLst>
              <a:ext uri="{FF2B5EF4-FFF2-40B4-BE49-F238E27FC236}">
                <a16:creationId xmlns:a16="http://schemas.microsoft.com/office/drawing/2014/main" id="{B0035139-C51D-481A-8773-B4DA2B5B262F}"/>
              </a:ext>
            </a:extLst>
          </p:cNvPr>
          <p:cNvSpPr/>
          <p:nvPr/>
        </p:nvSpPr>
        <p:spPr>
          <a:xfrm>
            <a:off x="1289160" y="5013000"/>
            <a:ext cx="7364880" cy="57744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None/>
            </a:pPr>
            <a:r>
              <a:rPr lang="el-GR" sz="3200" b="0" strike="noStrike" dirty="0">
                <a:solidFill>
                  <a:srgbClr val="000000"/>
                </a:solidFill>
                <a:latin typeface="Calibri"/>
                <a:ea typeface="Calibri"/>
                <a:cs typeface="Calibri"/>
                <a:sym typeface="Calibri"/>
              </a:rPr>
              <a:t>Ευχαριστώ για την προσοχή σας!</a:t>
            </a:r>
            <a:endParaRPr sz="3200" b="0" strike="noStrike" dirty="0">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F8FD00-AB01-2D4A-9A0D-B200CB67AA10}"/>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640D8493-A1A0-E84F-A513-4C78B9E10741}"/>
              </a:ext>
            </a:extLst>
          </p:cNvPr>
          <p:cNvSpPr>
            <a:spLocks noGrp="1"/>
          </p:cNvSpPr>
          <p:nvPr>
            <p:ph type="body" idx="1"/>
          </p:nvPr>
        </p:nvSpPr>
        <p:spPr/>
        <p:txBody>
          <a:bodyPr/>
          <a:lstStyle/>
          <a:p>
            <a:endParaRPr lang="en-US"/>
          </a:p>
        </p:txBody>
      </p:sp>
      <p:pic>
        <p:nvPicPr>
          <p:cNvPr id="4" name="Picture 3">
            <a:extLst>
              <a:ext uri="{FF2B5EF4-FFF2-40B4-BE49-F238E27FC236}">
                <a16:creationId xmlns:a16="http://schemas.microsoft.com/office/drawing/2014/main" id="{8199EDD3-0F04-3345-A3DB-2997857E2754}"/>
              </a:ext>
            </a:extLst>
          </p:cNvPr>
          <p:cNvPicPr>
            <a:picLocks noChangeAspect="1"/>
          </p:cNvPicPr>
          <p:nvPr/>
        </p:nvPicPr>
        <p:blipFill>
          <a:blip r:embed="rId3"/>
          <a:stretch>
            <a:fillRect/>
          </a:stretch>
        </p:blipFill>
        <p:spPr>
          <a:xfrm>
            <a:off x="508000" y="723900"/>
            <a:ext cx="8128000" cy="5410200"/>
          </a:xfrm>
          <a:prstGeom prst="rect">
            <a:avLst/>
          </a:prstGeom>
        </p:spPr>
      </p:pic>
      <p:sp>
        <p:nvSpPr>
          <p:cNvPr id="5" name="Rectangle 4">
            <a:extLst>
              <a:ext uri="{FF2B5EF4-FFF2-40B4-BE49-F238E27FC236}">
                <a16:creationId xmlns:a16="http://schemas.microsoft.com/office/drawing/2014/main" id="{CBD3C4C9-1BA7-0C41-89A0-CBAA33DF3431}"/>
              </a:ext>
            </a:extLst>
          </p:cNvPr>
          <p:cNvSpPr/>
          <p:nvPr/>
        </p:nvSpPr>
        <p:spPr>
          <a:xfrm>
            <a:off x="508000" y="6134100"/>
            <a:ext cx="7390860" cy="307777"/>
          </a:xfrm>
          <a:prstGeom prst="rect">
            <a:avLst/>
          </a:prstGeom>
        </p:spPr>
        <p:txBody>
          <a:bodyPr wrap="square">
            <a:spAutoFit/>
          </a:bodyPr>
          <a:lstStyle/>
          <a:p>
            <a:r>
              <a:rPr lang="en-US" dirty="0">
                <a:hlinkClick r:id="rId4"/>
              </a:rPr>
              <a:t>https://pixabay.com/</a:t>
            </a:r>
            <a:r>
              <a:rPr lang="en-US" dirty="0"/>
              <a:t>  Attribution is not required</a:t>
            </a:r>
          </a:p>
        </p:txBody>
      </p:sp>
    </p:spTree>
    <p:extLst>
      <p:ext uri="{BB962C8B-B14F-4D97-AF65-F5344CB8AC3E}">
        <p14:creationId xmlns:p14="http://schemas.microsoft.com/office/powerpoint/2010/main" val="7420479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5"/>
        <p:cNvGrpSpPr/>
        <p:nvPr/>
      </p:nvGrpSpPr>
      <p:grpSpPr>
        <a:xfrm>
          <a:off x="0" y="0"/>
          <a:ext cx="0" cy="0"/>
          <a:chOff x="0" y="0"/>
          <a:chExt cx="0" cy="0"/>
        </a:xfrm>
      </p:grpSpPr>
      <p:sp>
        <p:nvSpPr>
          <p:cNvPr id="3" name="Title 2">
            <a:extLst>
              <a:ext uri="{FF2B5EF4-FFF2-40B4-BE49-F238E27FC236}">
                <a16:creationId xmlns:a16="http://schemas.microsoft.com/office/drawing/2014/main" id="{AB4F92B7-A0DA-6648-9A54-70151229F2B6}"/>
              </a:ext>
            </a:extLst>
          </p:cNvPr>
          <p:cNvSpPr>
            <a:spLocks noGrp="1"/>
          </p:cNvSpPr>
          <p:nvPr>
            <p:ph type="title"/>
          </p:nvPr>
        </p:nvSpPr>
        <p:spPr>
          <a:xfrm>
            <a:off x="1164896" y="299545"/>
            <a:ext cx="8229600" cy="1143000"/>
          </a:xfrm>
        </p:spPr>
        <p:txBody>
          <a:bodyPr/>
          <a:lstStyle/>
          <a:p>
            <a:r>
              <a:rPr lang="el-GR" dirty="0"/>
              <a:t>Τι είναι οι λέξεις-κλειδιά?</a:t>
            </a:r>
            <a:endParaRPr lang="en-US" dirty="0"/>
          </a:p>
        </p:txBody>
      </p:sp>
      <p:sp>
        <p:nvSpPr>
          <p:cNvPr id="4" name="Text Placeholder 3">
            <a:extLst>
              <a:ext uri="{FF2B5EF4-FFF2-40B4-BE49-F238E27FC236}">
                <a16:creationId xmlns:a16="http://schemas.microsoft.com/office/drawing/2014/main" id="{69D28452-A4A6-FE4A-80CA-CF0AD35415CD}"/>
              </a:ext>
            </a:extLst>
          </p:cNvPr>
          <p:cNvSpPr>
            <a:spLocks noGrp="1"/>
          </p:cNvSpPr>
          <p:nvPr>
            <p:ph type="body" idx="1"/>
          </p:nvPr>
        </p:nvSpPr>
        <p:spPr>
          <a:xfrm>
            <a:off x="756743" y="1442545"/>
            <a:ext cx="7835463" cy="4525963"/>
          </a:xfrm>
        </p:spPr>
        <p:txBody>
          <a:bodyPr/>
          <a:lstStyle/>
          <a:p>
            <a:pPr>
              <a:lnSpc>
                <a:spcPct val="150000"/>
              </a:lnSpc>
              <a:spcBef>
                <a:spcPts val="0"/>
              </a:spcBef>
            </a:pPr>
            <a:r>
              <a:rPr lang="el-GR" sz="2800" i="1" dirty="0"/>
              <a:t>Συγκεκριμένες λέξεις ή φράσεις που περιγράφουν το περιεχόμενο μιας ιστοσελίδας.</a:t>
            </a:r>
            <a:endParaRPr lang="en-US" sz="2800" i="1" dirty="0"/>
          </a:p>
          <a:p>
            <a:pPr>
              <a:lnSpc>
                <a:spcPct val="150000"/>
              </a:lnSpc>
              <a:spcBef>
                <a:spcPts val="0"/>
              </a:spcBef>
            </a:pPr>
            <a:r>
              <a:rPr lang="el-GR" sz="2800" i="1" dirty="0"/>
              <a:t>Συντομεύσεις που συνοψίζουν μια ολόκληρη σελίδα.</a:t>
            </a:r>
            <a:r>
              <a:rPr lang="en-US" sz="2800" i="1" dirty="0"/>
              <a:t> </a:t>
            </a:r>
            <a:endParaRPr lang="el-GR" sz="2800" i="1" dirty="0"/>
          </a:p>
          <a:p>
            <a:pPr>
              <a:lnSpc>
                <a:spcPct val="150000"/>
              </a:lnSpc>
              <a:spcBef>
                <a:spcPts val="0"/>
              </a:spcBef>
            </a:pPr>
            <a:r>
              <a:rPr lang="el-GR" sz="2800" i="1" dirty="0"/>
              <a:t>Βοηθούν τις μηχανές αναζήτησης να αντιστοιχίσουν μια σελίδα με ένα κατάλληλο ερώτημα αναζήτησης.</a:t>
            </a:r>
            <a:endParaRPr lang="en-US" sz="2400" i="1" dirty="0"/>
          </a:p>
          <a:p>
            <a:pPr marL="114300" indent="0">
              <a:lnSpc>
                <a:spcPct val="150000"/>
              </a:lnSpc>
              <a:spcBef>
                <a:spcPts val="0"/>
              </a:spcBef>
              <a:buNone/>
            </a:pPr>
            <a:r>
              <a:rPr lang="en-US" sz="2400" dirty="0">
                <a:hlinkClick r:id="rId4"/>
              </a:rPr>
              <a:t>https://www.techopedia.com/definition/1215/keyword-seo</a:t>
            </a:r>
            <a:r>
              <a:rPr lang="en-US" sz="2400" dirty="0"/>
              <a:t> </a:t>
            </a:r>
          </a:p>
        </p:txBody>
      </p:sp>
      <p:pic>
        <p:nvPicPr>
          <p:cNvPr id="5" name="Picture 4">
            <a:extLst>
              <a:ext uri="{FF2B5EF4-FFF2-40B4-BE49-F238E27FC236}">
                <a16:creationId xmlns:a16="http://schemas.microsoft.com/office/drawing/2014/main" id="{FC58F05D-7A59-AC41-B749-BFA723AFF81C}"/>
              </a:ext>
            </a:extLst>
          </p:cNvPr>
          <p:cNvPicPr>
            <a:picLocks noChangeAspect="1"/>
          </p:cNvPicPr>
          <p:nvPr/>
        </p:nvPicPr>
        <p:blipFill>
          <a:blip r:embed="rId5"/>
          <a:stretch>
            <a:fillRect/>
          </a:stretch>
        </p:blipFill>
        <p:spPr>
          <a:xfrm>
            <a:off x="0" y="1"/>
            <a:ext cx="2254469" cy="1645058"/>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5"/>
        <p:cNvGrpSpPr/>
        <p:nvPr/>
      </p:nvGrpSpPr>
      <p:grpSpPr>
        <a:xfrm>
          <a:off x="0" y="0"/>
          <a:ext cx="0" cy="0"/>
          <a:chOff x="0" y="0"/>
          <a:chExt cx="0" cy="0"/>
        </a:xfrm>
      </p:grpSpPr>
      <p:sp>
        <p:nvSpPr>
          <p:cNvPr id="3" name="Title 2">
            <a:extLst>
              <a:ext uri="{FF2B5EF4-FFF2-40B4-BE49-F238E27FC236}">
                <a16:creationId xmlns:a16="http://schemas.microsoft.com/office/drawing/2014/main" id="{AB4F92B7-A0DA-6648-9A54-70151229F2B6}"/>
              </a:ext>
            </a:extLst>
          </p:cNvPr>
          <p:cNvSpPr>
            <a:spLocks noGrp="1"/>
          </p:cNvSpPr>
          <p:nvPr>
            <p:ph type="title"/>
          </p:nvPr>
        </p:nvSpPr>
        <p:spPr/>
        <p:txBody>
          <a:bodyPr/>
          <a:lstStyle/>
          <a:p>
            <a:r>
              <a:rPr lang="el-GR" sz="4000" dirty="0"/>
              <a:t>Πώς</a:t>
            </a:r>
            <a:r>
              <a:rPr lang="en-US" sz="4000" dirty="0"/>
              <a:t> </a:t>
            </a:r>
            <a:r>
              <a:rPr lang="el-GR" sz="4000" dirty="0"/>
              <a:t> λειτουργούν οι λέξεις-κλειδιά?</a:t>
            </a:r>
            <a:endParaRPr lang="en-US" sz="4000" dirty="0"/>
          </a:p>
        </p:txBody>
      </p:sp>
      <p:sp>
        <p:nvSpPr>
          <p:cNvPr id="4" name="Text Placeholder 3">
            <a:extLst>
              <a:ext uri="{FF2B5EF4-FFF2-40B4-BE49-F238E27FC236}">
                <a16:creationId xmlns:a16="http://schemas.microsoft.com/office/drawing/2014/main" id="{69D28452-A4A6-FE4A-80CA-CF0AD35415CD}"/>
              </a:ext>
            </a:extLst>
          </p:cNvPr>
          <p:cNvSpPr>
            <a:spLocks noGrp="1"/>
          </p:cNvSpPr>
          <p:nvPr>
            <p:ph type="body" idx="1"/>
          </p:nvPr>
        </p:nvSpPr>
        <p:spPr>
          <a:xfrm>
            <a:off x="508000" y="1491985"/>
            <a:ext cx="8229600" cy="1937015"/>
          </a:xfrm>
        </p:spPr>
        <p:txBody>
          <a:bodyPr/>
          <a:lstStyle/>
          <a:p>
            <a:r>
              <a:rPr lang="el-GR" sz="2800" dirty="0"/>
              <a:t>Οι περισσότεροι χρήστες του διαδικτύου χρησιμοποιούν λέξεις-κλειδιά ή φράσεις-κλειδιά για αναζήτηση στις μηχανές αναζήτησης για πληροφορίες.</a:t>
            </a:r>
            <a:endParaRPr lang="en-US" sz="2800" dirty="0"/>
          </a:p>
        </p:txBody>
      </p:sp>
      <p:pic>
        <p:nvPicPr>
          <p:cNvPr id="2" name="Picture 1">
            <a:extLst>
              <a:ext uri="{FF2B5EF4-FFF2-40B4-BE49-F238E27FC236}">
                <a16:creationId xmlns:a16="http://schemas.microsoft.com/office/drawing/2014/main" id="{6D445E83-8A82-9048-AB3F-57F3CC413E09}"/>
              </a:ext>
            </a:extLst>
          </p:cNvPr>
          <p:cNvPicPr>
            <a:picLocks noChangeAspect="1"/>
          </p:cNvPicPr>
          <p:nvPr/>
        </p:nvPicPr>
        <p:blipFill>
          <a:blip r:embed="rId4"/>
          <a:stretch>
            <a:fillRect/>
          </a:stretch>
        </p:blipFill>
        <p:spPr>
          <a:xfrm>
            <a:off x="0" y="3478267"/>
            <a:ext cx="5407572" cy="3379733"/>
          </a:xfrm>
          <a:prstGeom prst="rect">
            <a:avLst/>
          </a:prstGeom>
        </p:spPr>
      </p:pic>
      <p:sp>
        <p:nvSpPr>
          <p:cNvPr id="5" name="Rectangle 4">
            <a:extLst>
              <a:ext uri="{FF2B5EF4-FFF2-40B4-BE49-F238E27FC236}">
                <a16:creationId xmlns:a16="http://schemas.microsoft.com/office/drawing/2014/main" id="{3E35A30E-B1C8-E146-8E94-875874C7EAED}"/>
              </a:ext>
            </a:extLst>
          </p:cNvPr>
          <p:cNvSpPr/>
          <p:nvPr/>
        </p:nvSpPr>
        <p:spPr>
          <a:xfrm>
            <a:off x="5533697" y="3429000"/>
            <a:ext cx="3610303" cy="738664"/>
          </a:xfrm>
          <a:prstGeom prst="rect">
            <a:avLst/>
          </a:prstGeom>
        </p:spPr>
        <p:txBody>
          <a:bodyPr wrap="square">
            <a:spAutoFit/>
          </a:bodyPr>
          <a:lstStyle/>
          <a:p>
            <a:r>
              <a:rPr lang="en-US" dirty="0"/>
              <a:t>https://</a:t>
            </a:r>
            <a:r>
              <a:rPr lang="en-US" dirty="0" err="1"/>
              <a:t>digitalmarketingphilippines.com</a:t>
            </a:r>
            <a:r>
              <a:rPr lang="en-US" dirty="0"/>
              <a:t>/understanding-the-basics-and-importance-of-keyword-research/</a:t>
            </a:r>
            <a:endParaRPr lang="en-US" sz="2000" dirty="0"/>
          </a:p>
        </p:txBody>
      </p:sp>
      <p:sp>
        <p:nvSpPr>
          <p:cNvPr id="6" name="Rectangle 5">
            <a:extLst>
              <a:ext uri="{FF2B5EF4-FFF2-40B4-BE49-F238E27FC236}">
                <a16:creationId xmlns:a16="http://schemas.microsoft.com/office/drawing/2014/main" id="{59092B5F-B95D-5449-813B-5ADD34100208}"/>
              </a:ext>
            </a:extLst>
          </p:cNvPr>
          <p:cNvSpPr/>
          <p:nvPr/>
        </p:nvSpPr>
        <p:spPr>
          <a:xfrm>
            <a:off x="196715" y="6583362"/>
            <a:ext cx="7390860" cy="307777"/>
          </a:xfrm>
          <a:prstGeom prst="rect">
            <a:avLst/>
          </a:prstGeom>
        </p:spPr>
        <p:txBody>
          <a:bodyPr wrap="square">
            <a:spAutoFit/>
          </a:bodyPr>
          <a:lstStyle/>
          <a:p>
            <a:r>
              <a:rPr lang="en-US" dirty="0">
                <a:hlinkClick r:id="rId5"/>
              </a:rPr>
              <a:t>https://pixabay.com/</a:t>
            </a:r>
            <a:r>
              <a:rPr lang="en-US" dirty="0"/>
              <a:t>  Attribution is not required</a:t>
            </a:r>
          </a:p>
        </p:txBody>
      </p:sp>
    </p:spTree>
    <p:extLst>
      <p:ext uri="{BB962C8B-B14F-4D97-AF65-F5344CB8AC3E}">
        <p14:creationId xmlns:p14="http://schemas.microsoft.com/office/powerpoint/2010/main" val="13283299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5"/>
        <p:cNvGrpSpPr/>
        <p:nvPr/>
      </p:nvGrpSpPr>
      <p:grpSpPr>
        <a:xfrm>
          <a:off x="0" y="0"/>
          <a:ext cx="0" cy="0"/>
          <a:chOff x="0" y="0"/>
          <a:chExt cx="0" cy="0"/>
        </a:xfrm>
      </p:grpSpPr>
      <p:sp>
        <p:nvSpPr>
          <p:cNvPr id="3" name="Title 2">
            <a:extLst>
              <a:ext uri="{FF2B5EF4-FFF2-40B4-BE49-F238E27FC236}">
                <a16:creationId xmlns:a16="http://schemas.microsoft.com/office/drawing/2014/main" id="{AB4F92B7-A0DA-6648-9A54-70151229F2B6}"/>
              </a:ext>
            </a:extLst>
          </p:cNvPr>
          <p:cNvSpPr>
            <a:spLocks noGrp="1"/>
          </p:cNvSpPr>
          <p:nvPr>
            <p:ph type="title"/>
          </p:nvPr>
        </p:nvSpPr>
        <p:spPr>
          <a:xfrm>
            <a:off x="701857" y="274638"/>
            <a:ext cx="8229600" cy="1143000"/>
          </a:xfrm>
        </p:spPr>
        <p:txBody>
          <a:bodyPr/>
          <a:lstStyle/>
          <a:p>
            <a:r>
              <a:rPr lang="el-GR" sz="3600" dirty="0"/>
              <a:t>Γιατί οι λέξεις-κλειδιά είναι σημαντικές?</a:t>
            </a:r>
            <a:endParaRPr lang="en-US" sz="3600" dirty="0"/>
          </a:p>
        </p:txBody>
      </p:sp>
      <p:pic>
        <p:nvPicPr>
          <p:cNvPr id="2" name="Picture 1">
            <a:extLst>
              <a:ext uri="{FF2B5EF4-FFF2-40B4-BE49-F238E27FC236}">
                <a16:creationId xmlns:a16="http://schemas.microsoft.com/office/drawing/2014/main" id="{5C7EE55A-B0F0-474B-A71D-D927E07E86BE}"/>
              </a:ext>
            </a:extLst>
          </p:cNvPr>
          <p:cNvPicPr>
            <a:picLocks noChangeAspect="1"/>
          </p:cNvPicPr>
          <p:nvPr/>
        </p:nvPicPr>
        <p:blipFill>
          <a:blip r:embed="rId4">
            <a:alphaModFix/>
          </a:blip>
          <a:stretch>
            <a:fillRect/>
          </a:stretch>
        </p:blipFill>
        <p:spPr>
          <a:xfrm>
            <a:off x="2389527" y="4409768"/>
            <a:ext cx="3466525" cy="2448232"/>
          </a:xfrm>
          <a:prstGeom prst="rect">
            <a:avLst/>
          </a:prstGeom>
        </p:spPr>
      </p:pic>
      <p:sp>
        <p:nvSpPr>
          <p:cNvPr id="7" name="Text Placeholder 3">
            <a:extLst>
              <a:ext uri="{FF2B5EF4-FFF2-40B4-BE49-F238E27FC236}">
                <a16:creationId xmlns:a16="http://schemas.microsoft.com/office/drawing/2014/main" id="{FF0AE32D-1E17-D14B-B620-98C625B6FCF9}"/>
              </a:ext>
            </a:extLst>
          </p:cNvPr>
          <p:cNvSpPr txBox="1">
            <a:spLocks/>
          </p:cNvSpPr>
          <p:nvPr/>
        </p:nvSpPr>
        <p:spPr>
          <a:xfrm>
            <a:off x="1080230" y="1417639"/>
            <a:ext cx="7472854" cy="2992130"/>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360"/>
              </a:spcBef>
              <a:spcAft>
                <a:spcPts val="0"/>
              </a:spcAft>
              <a:buClr>
                <a:schemeClr val="dk1"/>
              </a:buClr>
              <a:buSzPts val="1800"/>
              <a:buFont typeface="Arial"/>
              <a:buChar char="•"/>
              <a:defRPr sz="3200" b="0" i="0" u="none" strike="noStrike" cap="none">
                <a:solidFill>
                  <a:schemeClr val="dk1"/>
                </a:solidFill>
                <a:latin typeface="Calibri"/>
                <a:ea typeface="Calibri"/>
                <a:cs typeface="Calibri"/>
                <a:sym typeface="Calibri"/>
              </a:defRPr>
            </a:lvl1pPr>
            <a:lvl2pPr marL="914400" marR="0" lvl="1" indent="-342900" algn="l" rtl="0">
              <a:lnSpc>
                <a:spcPct val="100000"/>
              </a:lnSpc>
              <a:spcBef>
                <a:spcPts val="360"/>
              </a:spcBef>
              <a:spcAft>
                <a:spcPts val="0"/>
              </a:spcAft>
              <a:buClr>
                <a:schemeClr val="dk1"/>
              </a:buClr>
              <a:buSzPts val="1800"/>
              <a:buFont typeface="Arial"/>
              <a:buChar char="–"/>
              <a:defRPr sz="2800" b="0"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4pPr>
            <a:lvl5pPr marL="2286000" marR="0" lvl="4"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9pPr>
          </a:lstStyle>
          <a:p>
            <a:r>
              <a:rPr lang="el-GR" sz="2800" dirty="0"/>
              <a:t>Οι λέξεις-κλειδιά διευκολύνουν και μας βοηθούν στην αποτελεσματικότερη αναζήτηση στο διαδίκτυο</a:t>
            </a:r>
            <a:endParaRPr lang="en-US" sz="2800" dirty="0"/>
          </a:p>
          <a:p>
            <a:pPr marL="114300" indent="0">
              <a:buNone/>
            </a:pPr>
            <a:endParaRPr lang="en-US" sz="2800" dirty="0"/>
          </a:p>
          <a:p>
            <a:r>
              <a:rPr lang="el-GR" sz="2800" dirty="0"/>
              <a:t>Αν επιλέξουμε τις σωστές λέξεις-κλειδιά, είναι εύκολο να γίνει η περιήγηση στον ιστό.</a:t>
            </a:r>
            <a:endParaRPr lang="en-US" sz="2800" dirty="0"/>
          </a:p>
        </p:txBody>
      </p:sp>
      <p:sp>
        <p:nvSpPr>
          <p:cNvPr id="5" name="Rectangle 4">
            <a:extLst>
              <a:ext uri="{FF2B5EF4-FFF2-40B4-BE49-F238E27FC236}">
                <a16:creationId xmlns:a16="http://schemas.microsoft.com/office/drawing/2014/main" id="{6A819D8D-C6C0-6741-A731-BD1CDD2095F0}"/>
              </a:ext>
            </a:extLst>
          </p:cNvPr>
          <p:cNvSpPr/>
          <p:nvPr/>
        </p:nvSpPr>
        <p:spPr>
          <a:xfrm>
            <a:off x="2160622" y="6583362"/>
            <a:ext cx="3987259" cy="307777"/>
          </a:xfrm>
          <a:prstGeom prst="rect">
            <a:avLst/>
          </a:prstGeom>
        </p:spPr>
        <p:txBody>
          <a:bodyPr wrap="square">
            <a:spAutoFit/>
          </a:bodyPr>
          <a:lstStyle/>
          <a:p>
            <a:r>
              <a:rPr lang="en-US" dirty="0">
                <a:hlinkClick r:id="rId5"/>
              </a:rPr>
              <a:t>https://pixabay.com/</a:t>
            </a:r>
            <a:r>
              <a:rPr lang="en-US" dirty="0"/>
              <a:t>  Attribution is not required</a:t>
            </a:r>
          </a:p>
        </p:txBody>
      </p:sp>
    </p:spTree>
    <p:extLst>
      <p:ext uri="{BB962C8B-B14F-4D97-AF65-F5344CB8AC3E}">
        <p14:creationId xmlns:p14="http://schemas.microsoft.com/office/powerpoint/2010/main" val="9562441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5"/>
        <p:cNvGrpSpPr/>
        <p:nvPr/>
      </p:nvGrpSpPr>
      <p:grpSpPr>
        <a:xfrm>
          <a:off x="0" y="0"/>
          <a:ext cx="0" cy="0"/>
          <a:chOff x="0" y="0"/>
          <a:chExt cx="0" cy="0"/>
        </a:xfrm>
      </p:grpSpPr>
      <p:sp>
        <p:nvSpPr>
          <p:cNvPr id="3" name="Title 2">
            <a:extLst>
              <a:ext uri="{FF2B5EF4-FFF2-40B4-BE49-F238E27FC236}">
                <a16:creationId xmlns:a16="http://schemas.microsoft.com/office/drawing/2014/main" id="{AB4F92B7-A0DA-6648-9A54-70151229F2B6}"/>
              </a:ext>
            </a:extLst>
          </p:cNvPr>
          <p:cNvSpPr>
            <a:spLocks noGrp="1"/>
          </p:cNvSpPr>
          <p:nvPr>
            <p:ph type="title"/>
          </p:nvPr>
        </p:nvSpPr>
        <p:spPr>
          <a:xfrm>
            <a:off x="709448" y="192131"/>
            <a:ext cx="8229600" cy="1143000"/>
          </a:xfrm>
        </p:spPr>
        <p:txBody>
          <a:bodyPr/>
          <a:lstStyle/>
          <a:p>
            <a:r>
              <a:rPr lang="el-GR" sz="3600" dirty="0"/>
              <a:t>Πως να κάνετε αναζήτηση για πληροφορίες σχετικές με την υγεία</a:t>
            </a:r>
            <a:endParaRPr lang="en-US" sz="3600" dirty="0"/>
          </a:p>
        </p:txBody>
      </p:sp>
      <p:sp>
        <p:nvSpPr>
          <p:cNvPr id="4" name="Text Placeholder 3">
            <a:extLst>
              <a:ext uri="{FF2B5EF4-FFF2-40B4-BE49-F238E27FC236}">
                <a16:creationId xmlns:a16="http://schemas.microsoft.com/office/drawing/2014/main" id="{69D28452-A4A6-FE4A-80CA-CF0AD35415CD}"/>
              </a:ext>
            </a:extLst>
          </p:cNvPr>
          <p:cNvSpPr>
            <a:spLocks noGrp="1"/>
          </p:cNvSpPr>
          <p:nvPr>
            <p:ph type="body" idx="1"/>
          </p:nvPr>
        </p:nvSpPr>
        <p:spPr>
          <a:xfrm>
            <a:off x="457200" y="1573998"/>
            <a:ext cx="8229600" cy="4525963"/>
          </a:xfrm>
        </p:spPr>
        <p:txBody>
          <a:bodyPr/>
          <a:lstStyle/>
          <a:p>
            <a:pPr marL="114300" lvl="0" indent="0">
              <a:buNone/>
            </a:pPr>
            <a:r>
              <a:rPr lang="en-US" sz="2400" dirty="0"/>
              <a:t>1) </a:t>
            </a:r>
            <a:r>
              <a:rPr lang="el-GR" sz="2400" dirty="0"/>
              <a:t>Καθορίστε την ερώτησή σας και σχηματίστε μια πρόταση</a:t>
            </a:r>
            <a:endParaRPr lang="en-US" sz="2400" dirty="0"/>
          </a:p>
          <a:p>
            <a:pPr marL="342900">
              <a:spcBef>
                <a:spcPts val="0"/>
              </a:spcBef>
              <a:buClr>
                <a:srgbClr val="000000"/>
              </a:buClr>
              <a:buSzPts val="1100"/>
              <a:defRPr/>
            </a:pPr>
            <a:r>
              <a:rPr lang="el-GR" sz="2400" dirty="0"/>
              <a:t>Χρησιμοποιήστε ένα παράδειγμα για να είναι πιο κατανοητό</a:t>
            </a:r>
            <a:r>
              <a:rPr lang="en-US" sz="2400" dirty="0"/>
              <a:t>:</a:t>
            </a:r>
          </a:p>
          <a:p>
            <a:pPr marL="0" lvl="0" indent="0">
              <a:spcBef>
                <a:spcPts val="0"/>
              </a:spcBef>
              <a:buClr>
                <a:srgbClr val="000000"/>
              </a:buClr>
              <a:buSzPts val="1100"/>
              <a:buNone/>
              <a:defRPr/>
            </a:pPr>
            <a:r>
              <a:rPr lang="el-GR" sz="2400" dirty="0"/>
              <a:t>Για παράδειγμα: Ο σύζυγός μου τρώει πολλά γεύματα την ημέρα, ακόμα και όταν δεν είμαι εκεί. Πως μπορώ να διαχειριστώ αυτή τη συμπεριφορά ? </a:t>
            </a:r>
            <a:endParaRPr lang="en-US" dirty="0"/>
          </a:p>
          <a:p>
            <a:pPr marL="114300" lvl="0" indent="0">
              <a:buNone/>
            </a:pPr>
            <a:endParaRPr lang="en-US" sz="2800" dirty="0"/>
          </a:p>
        </p:txBody>
      </p:sp>
      <p:pic>
        <p:nvPicPr>
          <p:cNvPr id="2" name="Picture 1">
            <a:extLst>
              <a:ext uri="{FF2B5EF4-FFF2-40B4-BE49-F238E27FC236}">
                <a16:creationId xmlns:a16="http://schemas.microsoft.com/office/drawing/2014/main" id="{657F1640-AAA5-474C-8FAA-5935FF6FE481}"/>
              </a:ext>
            </a:extLst>
          </p:cNvPr>
          <p:cNvPicPr>
            <a:picLocks noChangeAspect="1"/>
          </p:cNvPicPr>
          <p:nvPr/>
        </p:nvPicPr>
        <p:blipFill>
          <a:blip r:embed="rId4"/>
          <a:stretch>
            <a:fillRect/>
          </a:stretch>
        </p:blipFill>
        <p:spPr>
          <a:xfrm>
            <a:off x="2176429" y="3584611"/>
            <a:ext cx="4791142" cy="2515350"/>
          </a:xfrm>
          <a:prstGeom prst="rect">
            <a:avLst/>
          </a:prstGeom>
        </p:spPr>
      </p:pic>
      <p:sp>
        <p:nvSpPr>
          <p:cNvPr id="5" name="Rectangle 4">
            <a:extLst>
              <a:ext uri="{FF2B5EF4-FFF2-40B4-BE49-F238E27FC236}">
                <a16:creationId xmlns:a16="http://schemas.microsoft.com/office/drawing/2014/main" id="{C5F60864-45AE-254B-BC3A-57243801C309}"/>
              </a:ext>
            </a:extLst>
          </p:cNvPr>
          <p:cNvSpPr/>
          <p:nvPr/>
        </p:nvSpPr>
        <p:spPr>
          <a:xfrm>
            <a:off x="276425" y="6511980"/>
            <a:ext cx="7390860" cy="307777"/>
          </a:xfrm>
          <a:prstGeom prst="rect">
            <a:avLst/>
          </a:prstGeom>
        </p:spPr>
        <p:txBody>
          <a:bodyPr wrap="square">
            <a:spAutoFit/>
          </a:bodyPr>
          <a:lstStyle/>
          <a:p>
            <a:r>
              <a:rPr lang="en-US" dirty="0">
                <a:hlinkClick r:id="rId5"/>
              </a:rPr>
              <a:t>https://pixabay.com/</a:t>
            </a:r>
            <a:r>
              <a:rPr lang="en-US" dirty="0"/>
              <a:t>  Attribution is not required</a:t>
            </a:r>
          </a:p>
        </p:txBody>
      </p:sp>
    </p:spTree>
    <p:extLst>
      <p:ext uri="{BB962C8B-B14F-4D97-AF65-F5344CB8AC3E}">
        <p14:creationId xmlns:p14="http://schemas.microsoft.com/office/powerpoint/2010/main" val="30993952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5"/>
        <p:cNvGrpSpPr/>
        <p:nvPr/>
      </p:nvGrpSpPr>
      <p:grpSpPr>
        <a:xfrm>
          <a:off x="0" y="0"/>
          <a:ext cx="0" cy="0"/>
          <a:chOff x="0" y="0"/>
          <a:chExt cx="0" cy="0"/>
        </a:xfrm>
      </p:grpSpPr>
      <p:sp>
        <p:nvSpPr>
          <p:cNvPr id="4" name="Text Placeholder 3">
            <a:extLst>
              <a:ext uri="{FF2B5EF4-FFF2-40B4-BE49-F238E27FC236}">
                <a16:creationId xmlns:a16="http://schemas.microsoft.com/office/drawing/2014/main" id="{69D28452-A4A6-FE4A-80CA-CF0AD35415CD}"/>
              </a:ext>
            </a:extLst>
          </p:cNvPr>
          <p:cNvSpPr>
            <a:spLocks noGrp="1"/>
          </p:cNvSpPr>
          <p:nvPr>
            <p:ph type="body" idx="1"/>
          </p:nvPr>
        </p:nvSpPr>
        <p:spPr>
          <a:xfrm>
            <a:off x="457200" y="1600200"/>
            <a:ext cx="8229600" cy="4525963"/>
          </a:xfrm>
        </p:spPr>
        <p:txBody>
          <a:bodyPr/>
          <a:lstStyle/>
          <a:p>
            <a:pPr marL="114300" indent="0">
              <a:buNone/>
            </a:pPr>
            <a:r>
              <a:rPr lang="en-US" sz="2800" dirty="0"/>
              <a:t>2) </a:t>
            </a:r>
            <a:r>
              <a:rPr lang="el-GR" sz="2800" dirty="0"/>
              <a:t>Ορίστε τον πληθυσμό σας</a:t>
            </a:r>
            <a:endParaRPr lang="en-US" sz="2800" dirty="0"/>
          </a:p>
          <a:p>
            <a:r>
              <a:rPr lang="el-GR" sz="2000" dirty="0"/>
              <a:t>Λάβετε υπόψιν το συγκεκριμένο πληθυσμό και/ ή τη διαταραχή</a:t>
            </a:r>
            <a:r>
              <a:rPr lang="en-US" sz="2000" dirty="0"/>
              <a:t>:</a:t>
            </a:r>
            <a:r>
              <a:rPr lang="el-GR" sz="2000" dirty="0"/>
              <a:t> άτομα με άνοια, ηλικιωμένους, άνοια</a:t>
            </a:r>
            <a:endParaRPr lang="en-US" dirty="0"/>
          </a:p>
          <a:p>
            <a:pPr marL="114300" indent="0">
              <a:buNone/>
            </a:pPr>
            <a:endParaRPr lang="en-US" dirty="0"/>
          </a:p>
          <a:p>
            <a:pPr marL="114300" indent="0">
              <a:buNone/>
            </a:pPr>
            <a:endParaRPr lang="en-US" dirty="0"/>
          </a:p>
          <a:p>
            <a:pPr marL="114300" indent="0">
              <a:buNone/>
            </a:pPr>
            <a:endParaRPr lang="en-US" dirty="0"/>
          </a:p>
          <a:p>
            <a:pPr marL="114300" indent="0">
              <a:buNone/>
            </a:pPr>
            <a:endParaRPr lang="en-US" dirty="0"/>
          </a:p>
          <a:p>
            <a:pPr marL="114300" indent="0">
              <a:buNone/>
            </a:pPr>
            <a:endParaRPr lang="en-US" dirty="0"/>
          </a:p>
          <a:p>
            <a:pPr marL="114300" indent="0">
              <a:buNone/>
            </a:pPr>
            <a:endParaRPr lang="en-US" dirty="0"/>
          </a:p>
          <a:p>
            <a:pPr marL="114300" indent="0">
              <a:buNone/>
            </a:pPr>
            <a:endParaRPr lang="en-US" dirty="0"/>
          </a:p>
        </p:txBody>
      </p:sp>
      <p:pic>
        <p:nvPicPr>
          <p:cNvPr id="2" name="Picture 1">
            <a:extLst>
              <a:ext uri="{FF2B5EF4-FFF2-40B4-BE49-F238E27FC236}">
                <a16:creationId xmlns:a16="http://schemas.microsoft.com/office/drawing/2014/main" id="{B36DF054-D3B5-5647-B9C3-1D06FBEFB97D}"/>
              </a:ext>
            </a:extLst>
          </p:cNvPr>
          <p:cNvPicPr>
            <a:picLocks noChangeAspect="1"/>
          </p:cNvPicPr>
          <p:nvPr/>
        </p:nvPicPr>
        <p:blipFill>
          <a:blip r:embed="rId4"/>
          <a:stretch>
            <a:fillRect/>
          </a:stretch>
        </p:blipFill>
        <p:spPr>
          <a:xfrm>
            <a:off x="1558077" y="3119639"/>
            <a:ext cx="6326467" cy="2817255"/>
          </a:xfrm>
          <a:prstGeom prst="rect">
            <a:avLst/>
          </a:prstGeom>
        </p:spPr>
      </p:pic>
      <p:sp>
        <p:nvSpPr>
          <p:cNvPr id="7" name="Title 2">
            <a:extLst>
              <a:ext uri="{FF2B5EF4-FFF2-40B4-BE49-F238E27FC236}">
                <a16:creationId xmlns:a16="http://schemas.microsoft.com/office/drawing/2014/main" id="{61AEC43A-9164-F34C-A003-ED67DA6B2EC3}"/>
              </a:ext>
            </a:extLst>
          </p:cNvPr>
          <p:cNvSpPr txBox="1">
            <a:spLocks/>
          </p:cNvSpPr>
          <p:nvPr/>
        </p:nvSpPr>
        <p:spPr>
          <a:xfrm>
            <a:off x="695435" y="216173"/>
            <a:ext cx="8229600" cy="11430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18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l-GR" sz="4000" dirty="0"/>
              <a:t>Πώς να κάνετε αναζήτηση για πληροφορίες σχετικές με την υγεία</a:t>
            </a:r>
            <a:endParaRPr lang="en-US" sz="4000" dirty="0"/>
          </a:p>
        </p:txBody>
      </p:sp>
      <p:sp>
        <p:nvSpPr>
          <p:cNvPr id="5" name="Rectangle 4">
            <a:extLst>
              <a:ext uri="{FF2B5EF4-FFF2-40B4-BE49-F238E27FC236}">
                <a16:creationId xmlns:a16="http://schemas.microsoft.com/office/drawing/2014/main" id="{519664A1-C59C-E24F-BD03-27D88911CDDE}"/>
              </a:ext>
            </a:extLst>
          </p:cNvPr>
          <p:cNvSpPr/>
          <p:nvPr/>
        </p:nvSpPr>
        <p:spPr>
          <a:xfrm>
            <a:off x="0" y="6550223"/>
            <a:ext cx="7390860" cy="307777"/>
          </a:xfrm>
          <a:prstGeom prst="rect">
            <a:avLst/>
          </a:prstGeom>
        </p:spPr>
        <p:txBody>
          <a:bodyPr wrap="square">
            <a:spAutoFit/>
          </a:bodyPr>
          <a:lstStyle/>
          <a:p>
            <a:r>
              <a:rPr lang="en-US" dirty="0">
                <a:hlinkClick r:id="rId5"/>
              </a:rPr>
              <a:t>https://pixabay.com/</a:t>
            </a:r>
            <a:r>
              <a:rPr lang="en-US" dirty="0"/>
              <a:t>  Attribution is not required</a:t>
            </a:r>
          </a:p>
        </p:txBody>
      </p:sp>
    </p:spTree>
    <p:extLst>
      <p:ext uri="{BB962C8B-B14F-4D97-AF65-F5344CB8AC3E}">
        <p14:creationId xmlns:p14="http://schemas.microsoft.com/office/powerpoint/2010/main" val="39125981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5"/>
        <p:cNvGrpSpPr/>
        <p:nvPr/>
      </p:nvGrpSpPr>
      <p:grpSpPr>
        <a:xfrm>
          <a:off x="0" y="0"/>
          <a:ext cx="0" cy="0"/>
          <a:chOff x="0" y="0"/>
          <a:chExt cx="0" cy="0"/>
        </a:xfrm>
      </p:grpSpPr>
      <p:sp>
        <p:nvSpPr>
          <p:cNvPr id="4" name="Text Placeholder 3">
            <a:extLst>
              <a:ext uri="{FF2B5EF4-FFF2-40B4-BE49-F238E27FC236}">
                <a16:creationId xmlns:a16="http://schemas.microsoft.com/office/drawing/2014/main" id="{69D28452-A4A6-FE4A-80CA-CF0AD35415CD}"/>
              </a:ext>
            </a:extLst>
          </p:cNvPr>
          <p:cNvSpPr>
            <a:spLocks noGrp="1"/>
          </p:cNvSpPr>
          <p:nvPr>
            <p:ph type="body" idx="1"/>
          </p:nvPr>
        </p:nvSpPr>
        <p:spPr>
          <a:xfrm>
            <a:off x="457200" y="1600200"/>
            <a:ext cx="8229600" cy="4525963"/>
          </a:xfrm>
        </p:spPr>
        <p:txBody>
          <a:bodyPr/>
          <a:lstStyle/>
          <a:p>
            <a:pPr marL="114300" indent="0">
              <a:buNone/>
            </a:pPr>
            <a:r>
              <a:rPr lang="en-US" sz="2800" dirty="0"/>
              <a:t>3)</a:t>
            </a:r>
            <a:r>
              <a:rPr lang="el-GR" sz="2800" dirty="0"/>
              <a:t> Ορίστε το πρόβλημα</a:t>
            </a:r>
          </a:p>
          <a:p>
            <a:pPr marL="114300" indent="0">
              <a:buNone/>
            </a:pPr>
            <a:r>
              <a:rPr lang="el-GR" sz="2400" dirty="0"/>
              <a:t>Λάβετε υπόψιν τα συμπτώματα και τις κατηγορίες στις οποίες ανήκουν τα συμπτώματα. Στο παραπάνω παράδειγμα η συγκεκριμένη κατηγορία είναι η διατροφική διαταραχή και οι διαταραχές συμπεριφοράς στην άνοια.</a:t>
            </a:r>
            <a:endParaRPr lang="en-US" dirty="0"/>
          </a:p>
          <a:p>
            <a:pPr marL="114300" indent="0">
              <a:buNone/>
            </a:pPr>
            <a:endParaRPr lang="en-US" dirty="0"/>
          </a:p>
        </p:txBody>
      </p:sp>
      <p:pic>
        <p:nvPicPr>
          <p:cNvPr id="2" name="Picture 1">
            <a:extLst>
              <a:ext uri="{FF2B5EF4-FFF2-40B4-BE49-F238E27FC236}">
                <a16:creationId xmlns:a16="http://schemas.microsoft.com/office/drawing/2014/main" id="{96FA6971-6238-EF4F-A718-D59841748E29}"/>
              </a:ext>
            </a:extLst>
          </p:cNvPr>
          <p:cNvPicPr>
            <a:picLocks noChangeAspect="1"/>
          </p:cNvPicPr>
          <p:nvPr/>
        </p:nvPicPr>
        <p:blipFill>
          <a:blip r:embed="rId4"/>
          <a:stretch>
            <a:fillRect/>
          </a:stretch>
        </p:blipFill>
        <p:spPr>
          <a:xfrm>
            <a:off x="2024495" y="3730838"/>
            <a:ext cx="4119650" cy="2819385"/>
          </a:xfrm>
          <a:prstGeom prst="rect">
            <a:avLst/>
          </a:prstGeom>
        </p:spPr>
      </p:pic>
      <p:sp>
        <p:nvSpPr>
          <p:cNvPr id="7" name="Title 2">
            <a:extLst>
              <a:ext uri="{FF2B5EF4-FFF2-40B4-BE49-F238E27FC236}">
                <a16:creationId xmlns:a16="http://schemas.microsoft.com/office/drawing/2014/main" id="{8149FD98-2EE1-2F46-90AA-9696324BCF25}"/>
              </a:ext>
            </a:extLst>
          </p:cNvPr>
          <p:cNvSpPr txBox="1">
            <a:spLocks/>
          </p:cNvSpPr>
          <p:nvPr/>
        </p:nvSpPr>
        <p:spPr>
          <a:xfrm>
            <a:off x="695435" y="216173"/>
            <a:ext cx="8229600" cy="11430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18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l-GR" sz="4000" dirty="0"/>
              <a:t>Πως να κάνετε αναζήτηση για πληροφορίες σχετικές με την υγεία</a:t>
            </a:r>
            <a:endParaRPr lang="en-US" sz="4000" dirty="0"/>
          </a:p>
        </p:txBody>
      </p:sp>
      <p:sp>
        <p:nvSpPr>
          <p:cNvPr id="5" name="Rectangle 4">
            <a:extLst>
              <a:ext uri="{FF2B5EF4-FFF2-40B4-BE49-F238E27FC236}">
                <a16:creationId xmlns:a16="http://schemas.microsoft.com/office/drawing/2014/main" id="{D5B6CA25-0D21-704B-9B39-E7E45E070808}"/>
              </a:ext>
            </a:extLst>
          </p:cNvPr>
          <p:cNvSpPr/>
          <p:nvPr/>
        </p:nvSpPr>
        <p:spPr>
          <a:xfrm>
            <a:off x="0" y="6550223"/>
            <a:ext cx="7390860" cy="307777"/>
          </a:xfrm>
          <a:prstGeom prst="rect">
            <a:avLst/>
          </a:prstGeom>
        </p:spPr>
        <p:txBody>
          <a:bodyPr wrap="square">
            <a:spAutoFit/>
          </a:bodyPr>
          <a:lstStyle/>
          <a:p>
            <a:r>
              <a:rPr lang="en-US" dirty="0">
                <a:hlinkClick r:id="rId5"/>
              </a:rPr>
              <a:t>https://pixabay.com/</a:t>
            </a:r>
            <a:r>
              <a:rPr lang="en-US" dirty="0"/>
              <a:t>  Attribution is not required</a:t>
            </a:r>
          </a:p>
        </p:txBody>
      </p:sp>
    </p:spTree>
    <p:extLst>
      <p:ext uri="{BB962C8B-B14F-4D97-AF65-F5344CB8AC3E}">
        <p14:creationId xmlns:p14="http://schemas.microsoft.com/office/powerpoint/2010/main" val="24552637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5"/>
        <p:cNvGrpSpPr/>
        <p:nvPr/>
      </p:nvGrpSpPr>
      <p:grpSpPr>
        <a:xfrm>
          <a:off x="0" y="0"/>
          <a:ext cx="0" cy="0"/>
          <a:chOff x="0" y="0"/>
          <a:chExt cx="0" cy="0"/>
        </a:xfrm>
      </p:grpSpPr>
      <p:sp>
        <p:nvSpPr>
          <p:cNvPr id="4" name="Text Placeholder 3">
            <a:extLst>
              <a:ext uri="{FF2B5EF4-FFF2-40B4-BE49-F238E27FC236}">
                <a16:creationId xmlns:a16="http://schemas.microsoft.com/office/drawing/2014/main" id="{69D28452-A4A6-FE4A-80CA-CF0AD35415CD}"/>
              </a:ext>
            </a:extLst>
          </p:cNvPr>
          <p:cNvSpPr>
            <a:spLocks noGrp="1"/>
          </p:cNvSpPr>
          <p:nvPr>
            <p:ph type="body" idx="1"/>
          </p:nvPr>
        </p:nvSpPr>
        <p:spPr>
          <a:xfrm>
            <a:off x="457200" y="1507035"/>
            <a:ext cx="8229600" cy="4525963"/>
          </a:xfrm>
        </p:spPr>
        <p:txBody>
          <a:bodyPr/>
          <a:lstStyle/>
          <a:p>
            <a:pPr marL="114300" indent="0">
              <a:buNone/>
            </a:pPr>
            <a:r>
              <a:rPr lang="en-US" dirty="0"/>
              <a:t>4) </a:t>
            </a:r>
            <a:r>
              <a:rPr lang="el-GR" dirty="0"/>
              <a:t>Βρείτε σχετικές λέξεις στο πρόβλημα</a:t>
            </a:r>
            <a:endParaRPr lang="en-US" dirty="0"/>
          </a:p>
          <a:p>
            <a:pPr marL="342900">
              <a:spcBef>
                <a:spcPts val="0"/>
              </a:spcBef>
              <a:buClr>
                <a:srgbClr val="000000"/>
              </a:buClr>
              <a:buSzPct val="56000"/>
              <a:defRPr/>
            </a:pPr>
            <a:r>
              <a:rPr lang="el-GR" sz="2400" dirty="0"/>
              <a:t>Λάβετε υπόψιν τι θέλετε να βρείτε σχετικά με την διαχείριση αυτής της συμπεριφοράς</a:t>
            </a:r>
            <a:endParaRPr lang="en-US" sz="2400" dirty="0"/>
          </a:p>
          <a:p>
            <a:pPr marL="342900">
              <a:spcBef>
                <a:spcPts val="0"/>
              </a:spcBef>
              <a:buClr>
                <a:srgbClr val="000000"/>
              </a:buClr>
              <a:buSzPct val="56000"/>
              <a:defRPr/>
            </a:pPr>
            <a:r>
              <a:rPr lang="el-GR" sz="2400" dirty="0"/>
              <a:t>Σημειώστε διάφορες λέξεις που περιλαμβάνουν τη διαχείριση της συμπεριφοράς</a:t>
            </a:r>
            <a:r>
              <a:rPr lang="en-US" sz="2400" dirty="0"/>
              <a:t>:</a:t>
            </a:r>
            <a:r>
              <a:rPr lang="el-GR" sz="2400" dirty="0"/>
              <a:t> π.χ. πιθανές λύσεις, διαχείριση στο σπίτι, αντιμετώπιση, επιλογές θεραπείας, επιλογές φροντιστών</a:t>
            </a:r>
            <a:endParaRPr lang="en-US" sz="2400" dirty="0"/>
          </a:p>
        </p:txBody>
      </p:sp>
      <p:pic>
        <p:nvPicPr>
          <p:cNvPr id="2" name="Picture 1">
            <a:extLst>
              <a:ext uri="{FF2B5EF4-FFF2-40B4-BE49-F238E27FC236}">
                <a16:creationId xmlns:a16="http://schemas.microsoft.com/office/drawing/2014/main" id="{41A07885-DB6D-B74F-8411-2232C02DA68B}"/>
              </a:ext>
            </a:extLst>
          </p:cNvPr>
          <p:cNvPicPr>
            <a:picLocks noChangeAspect="1"/>
          </p:cNvPicPr>
          <p:nvPr/>
        </p:nvPicPr>
        <p:blipFill>
          <a:blip r:embed="rId4"/>
          <a:stretch>
            <a:fillRect/>
          </a:stretch>
        </p:blipFill>
        <p:spPr>
          <a:xfrm>
            <a:off x="746235" y="4381227"/>
            <a:ext cx="8128000" cy="2260600"/>
          </a:xfrm>
          <a:prstGeom prst="rect">
            <a:avLst/>
          </a:prstGeom>
        </p:spPr>
      </p:pic>
      <p:sp>
        <p:nvSpPr>
          <p:cNvPr id="7" name="Title 2">
            <a:extLst>
              <a:ext uri="{FF2B5EF4-FFF2-40B4-BE49-F238E27FC236}">
                <a16:creationId xmlns:a16="http://schemas.microsoft.com/office/drawing/2014/main" id="{6CF732B0-FD17-4545-B7A5-BF995C3D99CF}"/>
              </a:ext>
            </a:extLst>
          </p:cNvPr>
          <p:cNvSpPr txBox="1">
            <a:spLocks/>
          </p:cNvSpPr>
          <p:nvPr/>
        </p:nvSpPr>
        <p:spPr>
          <a:xfrm>
            <a:off x="695435" y="216173"/>
            <a:ext cx="8229600" cy="11430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18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l-GR" sz="4000" dirty="0"/>
              <a:t>Πως να κάνετε αναζήτηση για πληροφορίες σχετικές με την υγεία</a:t>
            </a:r>
            <a:endParaRPr lang="en-US" sz="4000" dirty="0"/>
          </a:p>
        </p:txBody>
      </p:sp>
    </p:spTree>
    <p:extLst>
      <p:ext uri="{BB962C8B-B14F-4D97-AF65-F5344CB8AC3E}">
        <p14:creationId xmlns:p14="http://schemas.microsoft.com/office/powerpoint/2010/main" val="2961972481"/>
      </p:ext>
    </p:extLst>
  </p:cSld>
  <p:clrMapOvr>
    <a:masterClrMapping/>
  </p:clrMapOvr>
</p:sld>
</file>

<file path=ppt/theme/theme1.xml><?xml version="1.0" encoding="utf-8"?>
<a:theme xmlns:a="http://schemas.openxmlformats.org/drawingml/2006/main" name="Tema di Offic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129</TotalTime>
  <Words>577</Words>
  <Application>Microsoft Office PowerPoint</Application>
  <PresentationFormat>On-screen Show (4:3)</PresentationFormat>
  <Paragraphs>53</Paragraphs>
  <Slides>11</Slides>
  <Notes>11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11</vt:i4>
      </vt:variant>
    </vt:vector>
  </HeadingPairs>
  <TitlesOfParts>
    <vt:vector size="14" baseType="lpstr">
      <vt:lpstr>Arial</vt:lpstr>
      <vt:lpstr>Calibri</vt:lpstr>
      <vt:lpstr>Tema di Office</vt:lpstr>
      <vt:lpstr>PowerPoint Presentation</vt:lpstr>
      <vt:lpstr>PowerPoint Presentation</vt:lpstr>
      <vt:lpstr>Τι είναι οι λέξεις-κλειδιά?</vt:lpstr>
      <vt:lpstr>Πώς  λειτουργούν οι λέξεις-κλειδιά?</vt:lpstr>
      <vt:lpstr>Γιατί οι λέξεις-κλειδιά είναι σημαντικές?</vt:lpstr>
      <vt:lpstr>Πως να κάνετε αναζήτηση για πληροφορίες σχετικές με την υγεία</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nantia avrami</dc:creator>
  <cp:lastModifiedBy>Antwnis Sty</cp:lastModifiedBy>
  <cp:revision>39</cp:revision>
  <dcterms:modified xsi:type="dcterms:W3CDTF">2020-01-11T12:34:54Z</dcterms:modified>
</cp:coreProperties>
</file>