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comments/comment5.xml" ContentType="application/vnd.openxmlformats-officedocument.presentationml.comment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7" roundtripDataSignature="AMtx7mi4zo7JRYU9lKhEkxVOd6DF/T7V8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6" clrIdx="0"/>
  <p:cmAuthor id="1" name="Areti" initials="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287" autoAdjust="0"/>
  </p:normalViewPr>
  <p:slideViewPr>
    <p:cSldViewPr snapToGrid="0">
      <p:cViewPr>
        <p:scale>
          <a:sx n="70" d="100"/>
          <a:sy n="70" d="100"/>
        </p:scale>
        <p:origin x="-138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9-02T10:39:06.910" idx="1">
    <p:pos x="6000" y="0"/>
    <p:text>(Italy) - Maybe it could be useful to add a brief explanation for each category.</p:text>
    <p:extLst>
      <p:ext uri="{C676402C-5697-4E1C-873F-D02D1690AC5C}">
        <p15:threadingInfo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imeZoneBias="0"/>
      </p:ext>
      <p:ext uri="http://customooxmlschemas.google.com/">
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commentPostId="AAAADojEW_Q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8-04T06:29:03.632" idx="4">
    <p:pos x="146" y="146"/>
    <p:text/>
    <p:extLst>
      <p:ext uri="{C676402C-5697-4E1C-873F-D02D1690AC5C}">
        <p15:threadingInfo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imeZoneBias="0"/>
      </p:ext>
      <p:ext uri="http://customooxmlschemas.google.com/">
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commentPostId="AAAACxPd8bU"/>
      </p:ext>
    </p:extLst>
  </p:cm>
  <p:cm authorId="1" dt="2019-08-04T06:27:33.879" idx="5">
    <p:pos x="10" y="10"/>
    <p:text>this slide is a short of repetition from previous slides</p:text>
    <p:extLst>
      <p:ext uri="{C676402C-5697-4E1C-873F-D02D1690AC5C}">
        <p15:threadingInfo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imeZoneBias="0"/>
      </p:ext>
      <p:ext uri="http://customooxmlschemas.google.com/">
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commentPostId="AAAACxPd8bI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9-02T10:41:56.657" idx="2">
    <p:pos x="6000" y="0"/>
    <p:text>(Italy) - Please, can you explain a little deeper?</p:text>
    <p:extLst>
      <p:ext uri="{C676402C-5697-4E1C-873F-D02D1690AC5C}">
        <p15:threadingInfo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imeZoneBias="0"/>
      </p:ext>
      <p:ext uri="http://customooxmlschemas.google.com/">
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commentPostId="AAAADojEW_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9-03T14:28:50.272" idx="3">
    <p:pos x="5064" y="2744"/>
    <p:text>Greece: et al.</p:text>
    <p:extLst>
      <p:ext uri="{C676402C-5697-4E1C-873F-D02D1690AC5C}">
        <p15:threadingInfo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imeZoneBias="0"/>
      </p:ext>
      <p:ext uri="http://customooxmlschemas.google.com/">
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commentPostId="AAAACxt0KcA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9-02T10:42:37.007" idx="6">
    <p:pos x="6000" y="0"/>
    <p:text>Please, add the source of each image. Remember that copyright issues are really important, in particular when we will use the slides in the online training</p:text>
    <p:extLst>
      <p:ext uri="{C676402C-5697-4E1C-873F-D02D1690AC5C}">
        <p15:threadingInfo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imeZoneBias="0"/>
      </p:ext>
      <p:ext uri="http://customooxmlschemas.google.com/">
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commentPostId="AAAADojEXA8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8" name="Google Shape;14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94" name="Google Shape;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0" name="Google Shape;10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6" name="Google Shape;1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2" name="Google Shape;11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8" name="Google Shape;11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pl-PL" dirty="0" smtClean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l-PL" sz="1100" b="0" i="0" u="sng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znajomość zagadnień zdrowotnych</a:t>
            </a:r>
            <a:r>
              <a:rPr lang="pl-PL" sz="11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być w stanie wyszukiwać, znajdować, rozumieć i wykorzystywać informacje zdrowotne w celu zapobiegania chorobom, promowania i utrzymania zdrowia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100" b="0" i="0" u="sng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tradycyjna umiejętność czytania i pisania</a:t>
            </a:r>
            <a:r>
              <a:rPr lang="pl-PL" sz="11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umiejętność liczenia i czytania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1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znajomość obsługi komputera: umieć korzystać z komputera, programów komputerowych i Internetu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100" b="0" i="0" u="sng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umiejętność korzystania z informacji</a:t>
            </a:r>
            <a:r>
              <a:rPr lang="pl-PL" sz="11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umieć znaleźć informacje i wykorzystać je do rozwiązania problemu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100" b="0" i="0" u="sng" strike="noStrike" cap="none" dirty="0" smtClea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wiedza naukowa</a:t>
            </a:r>
            <a:r>
              <a:rPr lang="pl-PL" sz="11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posiadanie umiejętności pisania, liczenia i technologii w celu zrozumienia nauki, teorii, metod pomiaru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100" b="0" i="0" u="sng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umiejętność korzystania z mediów: być </a:t>
            </a:r>
            <a:r>
              <a:rPr lang="pl-PL" sz="11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 stanie uzyskać dostęp, oceniać i działać przy użyciu dowolnej formy komunikacji</a:t>
            </a:r>
            <a:endParaRPr dirty="0"/>
          </a:p>
        </p:txBody>
      </p:sp>
      <p:sp>
        <p:nvSpPr>
          <p:cNvPr id="124" name="Google Shape;12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2" name="Google Shape;14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1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1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2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comments" Target="../comments/comment5.xml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oi.org/http:/dx.doi.org/10.1186/1471-2458-12-8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5364480" y="2499360"/>
            <a:ext cx="3505200" cy="36009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lang="pl-PL" sz="3600" b="1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200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MODUŁ 3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200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e-Zdrowie</a:t>
            </a:r>
            <a:endParaRPr lang="pl-PL" sz="3200" b="1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2800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 </a:t>
            </a:r>
            <a:r>
              <a:rPr lang="pl-PL" sz="32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i umiejętność korzystania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2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 z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2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 e-Zdrowia</a:t>
            </a:r>
            <a:endParaRPr sz="320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961535" y="5058697"/>
            <a:ext cx="58698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 smtClean="0">
                <a:latin typeface="Times New Roman" pitchFamily="18" charset="0"/>
                <a:cs typeface="Times New Roman" pitchFamily="18" charset="0"/>
              </a:rPr>
              <a:t>Dziękujemy za uwagę</a:t>
            </a:r>
            <a:endParaRPr lang="pl-PL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/>
          <p:nvPr/>
        </p:nvSpPr>
        <p:spPr>
          <a:xfrm>
            <a:off x="383459" y="323620"/>
            <a:ext cx="8292998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Calibri"/>
              <a:buNone/>
            </a:pPr>
            <a:r>
              <a:rPr lang="pl-PL" sz="36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Czym jest zdrowie </a:t>
            </a:r>
            <a:r>
              <a:rPr lang="pl-PL" sz="3600" b="1" dirty="0" smtClean="0"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oraz</a:t>
            </a:r>
            <a:r>
              <a:rPr lang="pl-PL" sz="36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e-Zdrowie?</a:t>
            </a:r>
            <a:endParaRPr sz="3600" b="1" i="0" u="none" strike="noStrike" cap="none" dirty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  <p:sp>
        <p:nvSpPr>
          <p:cNvPr id="90" name="Google Shape;90;p2"/>
          <p:cNvSpPr txBox="1"/>
          <p:nvPr/>
        </p:nvSpPr>
        <p:spPr>
          <a:xfrm>
            <a:off x="865131" y="1628800"/>
            <a:ext cx="7776864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l-PL" sz="24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Zdrowie: Stan pełnego dobrego samopoczucia fizycznego, psychicznego i społecznego, a nie całkowity brak choroby lub niepełnosprawności.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Konstytucja WHO, 1948</a:t>
            </a:r>
            <a:endParaRPr sz="2400" b="0" i="0" u="none" strike="noStrike" cap="none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  <p:sp>
        <p:nvSpPr>
          <p:cNvPr id="91" name="Google Shape;91;p2"/>
          <p:cNvSpPr/>
          <p:nvPr/>
        </p:nvSpPr>
        <p:spPr>
          <a:xfrm>
            <a:off x="701570" y="3645024"/>
            <a:ext cx="8172908" cy="2554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endParaRPr lang="pl-PL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1600" i="1" dirty="0" smtClean="0">
                <a:latin typeface="Times New Roman" pitchFamily="18" charset="0"/>
                <a:cs typeface="Times New Roman" pitchFamily="18" charset="0"/>
              </a:rPr>
              <a:t>E-zdrowie to rozwijająca się dziedzina, która łączy informatykę medyczną, zdrowie publiczne i biznes, odnosząc się do usług zdrowotnych i informacji dostarczanych lub udoskonalonych za pośrednictwem Internetu i powiązanych technologii. W szerszym znaczeniu termin ten charakteryzuje nie tylko rozwój techniczny, ale także stan umysłu, sposób myślenia, podejście i zaangażowanie w sieciowe, globalne myślenie, poprawę opieki zdrowotnej na poziomie lokalnym, regionalnym i światowym poprzez wykorzystanie technologii informacyjno-komunikacyjnych. </a:t>
            </a:r>
            <a:endParaRPr lang="pl-PL" sz="16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pl-PL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1600" i="1" dirty="0" err="1" smtClean="0">
                <a:latin typeface="Times New Roman" pitchFamily="18" charset="0"/>
                <a:cs typeface="Times New Roman" pitchFamily="18" charset="0"/>
              </a:rPr>
              <a:t>Eysenbach</a:t>
            </a:r>
            <a:r>
              <a:rPr lang="pl-PL" sz="1600" i="1" dirty="0" smtClean="0">
                <a:latin typeface="Times New Roman" pitchFamily="18" charset="0"/>
                <a:cs typeface="Times New Roman" pitchFamily="18" charset="0"/>
              </a:rPr>
              <a:t>, G, 2001</a:t>
            </a:r>
          </a:p>
          <a:p>
            <a:endParaRPr lang="pl-PL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"/>
          <p:cNvSpPr txBox="1"/>
          <p:nvPr/>
        </p:nvSpPr>
        <p:spPr>
          <a:xfrm>
            <a:off x="545690" y="398112"/>
            <a:ext cx="8111613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Calibri"/>
              <a:buNone/>
            </a:pPr>
            <a:r>
              <a:rPr lang="pl-PL" sz="3600" b="1" dirty="0" smtClean="0"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e</a:t>
            </a:r>
            <a:r>
              <a:rPr lang="pl-PL" sz="36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-Zdrowie – obszary zainteresowania</a:t>
            </a:r>
            <a:endParaRPr sz="3600" b="1" i="0" u="none" strike="noStrike" cap="none" dirty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  <p:sp>
        <p:nvSpPr>
          <p:cNvPr id="97" name="Google Shape;97;p3"/>
          <p:cNvSpPr txBox="1"/>
          <p:nvPr/>
        </p:nvSpPr>
        <p:spPr>
          <a:xfrm>
            <a:off x="827584" y="1916832"/>
            <a:ext cx="7920880" cy="3539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Zarządzanie informacjami o stanie zdrowia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Technologie informacyjne i </a:t>
            </a: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komunikacyjne</a:t>
            </a: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</a:pPr>
            <a:r>
              <a:rPr lang="pl-PL" sz="2800" dirty="0" smtClean="0"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pl-PL" sz="2800" dirty="0" smtClean="0"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 </a:t>
            </a: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w służbie zdrowia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None/>
            </a:pP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oraz: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lang="pl-PL" sz="2800" b="0" i="0" u="none" strike="noStrike" cap="none" dirty="0" err="1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Telemedycyna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lang="pl-PL" sz="2800" b="0" i="0" u="none" strike="noStrike" cap="none" dirty="0" err="1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Teleopieka</a:t>
            </a: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zdrowotna/zdalna opieka medyczna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lang="pl-PL" sz="2800" b="0" i="0" u="none" strike="noStrike" cap="none" dirty="0" err="1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Telematyka</a:t>
            </a: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w opiece zdrowotnej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Informatyka medyczna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"/>
          <p:cNvSpPr txBox="1"/>
          <p:nvPr/>
        </p:nvSpPr>
        <p:spPr>
          <a:xfrm>
            <a:off x="2271251" y="575187"/>
            <a:ext cx="4321277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</a:pPr>
            <a:r>
              <a:rPr lang="pl-PL" sz="32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Zalety e-Zdrowia</a:t>
            </a:r>
            <a:endParaRPr sz="32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103" name="Google Shape;103;p4"/>
          <p:cNvSpPr txBox="1"/>
          <p:nvPr/>
        </p:nvSpPr>
        <p:spPr>
          <a:xfrm>
            <a:off x="611560" y="1484784"/>
            <a:ext cx="7920880" cy="4154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pl-PL" sz="2400" b="0" i="0" u="none" strike="noStrike" cap="none" dirty="0" err="1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Telekonsultacje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medyczne;</a:t>
            </a:r>
            <a:endParaRPr sz="2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Dostęp do informacji zdrowotnych istotnych dla pacjentów, opiekunów oraz personelu medycznego;</a:t>
            </a:r>
            <a:endParaRPr sz="2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E-learning – 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szkolenie 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na odległość;</a:t>
            </a:r>
            <a:endParaRPr sz="2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Oszczędność czasu i pieniędzy;</a:t>
            </a:r>
            <a:endParaRPr sz="2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Dostęp do informacji medycznej pacjentów;</a:t>
            </a:r>
            <a:endParaRPr sz="2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Międzynarodowa </a:t>
            </a:r>
            <a:r>
              <a:rPr lang="pl-PL" sz="2400" b="0" i="0" u="none" strike="noStrike" cap="none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wymiania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informacji medycznych; </a:t>
            </a:r>
            <a:endParaRPr sz="2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Rosnąca dostępność (w tym finansowa) infrastruktury </a:t>
            </a:r>
            <a:r>
              <a:rPr lang="pl-PL" sz="2400" b="0" i="0" u="none" strike="noStrike" cap="none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ICT 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(tablety, </a:t>
            </a:r>
            <a:r>
              <a:rPr lang="pl-PL" sz="2400" b="0" i="0" u="none" strike="noStrike" cap="none" dirty="0" err="1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smartfony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, </a:t>
            </a:r>
            <a:r>
              <a:rPr lang="pl-PL" sz="2400" dirty="0"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I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nternet</a:t>
            </a:r>
            <a:r>
              <a:rPr lang="pl-PL" sz="2400" b="0" i="0" u="none" strike="noStrike" cap="none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, GPS)</a:t>
            </a:r>
            <a:endParaRPr sz="2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Możliwości komunikacji (forum</a:t>
            </a:r>
            <a:r>
              <a:rPr lang="pl-PL" sz="2400" b="0" i="0" u="none" strike="noStrike" cap="none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, 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chat, platformy internetowe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2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"/>
          <p:cNvSpPr txBox="1"/>
          <p:nvPr/>
        </p:nvSpPr>
        <p:spPr>
          <a:xfrm>
            <a:off x="383458" y="353961"/>
            <a:ext cx="8495071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</a:pPr>
            <a:r>
              <a:rPr lang="pl-PL" sz="3200" b="1" dirty="0" smtClean="0"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e</a:t>
            </a:r>
            <a:r>
              <a:rPr lang="pl-PL" sz="32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-Zdrowie – kilka użytecznych zastosowań dla naszeg</a:t>
            </a:r>
            <a:r>
              <a:rPr lang="pl-PL" sz="3200" b="1" dirty="0" smtClean="0"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o zdrowia</a:t>
            </a:r>
            <a:endParaRPr sz="3200" b="1" i="0" u="none" strike="noStrike" cap="none" dirty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  <p:sp>
        <p:nvSpPr>
          <p:cNvPr id="109" name="Google Shape;109;p5"/>
          <p:cNvSpPr txBox="1"/>
          <p:nvPr/>
        </p:nvSpPr>
        <p:spPr>
          <a:xfrm>
            <a:off x="331076" y="2204864"/>
            <a:ext cx="8345380" cy="3970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Elektroniczne przekazywanie recept;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Elektroniczne rejestry pacjentów;,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342900" marR="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pl-PL" sz="2800" dirty="0" smtClean="0"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O</a:t>
            </a: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brazowanie cyfrowe oraz powiązane usługi i raportowanie;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Portale, fora;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Systemy terminologiczne dokumentacji klinicznej i lekó</a:t>
            </a:r>
            <a:r>
              <a:rPr lang="pl-PL" sz="2800" dirty="0" smtClean="0"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w;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Platformy </a:t>
            </a:r>
            <a:r>
              <a:rPr lang="pl-PL" sz="2800" b="0" i="0" u="none" strike="noStrike" cap="none" dirty="0" err="1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e-learningowe</a:t>
            </a: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i witryny związane ze zdrowiem.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"/>
          <p:cNvSpPr txBox="1"/>
          <p:nvPr/>
        </p:nvSpPr>
        <p:spPr>
          <a:xfrm>
            <a:off x="811161" y="309716"/>
            <a:ext cx="7654413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</a:pPr>
            <a:r>
              <a:rPr lang="pl-PL" sz="3600" b="1" dirty="0" smtClean="0"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e</a:t>
            </a:r>
            <a:r>
              <a:rPr lang="pl-PL" sz="36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-Zdrowie – warunki i wymagania</a:t>
            </a:r>
            <a:endParaRPr sz="3600" b="1" i="0" u="none" strike="noStrike" cap="none" dirty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  <p:sp>
        <p:nvSpPr>
          <p:cNvPr id="115" name="Google Shape;115;p6"/>
          <p:cNvSpPr txBox="1"/>
          <p:nvPr/>
        </p:nvSpPr>
        <p:spPr>
          <a:xfrm>
            <a:off x="663677" y="1740310"/>
            <a:ext cx="7388942" cy="3785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Sprzęt, np. komputery, tablety;</a:t>
            </a:r>
            <a:endParaRPr sz="2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342900" marR="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pl-PL" sz="2400" dirty="0" smtClean="0"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Dostęp do Internetu;</a:t>
            </a: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endParaRPr lang="pl-PL" sz="2400" dirty="0" smtClean="0"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Umiejętności korzystania z e-Zdrowia, np. umiejętność wyszukiwania informacji zdrowotnych  w  Internecie;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endParaRPr sz="2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342900" marR="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Zmiana nastawienia do technologii np. mieć motywację lub być gotowym do korzystania z technologii.</a:t>
            </a:r>
          </a:p>
          <a:p>
            <a:pPr marL="342900" marR="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endParaRPr sz="2400" b="0" i="0" u="none" strike="noStrike" cap="none" dirty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"/>
          <p:cNvSpPr txBox="1"/>
          <p:nvPr/>
        </p:nvSpPr>
        <p:spPr>
          <a:xfrm>
            <a:off x="442452" y="548679"/>
            <a:ext cx="8008373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pl-PL" sz="3600" b="1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Umiejętność korzystania z e-Zdrowia</a:t>
            </a:r>
            <a:endParaRPr sz="3600" b="1" i="0" u="none" strike="noStrike" cap="none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  <p:sp>
        <p:nvSpPr>
          <p:cNvPr id="121" name="Google Shape;121;p7"/>
          <p:cNvSpPr txBox="1"/>
          <p:nvPr/>
        </p:nvSpPr>
        <p:spPr>
          <a:xfrm>
            <a:off x="737419" y="1917290"/>
            <a:ext cx="8011045" cy="34162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endParaRPr lang="pl-PL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2400" i="1" dirty="0" smtClean="0">
                <a:latin typeface="Times New Roman" pitchFamily="18" charset="0"/>
                <a:cs typeface="Times New Roman" pitchFamily="18" charset="0"/>
              </a:rPr>
              <a:t>Zdolność do lokalizowania, rozumienia, wymiany i oceny informacji zdrowotnych ze środowisk internetowych w obecności dynamicznych czynników kontekstowych oraz do wykorzystania wiedzy zdobytej na różnych poziomach ekologicznych w celu utrzymania lub poprawy zdrowia</a:t>
            </a:r>
            <a:r>
              <a:rPr lang="pl-PL" sz="2400" i="1" dirty="0" smtClean="0"/>
              <a:t>.</a:t>
            </a:r>
            <a:br>
              <a:rPr lang="pl-PL" sz="2400" i="1" dirty="0" smtClean="0"/>
            </a:br>
            <a:endParaRPr lang="pl-PL" sz="2400" i="1" dirty="0" smtClean="0"/>
          </a:p>
          <a:p>
            <a:r>
              <a:rPr lang="pl-PL" sz="2400" i="1" dirty="0" err="1" smtClean="0">
                <a:latin typeface="Times New Roman" pitchFamily="18" charset="0"/>
                <a:cs typeface="Times New Roman" pitchFamily="18" charset="0"/>
              </a:rPr>
              <a:t>Paige</a:t>
            </a:r>
            <a:r>
              <a:rPr lang="pl-PL" sz="2400" i="1" dirty="0" smtClean="0">
                <a:latin typeface="Times New Roman" pitchFamily="18" charset="0"/>
                <a:cs typeface="Times New Roman" pitchFamily="18" charset="0"/>
              </a:rPr>
              <a:t> i in., 2018</a:t>
            </a: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1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"/>
          <p:cNvSpPr txBox="1"/>
          <p:nvPr/>
        </p:nvSpPr>
        <p:spPr>
          <a:xfrm>
            <a:off x="457200" y="250723"/>
            <a:ext cx="8259097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Calibri"/>
              <a:buNone/>
            </a:pPr>
            <a:r>
              <a:rPr lang="pl-PL" sz="3600" b="1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Umiejętność korzystania z e-Zdrowia</a:t>
            </a:r>
            <a:endParaRPr sz="3600" b="1" i="0" u="none" strike="noStrike" cap="none" dirty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  <p:pic>
        <p:nvPicPr>
          <p:cNvPr id="127" name="Google Shape;127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796" y="1687369"/>
            <a:ext cx="2139123" cy="1423854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8"/>
          <p:cNvSpPr txBox="1"/>
          <p:nvPr/>
        </p:nvSpPr>
        <p:spPr>
          <a:xfrm>
            <a:off x="604683" y="1253613"/>
            <a:ext cx="2934929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l-PL" sz="18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Świadomość zdrowotna</a:t>
            </a:r>
            <a:endParaRPr sz="1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pic>
        <p:nvPicPr>
          <p:cNvPr id="129" name="Google Shape;129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9921" y="2431102"/>
            <a:ext cx="2002533" cy="1332936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8"/>
          <p:cNvSpPr txBox="1"/>
          <p:nvPr/>
        </p:nvSpPr>
        <p:spPr>
          <a:xfrm>
            <a:off x="1479708" y="2054993"/>
            <a:ext cx="3755969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l-PL" sz="1800" b="0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Tradycyjna umiejętność czytania i pisania</a:t>
            </a:r>
            <a:endParaRPr sz="1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pic>
        <p:nvPicPr>
          <p:cNvPr id="131" name="Google Shape;131;p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26286" y="3144576"/>
            <a:ext cx="2154295" cy="1423854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8"/>
          <p:cNvSpPr txBox="1"/>
          <p:nvPr/>
        </p:nvSpPr>
        <p:spPr>
          <a:xfrm>
            <a:off x="2507226" y="2712550"/>
            <a:ext cx="3923071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l-PL" sz="1800" b="0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Umiejętność obsługi komputera </a:t>
            </a:r>
            <a:endParaRPr sz="1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pic>
        <p:nvPicPr>
          <p:cNvPr id="133" name="Google Shape;133;p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498879" y="3457396"/>
            <a:ext cx="2274982" cy="136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8"/>
          <p:cNvSpPr txBox="1"/>
          <p:nvPr/>
        </p:nvSpPr>
        <p:spPr>
          <a:xfrm rot="10800000" flipV="1">
            <a:off x="4092683" y="3430381"/>
            <a:ext cx="4249421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l-PL" sz="1800" b="0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Umiejętność korzystania z informacji</a:t>
            </a:r>
            <a:endParaRPr sz="1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pic>
        <p:nvPicPr>
          <p:cNvPr id="135" name="Google Shape;135;p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487200" y="3736901"/>
            <a:ext cx="1456705" cy="136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8"/>
          <p:cNvSpPr txBox="1"/>
          <p:nvPr/>
        </p:nvSpPr>
        <p:spPr>
          <a:xfrm>
            <a:off x="5869858" y="4150366"/>
            <a:ext cx="2225143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l-PL" sz="1800" b="0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Wiedza naukowa</a:t>
            </a:r>
            <a:endParaRPr sz="1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pic>
        <p:nvPicPr>
          <p:cNvPr id="137" name="Google Shape;137;p8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307493" y="5086990"/>
            <a:ext cx="1831752" cy="121926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8"/>
          <p:cNvSpPr txBox="1"/>
          <p:nvPr/>
        </p:nvSpPr>
        <p:spPr>
          <a:xfrm>
            <a:off x="5943600" y="4925961"/>
            <a:ext cx="2802194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l-PL" sz="1800" b="0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Umiejętność korzystania z mediów</a:t>
            </a:r>
            <a:endParaRPr sz="1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139" name="Google Shape;139;p8"/>
          <p:cNvSpPr txBox="1"/>
          <p:nvPr/>
        </p:nvSpPr>
        <p:spPr>
          <a:xfrm>
            <a:off x="467544" y="6421037"/>
            <a:ext cx="265540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Norman &amp; Skinner, 2006</a:t>
            </a:r>
            <a:endParaRPr sz="1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9"/>
          <p:cNvSpPr txBox="1"/>
          <p:nvPr/>
        </p:nvSpPr>
        <p:spPr>
          <a:xfrm>
            <a:off x="971600" y="548680"/>
            <a:ext cx="612068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200" dirty="0" smtClean="0"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Źródła</a:t>
            </a:r>
            <a:r>
              <a:rPr lang="pl-PL" sz="36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9"/>
          <p:cNvSpPr txBox="1"/>
          <p:nvPr/>
        </p:nvSpPr>
        <p:spPr>
          <a:xfrm>
            <a:off x="611560" y="1484784"/>
            <a:ext cx="7920880" cy="507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WHO (1948)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Constitution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.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World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Health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Organization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,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Geneva</a:t>
            </a:r>
            <a:endParaRPr sz="1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Eysenbach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, G.  (2001)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What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is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e-health? (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editorial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) JMIR 3(2): e20</a:t>
            </a:r>
            <a:endParaRPr sz="1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Maszczak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T. </a:t>
            </a:r>
            <a:r>
              <a:rPr lang="pl-PL" sz="1800" b="0" i="1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Zdrowie jako wartość uniwersalna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. „Roczniki Naukowe AWF w Poznaniu”. zesz. 54, s. 74, 2005. ISSN 01376578 (pol.)</a:t>
            </a:r>
            <a:endParaRPr sz="1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IANIS, „Podręcznik dobrych praktyk regionalnych e-Zdrowie. Wyzwania regionalne i ich oddziaływanie”, wrzesień 2007</a:t>
            </a:r>
            <a:endParaRPr sz="1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Sikorki L., „Perspektywy w e-zdrowiu – oczekiwania i rzeczywistość”, Top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Medical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Trends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2007</a:t>
            </a:r>
            <a:endParaRPr sz="1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Soerensen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, K., Van den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Broucke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, S. ,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Fullam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, J. , Doyle, G. , Pelikan, J.,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Slonska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, Z., Brand, H.,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Soerensen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, K., Van den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Broucke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, S.,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Fullam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, J., Doyle, G., Pelikan, J. J., … Brand, H. (2012). Health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literacy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and public health: A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systematic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review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and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integration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of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definitions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and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models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. BMC Public Health, 12(8), 80. </a:t>
            </a:r>
            <a:r>
              <a:rPr lang="pl-PL" sz="1800" b="0" i="0" u="sng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  <a:hlinkClick r:id="rId4"/>
              </a:rPr>
              <a:t>http://doi.org/http://dx.doi.org/10.1186/1471-2458-12-80</a:t>
            </a:r>
            <a:endParaRPr sz="1800" b="0" i="0" u="none" strike="noStrike" cap="none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Paige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, S.R.,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Stellefson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, M.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Krieger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, J.L. Et al. (2018).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Proposing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a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Transactional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Model of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eHealth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Literacy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: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Concept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Analysis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. JMIR, 20(10): e10175</a:t>
            </a:r>
            <a:endParaRPr sz="1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Norman, C.D., Skinner, H.A., (2006).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eHealth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Literacy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: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Essential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Skills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for Consumer Health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in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a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Networked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pl-PL" sz="1800" b="0" i="0" u="none" strike="noStrike" cap="none" dirty="0" err="1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World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. JMIR, 8(2):e9</a:t>
            </a:r>
            <a:endParaRPr sz="1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2857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655</Words>
  <Application>Microsoft Office PowerPoint</Application>
  <PresentationFormat>Pokaz na ekranie (4:3)</PresentationFormat>
  <Paragraphs>69</Paragraphs>
  <Slides>10</Slides>
  <Notes>10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1" baseType="lpstr">
      <vt:lpstr>Tema di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RSeneca</dc:creator>
  <cp:lastModifiedBy>Użytkownik systemu Windows</cp:lastModifiedBy>
  <cp:revision>15</cp:revision>
  <dcterms:created xsi:type="dcterms:W3CDTF">2019-01-04T16:28:11Z</dcterms:created>
  <dcterms:modified xsi:type="dcterms:W3CDTF">2020-01-06T20:00:00Z</dcterms:modified>
</cp:coreProperties>
</file>