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6"/>
  </p:notesMasterIdLst>
  <p:sldIdLst>
    <p:sldId id="256" r:id="rId4"/>
    <p:sldId id="258" r:id="rId5"/>
    <p:sldId id="268" r:id="rId6"/>
    <p:sldId id="273" r:id="rId7"/>
    <p:sldId id="272" r:id="rId8"/>
    <p:sldId id="270" r:id="rId9"/>
    <p:sldId id="274" r:id="rId10"/>
    <p:sldId id="275" r:id="rId11"/>
    <p:sldId id="278" r:id="rId12"/>
    <p:sldId id="276" r:id="rId13"/>
    <p:sldId id="266" r:id="rId14"/>
    <p:sldId id="261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2" autoAdjust="0"/>
    <p:restoredTop sz="88175" autoAdjust="0"/>
  </p:normalViewPr>
  <p:slideViewPr>
    <p:cSldViewPr>
      <p:cViewPr varScale="1">
        <p:scale>
          <a:sx n="64" d="100"/>
          <a:sy n="64" d="100"/>
        </p:scale>
        <p:origin x="-15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UWAGI: Użyj tych informacji w pierwszej części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ETAPU</a:t>
            </a:r>
            <a:r>
              <a:rPr lang="pl-PL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aby wprowadzić temat.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52886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UWAGI: Użyj tych informacji w pierwszej części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ETAPU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4, aby wprowadzić temat.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5390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14474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14474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14474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ff9671e0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5ff9671e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ff9671e07_0_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5ff9671e07_0_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5ff9671e07_0_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5ff9671e07_0_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g5ff9671e07_0_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7997678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ff9671e07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g5ff9671e07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g5ff9671e07_0_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5ff9671e07_0_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g5ff9671e07_0_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6963938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Intestazione sezion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ff9671e07_0_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5ff9671e07_0_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g5ff9671e07_0_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5ff9671e07_0_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5ff9671e07_0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7414645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ff9671e07_0_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5ff9671e07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g5ff9671e07_0_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7" name="Google Shape;187;g5ff9671e07_0_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5ff9671e07_0_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5ff9671e07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1194266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ff9671e07_0_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5ff9671e07_0_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g5ff9671e07_0_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4" name="Google Shape;194;g5ff9671e07_0_3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5" name="Google Shape;195;g5ff9671e07_0_3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6" name="Google Shape;196;g5ff9671e07_0_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g5ff9671e07_0_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5ff9671e07_0_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5163362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ff9671e07_0_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5ff9671e07_0_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5ff9671e07_0_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g5ff9671e07_0_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650925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ff9671e07_0_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5ff9671e07_0_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5ff9671e07_0_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253533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Contenuto con didascalia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ff9671e07_0_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g5ff9671e07_0_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1" name="Google Shape;211;g5ff9671e07_0_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g5ff9671e07_0_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5ff9671e07_0_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5ff9671e07_0_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224904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Immagine con didascalia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ff9671e07_0_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5ff9671e07_0_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g5ff9671e07_0_6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9" name="Google Shape;219;g5ff9671e07_0_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5ff9671e07_0_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5ff9671e07_0_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570493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f9671e07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5ff9671e07_0_7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g5ff9671e07_0_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5ff9671e07_0_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5ff9671e07_0_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1253445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1_Titolo e testo verticale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ff9671e07_0_76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5ff9671e07_0_76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5ff9671e07_0_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g5ff9671e07_0_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5ff9671e07_0_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082722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10/01/2020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10/01/2020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f9671e07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g5ff9671e07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g5ff9671e07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g5ff9671e07_0_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g5ff9671e07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15863337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lidescarnival.com/" TargetMode="External"/><Relationship Id="rId4" Type="http://schemas.openxmlformats.org/officeDocument/2006/relationships/hyperlink" Target="https://advicemedia.com/blog/epatient/the-doctor-will-skype-you-now-how-video-chat-services-are-changing-healthcare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skype.com/" TargetMode="External"/><Relationship Id="rId5" Type="http://schemas.openxmlformats.org/officeDocument/2006/relationships/hyperlink" Target="https://www.who.int/goe/publications/goe_telemedicine_2010.pdf" TargetMode="External"/><Relationship Id="rId4" Type="http://schemas.openxmlformats.org/officeDocument/2006/relationships/hyperlink" Target="https://advicemedia.com/blog/epatient/the-doctor-will-skype-you-now-how-video-chat-services-are-changing-healthcare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lidescarnival.com/" TargetMode="External"/><Relationship Id="rId4" Type="http://schemas.openxmlformats.org/officeDocument/2006/relationships/hyperlink" Target="https://www.who.int/goe/publications/goe_telemedicine_2010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dvicemedia.com/blog/epatient/the-doctor-will-skype-you-now-how-video-chat-services-are-changing-healthcare/" TargetMode="External"/><Relationship Id="rId5" Type="http://schemas.openxmlformats.org/officeDocument/2006/relationships/hyperlink" Target="https://advicemedia.com/blog/epatient" TargetMode="External"/><Relationship Id="rId4" Type="http://schemas.openxmlformats.org/officeDocument/2006/relationships/hyperlink" Target="https://www.slidescarnival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A9D4F975-CE55-48B8-A201-C31AE4DBC537}"/>
              </a:ext>
            </a:extLst>
          </p:cNvPr>
          <p:cNvSpPr txBox="1"/>
          <p:nvPr/>
        </p:nvSpPr>
        <p:spPr>
          <a:xfrm>
            <a:off x="5364088" y="3284984"/>
            <a:ext cx="33626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Moduł 4</a:t>
            </a:r>
          </a:p>
          <a:p>
            <a:pPr algn="ctr"/>
            <a:endParaRPr lang="pl-PL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Pozytywne</a:t>
            </a:r>
          </a:p>
          <a:p>
            <a:pPr algn="ctr"/>
            <a:r>
              <a:rPr lang="pl-P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 negatywne aspekty </a:t>
            </a:r>
            <a:r>
              <a:rPr lang="pl-PL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l-PL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kype</a:t>
            </a:r>
            <a:endParaRPr lang="it-IT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01972610"/>
              </p:ext>
            </p:extLst>
          </p:nvPr>
        </p:nvGraphicFramePr>
        <p:xfrm>
          <a:off x="0" y="692696"/>
          <a:ext cx="3419872" cy="2216912"/>
        </p:xfrm>
        <a:graphic>
          <a:graphicData uri="http://schemas.openxmlformats.org/drawingml/2006/table">
            <a:tbl>
              <a:tblPr/>
              <a:tblGrid>
                <a:gridCol w="34198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Skype</a:t>
                      </a: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opieka zdrowotna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3873292" y="382012"/>
            <a:ext cx="474703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Sesje terapii i grupy wzajemnej pomocy</a:t>
            </a:r>
          </a:p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Skype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może być wykorzystywany w służbie zdrowia również do:</a:t>
            </a:r>
          </a:p>
          <a:p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 Prowadzenia sesji terapii       indywidualnej lub grupowej ze specjalistami (np. psychologami lub moderatorami);</a:t>
            </a:r>
          </a:p>
          <a:p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 Organizowania grup wzajemnej pomocy z rówieśnikami lub osobami mającymi takie same problemy w celu wymiany doświadczeń i porad.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dirty="0"/>
          </a:p>
        </p:txBody>
      </p:sp>
      <p:sp>
        <p:nvSpPr>
          <p:cNvPr id="5" name="Rettangolo 4"/>
          <p:cNvSpPr/>
          <p:nvPr/>
        </p:nvSpPr>
        <p:spPr>
          <a:xfrm>
            <a:off x="3534759" y="5613047"/>
            <a:ext cx="30534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Source:</a:t>
            </a:r>
            <a:r>
              <a:rPr lang="en-US" sz="1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Advice Media (2012). The Doctor Will Skype You Now! How Video Chat Services Are Changing Healthcare, </a:t>
            </a:r>
            <a:r>
              <a:rPr lang="it-IT" sz="1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https://advicemedia.com/blog/epatient/the-doctor-will-skype-you-now-how-video-chat-services-are-changing-healthcare/</a:t>
            </a:r>
            <a:endParaRPr lang="it-IT" sz="12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Google Shape;121;p7">
            <a:extLst>
              <a:ext uri="{FF2B5EF4-FFF2-40B4-BE49-F238E27FC236}">
                <a16:creationId xmlns:a16="http://schemas.microsoft.com/office/drawing/2014/main" xmlns="" id="{B0369FBE-6D0E-4D6A-B74F-0CB5718C4FBC}"/>
              </a:ext>
            </a:extLst>
          </p:cNvPr>
          <p:cNvSpPr/>
          <p:nvPr/>
        </p:nvSpPr>
        <p:spPr>
          <a:xfrm>
            <a:off x="1187624" y="4221088"/>
            <a:ext cx="1368152" cy="1432234"/>
          </a:xfrm>
          <a:custGeom>
            <a:avLst/>
            <a:gdLst/>
            <a:ahLst/>
            <a:cxnLst/>
            <a:rect l="l" t="t" r="r" b="b"/>
            <a:pathLst>
              <a:path w="5947" h="5929" extrusionOk="0">
                <a:moveTo>
                  <a:pt x="4884" y="1"/>
                </a:moveTo>
                <a:lnTo>
                  <a:pt x="4866" y="20"/>
                </a:lnTo>
                <a:lnTo>
                  <a:pt x="4735" y="150"/>
                </a:lnTo>
                <a:lnTo>
                  <a:pt x="4716" y="187"/>
                </a:lnTo>
                <a:lnTo>
                  <a:pt x="4698" y="225"/>
                </a:lnTo>
                <a:lnTo>
                  <a:pt x="4716" y="262"/>
                </a:lnTo>
                <a:lnTo>
                  <a:pt x="4735" y="281"/>
                </a:lnTo>
                <a:lnTo>
                  <a:pt x="5052" y="616"/>
                </a:lnTo>
                <a:lnTo>
                  <a:pt x="4530" y="1138"/>
                </a:lnTo>
                <a:lnTo>
                  <a:pt x="3878" y="486"/>
                </a:lnTo>
                <a:lnTo>
                  <a:pt x="3673" y="281"/>
                </a:lnTo>
                <a:lnTo>
                  <a:pt x="3654" y="262"/>
                </a:lnTo>
                <a:lnTo>
                  <a:pt x="3579" y="262"/>
                </a:lnTo>
                <a:lnTo>
                  <a:pt x="3542" y="281"/>
                </a:lnTo>
                <a:lnTo>
                  <a:pt x="3151" y="672"/>
                </a:lnTo>
                <a:lnTo>
                  <a:pt x="3132" y="709"/>
                </a:lnTo>
                <a:lnTo>
                  <a:pt x="3132" y="747"/>
                </a:lnTo>
                <a:lnTo>
                  <a:pt x="3132" y="784"/>
                </a:lnTo>
                <a:lnTo>
                  <a:pt x="3151" y="802"/>
                </a:lnTo>
                <a:lnTo>
                  <a:pt x="3356" y="1007"/>
                </a:lnTo>
                <a:lnTo>
                  <a:pt x="4922" y="2592"/>
                </a:lnTo>
                <a:lnTo>
                  <a:pt x="5127" y="2778"/>
                </a:lnTo>
                <a:lnTo>
                  <a:pt x="5145" y="2797"/>
                </a:lnTo>
                <a:lnTo>
                  <a:pt x="5182" y="2816"/>
                </a:lnTo>
                <a:lnTo>
                  <a:pt x="5220" y="2797"/>
                </a:lnTo>
                <a:lnTo>
                  <a:pt x="5257" y="2778"/>
                </a:lnTo>
                <a:lnTo>
                  <a:pt x="5648" y="2387"/>
                </a:lnTo>
                <a:lnTo>
                  <a:pt x="5667" y="2350"/>
                </a:lnTo>
                <a:lnTo>
                  <a:pt x="5667" y="2312"/>
                </a:lnTo>
                <a:lnTo>
                  <a:pt x="5667" y="2294"/>
                </a:lnTo>
                <a:lnTo>
                  <a:pt x="5648" y="2256"/>
                </a:lnTo>
                <a:lnTo>
                  <a:pt x="4791" y="1399"/>
                </a:lnTo>
                <a:lnTo>
                  <a:pt x="5313" y="877"/>
                </a:lnTo>
                <a:lnTo>
                  <a:pt x="5648" y="1213"/>
                </a:lnTo>
                <a:lnTo>
                  <a:pt x="5686" y="1231"/>
                </a:lnTo>
                <a:lnTo>
                  <a:pt x="5742" y="1231"/>
                </a:lnTo>
                <a:lnTo>
                  <a:pt x="5779" y="1213"/>
                </a:lnTo>
                <a:lnTo>
                  <a:pt x="5909" y="1082"/>
                </a:lnTo>
                <a:lnTo>
                  <a:pt x="5928" y="1045"/>
                </a:lnTo>
                <a:lnTo>
                  <a:pt x="5947" y="1007"/>
                </a:lnTo>
                <a:lnTo>
                  <a:pt x="5928" y="970"/>
                </a:lnTo>
                <a:lnTo>
                  <a:pt x="5909" y="933"/>
                </a:lnTo>
                <a:lnTo>
                  <a:pt x="4996" y="20"/>
                </a:lnTo>
                <a:lnTo>
                  <a:pt x="4959" y="1"/>
                </a:lnTo>
                <a:close/>
                <a:moveTo>
                  <a:pt x="3095" y="1268"/>
                </a:moveTo>
                <a:lnTo>
                  <a:pt x="2331" y="2033"/>
                </a:lnTo>
                <a:lnTo>
                  <a:pt x="2983" y="2666"/>
                </a:lnTo>
                <a:lnTo>
                  <a:pt x="3002" y="2704"/>
                </a:lnTo>
                <a:lnTo>
                  <a:pt x="3002" y="2741"/>
                </a:lnTo>
                <a:lnTo>
                  <a:pt x="3002" y="2778"/>
                </a:lnTo>
                <a:lnTo>
                  <a:pt x="2983" y="2797"/>
                </a:lnTo>
                <a:lnTo>
                  <a:pt x="2852" y="2927"/>
                </a:lnTo>
                <a:lnTo>
                  <a:pt x="2815" y="2946"/>
                </a:lnTo>
                <a:lnTo>
                  <a:pt x="2778" y="2965"/>
                </a:lnTo>
                <a:lnTo>
                  <a:pt x="2759" y="2946"/>
                </a:lnTo>
                <a:lnTo>
                  <a:pt x="2722" y="2927"/>
                </a:lnTo>
                <a:lnTo>
                  <a:pt x="2070" y="2294"/>
                </a:lnTo>
                <a:lnTo>
                  <a:pt x="1548" y="2816"/>
                </a:lnTo>
                <a:lnTo>
                  <a:pt x="2200" y="3468"/>
                </a:lnTo>
                <a:lnTo>
                  <a:pt x="2219" y="3487"/>
                </a:lnTo>
                <a:lnTo>
                  <a:pt x="2219" y="3524"/>
                </a:lnTo>
                <a:lnTo>
                  <a:pt x="2219" y="3561"/>
                </a:lnTo>
                <a:lnTo>
                  <a:pt x="2200" y="3598"/>
                </a:lnTo>
                <a:lnTo>
                  <a:pt x="2070" y="3729"/>
                </a:lnTo>
                <a:lnTo>
                  <a:pt x="2032" y="3748"/>
                </a:lnTo>
                <a:lnTo>
                  <a:pt x="1958" y="3748"/>
                </a:lnTo>
                <a:lnTo>
                  <a:pt x="1939" y="3729"/>
                </a:lnTo>
                <a:lnTo>
                  <a:pt x="1287" y="3077"/>
                </a:lnTo>
                <a:lnTo>
                  <a:pt x="988" y="3375"/>
                </a:lnTo>
                <a:lnTo>
                  <a:pt x="914" y="3449"/>
                </a:lnTo>
                <a:lnTo>
                  <a:pt x="858" y="3543"/>
                </a:lnTo>
                <a:lnTo>
                  <a:pt x="802" y="3636"/>
                </a:lnTo>
                <a:lnTo>
                  <a:pt x="765" y="3729"/>
                </a:lnTo>
                <a:lnTo>
                  <a:pt x="728" y="3822"/>
                </a:lnTo>
                <a:lnTo>
                  <a:pt x="709" y="3934"/>
                </a:lnTo>
                <a:lnTo>
                  <a:pt x="709" y="4027"/>
                </a:lnTo>
                <a:lnTo>
                  <a:pt x="709" y="4139"/>
                </a:lnTo>
                <a:lnTo>
                  <a:pt x="802" y="4885"/>
                </a:lnTo>
                <a:lnTo>
                  <a:pt x="19" y="5649"/>
                </a:lnTo>
                <a:lnTo>
                  <a:pt x="1" y="5667"/>
                </a:lnTo>
                <a:lnTo>
                  <a:pt x="1" y="5705"/>
                </a:lnTo>
                <a:lnTo>
                  <a:pt x="1" y="5742"/>
                </a:lnTo>
                <a:lnTo>
                  <a:pt x="19" y="5779"/>
                </a:lnTo>
                <a:lnTo>
                  <a:pt x="150" y="5910"/>
                </a:lnTo>
                <a:lnTo>
                  <a:pt x="187" y="5928"/>
                </a:lnTo>
                <a:lnTo>
                  <a:pt x="262" y="5928"/>
                </a:lnTo>
                <a:lnTo>
                  <a:pt x="280" y="5910"/>
                </a:lnTo>
                <a:lnTo>
                  <a:pt x="1063" y="5146"/>
                </a:lnTo>
                <a:lnTo>
                  <a:pt x="1790" y="5220"/>
                </a:lnTo>
                <a:lnTo>
                  <a:pt x="1995" y="5220"/>
                </a:lnTo>
                <a:lnTo>
                  <a:pt x="2107" y="5201"/>
                </a:lnTo>
                <a:lnTo>
                  <a:pt x="2200" y="5183"/>
                </a:lnTo>
                <a:lnTo>
                  <a:pt x="2293" y="5146"/>
                </a:lnTo>
                <a:lnTo>
                  <a:pt x="2386" y="5090"/>
                </a:lnTo>
                <a:lnTo>
                  <a:pt x="2480" y="5034"/>
                </a:lnTo>
                <a:lnTo>
                  <a:pt x="2554" y="4959"/>
                </a:lnTo>
                <a:lnTo>
                  <a:pt x="4661" y="2853"/>
                </a:lnTo>
                <a:lnTo>
                  <a:pt x="3095" y="1268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566F80F6-6536-4988-9F10-7C511232A858}"/>
              </a:ext>
            </a:extLst>
          </p:cNvPr>
          <p:cNvSpPr/>
          <p:nvPr/>
        </p:nvSpPr>
        <p:spPr>
          <a:xfrm>
            <a:off x="251520" y="6524947"/>
            <a:ext cx="30534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 err="1"/>
              <a:t>Icon</a:t>
            </a:r>
            <a:r>
              <a:rPr lang="it-IT" sz="1200" dirty="0"/>
              <a:t> source: </a:t>
            </a:r>
            <a:r>
              <a:rPr lang="it-IT" sz="1200" dirty="0">
                <a:hlinkClick r:id="rId5"/>
              </a:rPr>
              <a:t>https://www.slidescarnival.com/</a:t>
            </a:r>
            <a:r>
              <a:rPr lang="it-IT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212311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ff9671e07_0_2"/>
          <p:cNvSpPr/>
          <p:nvPr/>
        </p:nvSpPr>
        <p:spPr>
          <a:xfrm>
            <a:off x="1307025" y="449699"/>
            <a:ext cx="7236300" cy="5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Źródła</a:t>
            </a:r>
            <a:endParaRPr kumimoji="0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  <p:sp>
        <p:nvSpPr>
          <p:cNvPr id="334" name="Google Shape;334;g5ff9671e07_0_2"/>
          <p:cNvSpPr/>
          <p:nvPr/>
        </p:nvSpPr>
        <p:spPr>
          <a:xfrm>
            <a:off x="539552" y="1412776"/>
            <a:ext cx="7857748" cy="5112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lvl="0" indent="-387350">
              <a:buClr>
                <a:srgbClr val="31859B"/>
              </a:buClr>
              <a:buSzPts val="2500"/>
              <a:buFont typeface="Arial"/>
              <a:buChar char="●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Advice Media (2012). The Doctor Will Skype You Now! How Video Chat Services Are Changing Healthcare, </a:t>
            </a:r>
            <a:r>
              <a:rPr kumimoji="0" lang="en-US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  <a:sym typeface="Calibri"/>
                <a:hlinkClick r:id="rId4"/>
              </a:rPr>
              <a:t>https://advicemedia.com/blog/epatient</a:t>
            </a:r>
            <a:br>
              <a:rPr kumimoji="0" lang="en-US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  <a:sym typeface="Calibri"/>
                <a:hlinkClick r:id="rId4"/>
              </a:rPr>
            </a:br>
            <a:r>
              <a:rPr kumimoji="0" lang="en-US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  <a:sym typeface="Calibri"/>
                <a:hlinkClick r:id="rId4"/>
              </a:rPr>
              <a:t>/the-doctor-will-skype-you-now-how-video-chat-services-are-changing-healthcare/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4572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457200" marR="0" lvl="0" indent="-387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500"/>
              <a:buFont typeface="Calibri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World Health Organization (2010). Telemedicine: opportunities and developments in Member States: report on the second global survey on eHealth, </a:t>
            </a:r>
            <a:r>
              <a:rPr kumimoji="0" lang="en-US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  <a:sym typeface="Calibri"/>
                <a:hlinkClick r:id="rId5"/>
              </a:rPr>
              <a:t>https://www.who.int/goe/publications/goe_telemedicine_2010.pdf</a:t>
            </a:r>
            <a:endParaRPr kumimoji="0" lang="en-US" sz="2000" b="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457200" marR="0" lvl="0" indent="-387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500"/>
              <a:buFont typeface="Calibri"/>
              <a:buChar char="●"/>
              <a:tabLst/>
              <a:defRPr/>
            </a:pPr>
            <a:endParaRPr kumimoji="0" lang="en-US" sz="2000" b="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marL="45720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2000" u="sng" dirty="0">
                <a:latin typeface="Times New Roman" pitchFamily="18" charset="0"/>
                <a:cs typeface="Times New Roman" pitchFamily="18" charset="0"/>
                <a:hlinkClick r:id="rId6"/>
              </a:rPr>
              <a:t>https://www.skype.com/</a:t>
            </a:r>
            <a:endParaRPr lang="it-IT" sz="2000" dirty="0"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387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500"/>
              <a:buFont typeface="Calibri"/>
              <a:buChar char="●"/>
              <a:tabLst/>
              <a:defRPr/>
            </a:pPr>
            <a:endParaRPr kumimoji="0" lang="en-US" sz="2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763688" y="5013176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Dziękujemy za uwagę!</a:t>
            </a:r>
            <a:endParaRPr lang="pl-PL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4C24DF88-E9A9-49EA-B0F2-C550043DF0F6}"/>
              </a:ext>
            </a:extLst>
          </p:cNvPr>
          <p:cNvSpPr txBox="1"/>
          <p:nvPr/>
        </p:nvSpPr>
        <p:spPr>
          <a:xfrm>
            <a:off x="323528" y="764704"/>
            <a:ext cx="45365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Częśc</a:t>
            </a:r>
            <a:r>
              <a:rPr lang="pl-PL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 </a:t>
            </a:r>
          </a:p>
          <a:p>
            <a:r>
              <a:rPr lang="pl-PL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Definicja</a:t>
            </a:r>
            <a:endParaRPr lang="it-IT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477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084386" y="364246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SKYPE</a:t>
            </a:r>
            <a:endParaRPr kumimoji="0" lang="it-IT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1043608" y="1772816"/>
            <a:ext cx="69292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Skype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to bezpłatne media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społecznościowe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specjalizujące się w prowadzeniu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czatów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wideo i połączeń głosowych między dwoma lub więcej komputerami / tabletami /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smartfonami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przez Internet.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Użytkownicy mogą komunikować się za pomocą mikrofonu i kamery internetowej lub za pośrednictwem wiadomości błyskawicznych.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Skype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jest dostępny 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online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pl-PL" sz="2400" dirty="0" err="1" smtClean="0">
                <a:latin typeface="Times New Roman" pitchFamily="18" charset="0"/>
                <a:cs typeface="Times New Roman" pitchFamily="18" charset="0"/>
              </a:rPr>
              <a:t>www.skype.com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) lub za pośrednictwem aplikacji (sklep Android i IOS).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5427BAF0-AC44-43D9-AC0C-E0CE0100795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37202" y="252407"/>
            <a:ext cx="1152128" cy="114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2021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66649" y="335845"/>
            <a:ext cx="70258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3600" b="1" noProof="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Główne etapy i funkcje</a:t>
            </a:r>
            <a:endParaRPr kumimoji="0" lang="it-IT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xmlns="" id="{704EA477-7E55-416A-8743-57EBC6A38958}"/>
              </a:ext>
            </a:extLst>
          </p:cNvPr>
          <p:cNvSpPr/>
          <p:nvPr/>
        </p:nvSpPr>
        <p:spPr>
          <a:xfrm>
            <a:off x="251520" y="1484784"/>
            <a:ext cx="820891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Pobierz aplikację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Skype </a:t>
            </a:r>
            <a:endParaRPr kumimoji="0" lang="pl-PL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Zarejestruj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się na platformie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Utwórz </a:t>
            </a:r>
            <a: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swój profil</a:t>
            </a:r>
            <a:r>
              <a:rPr kumimoji="0" lang="pl-PL" sz="2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osobisty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Dodaj listę kontaktów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lub zaakceptuj prośby innych użytkowników o utworzenie listy kontaktów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defRPr/>
            </a:pPr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Rozpocznij połączenie, </a:t>
            </a:r>
            <a:r>
              <a:rPr lang="pl-PL" sz="2400" b="1" dirty="0" err="1" smtClean="0">
                <a:latin typeface="Times New Roman" pitchFamily="18" charset="0"/>
                <a:cs typeface="Times New Roman" pitchFamily="18" charset="0"/>
              </a:rPr>
              <a:t>połączenie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 wideo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lub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połączenie konferencyjne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(z więcej niż jednym użytkownikiem kontaktu)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Możesz także wysyłać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bezpośrednie wiadomości do swoich kontaktów</a:t>
            </a:r>
            <a:endParaRPr kumimoji="0" lang="en-US" sz="24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xmlns="" id="{E73A8B6D-C1EC-4DCB-9DFE-223038B2AE74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xmlns="" id="{C8387041-582D-4944-9458-E721594D23B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xmlns="" id="{00EA63E6-D95C-4A5F-9468-31C445DD3586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xmlns="" id="{C8BB5E11-75A4-4233-BF62-8C65DA32C16F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xmlns="" val="3628781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4C24DF88-E9A9-49EA-B0F2-C550043DF0F6}"/>
              </a:ext>
            </a:extLst>
          </p:cNvPr>
          <p:cNvSpPr txBox="1"/>
          <p:nvPr/>
        </p:nvSpPr>
        <p:spPr>
          <a:xfrm>
            <a:off x="318592" y="620688"/>
            <a:ext cx="68244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Część 2</a:t>
            </a:r>
          </a:p>
          <a:p>
            <a:r>
              <a:rPr lang="pl-PL" sz="4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Pozytywne i </a:t>
            </a:r>
          </a:p>
          <a:p>
            <a:r>
              <a:rPr lang="pl-PL" sz="4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negatywne </a:t>
            </a:r>
          </a:p>
          <a:p>
            <a:r>
              <a:rPr lang="pl-PL" sz="4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aspekty</a:t>
            </a:r>
            <a:endParaRPr lang="it-IT" sz="4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6409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18356" y="692696"/>
          <a:ext cx="2818656" cy="110845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Pozytywne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aspekty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xmlns="" id="{6416BFE3-602C-404C-8EC6-5CB828E78165}"/>
              </a:ext>
            </a:extLst>
          </p:cNvPr>
          <p:cNvGraphicFramePr>
            <a:graphicFrameLocks noGrp="1"/>
          </p:cNvGraphicFramePr>
          <p:nvPr/>
        </p:nvGraphicFramePr>
        <p:xfrm>
          <a:off x="318356" y="4663542"/>
          <a:ext cx="2818656" cy="110845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Negatywne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aspekty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7" name="Freccia in giù 6">
            <a:extLst>
              <a:ext uri="{FF2B5EF4-FFF2-40B4-BE49-F238E27FC236}">
                <a16:creationId xmlns:a16="http://schemas.microsoft.com/office/drawing/2014/main" xmlns="" id="{CEA62A3D-0868-437B-8D28-ED14C76C8897}"/>
              </a:ext>
            </a:extLst>
          </p:cNvPr>
          <p:cNvSpPr/>
          <p:nvPr/>
        </p:nvSpPr>
        <p:spPr>
          <a:xfrm>
            <a:off x="3621118" y="2281580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xmlns="" id="{BB347909-A955-453E-941A-D17C672AD84A}"/>
              </a:ext>
            </a:extLst>
          </p:cNvPr>
          <p:cNvSpPr/>
          <p:nvPr/>
        </p:nvSpPr>
        <p:spPr>
          <a:xfrm rot="10800000">
            <a:off x="3615240" y="1112297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xmlns="" id="{A6873D55-A204-4D15-8FC0-F6966FA1DA35}"/>
              </a:ext>
            </a:extLst>
          </p:cNvPr>
          <p:cNvSpPr/>
          <p:nvPr/>
        </p:nvSpPr>
        <p:spPr>
          <a:xfrm rot="10800000">
            <a:off x="3622836" y="4531758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xmlns="" id="{7C8843A6-F36D-44DC-943C-E6BF80805494}"/>
              </a:ext>
            </a:extLst>
          </p:cNvPr>
          <p:cNvSpPr/>
          <p:nvPr/>
        </p:nvSpPr>
        <p:spPr>
          <a:xfrm>
            <a:off x="3622836" y="5701041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xmlns="" id="{69FA8F40-15A7-42CB-A5D9-2E6BB1675FBA}"/>
              </a:ext>
            </a:extLst>
          </p:cNvPr>
          <p:cNvCxnSpPr/>
          <p:nvPr/>
        </p:nvCxnSpPr>
        <p:spPr>
          <a:xfrm>
            <a:off x="3999136" y="2069559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xmlns="" id="{0FB0B864-EE0C-4F6B-AD27-11F17F05FD0A}"/>
              </a:ext>
            </a:extLst>
          </p:cNvPr>
          <p:cNvCxnSpPr/>
          <p:nvPr/>
        </p:nvCxnSpPr>
        <p:spPr>
          <a:xfrm>
            <a:off x="3999135" y="5445224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3923928" y="0"/>
            <a:ext cx="504056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000000"/>
              </a:buClr>
            </a:pPr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000000"/>
              </a:buClr>
            </a:pPr>
            <a:r>
              <a:rPr lang="pl-PL" sz="1600" smtClean="0">
                <a:latin typeface="Times New Roman" pitchFamily="18" charset="0"/>
                <a:cs typeface="Times New Roman" pitchFamily="18" charset="0"/>
              </a:rPr>
              <a:t>Skype może być bardzo przydatnym narzędziem do wykonywania połączeń na duże odległości, ponieważ jest bezpłatny! Przez Skype możesz prowadzić rozmowy wideo, mając okazję zobaczyć osoby, z którymi rozmawiasz, świetny sposób na przełamanie barier odległości!</a:t>
            </a:r>
            <a:endParaRPr lang="en-US" sz="1600" kern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lvl="0">
              <a:buClr>
                <a:srgbClr val="000000"/>
              </a:buClr>
            </a:pPr>
            <a:endParaRPr lang="en-US" kern="0" smtClean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  <a:p>
            <a:pPr lvl="0">
              <a:buClr>
                <a:srgbClr val="000000"/>
              </a:buClr>
            </a:pPr>
            <a:endParaRPr lang="pl-PL" sz="160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000000"/>
              </a:buClr>
            </a:pPr>
            <a:r>
              <a:rPr lang="pl-PL" sz="1600" smtClean="0">
                <a:latin typeface="Times New Roman" pitchFamily="18" charset="0"/>
                <a:cs typeface="Times New Roman" pitchFamily="18" charset="0"/>
              </a:rPr>
              <a:t>Czasami usługi internetowe mogą działać z </a:t>
            </a:r>
            <a:r>
              <a:rPr lang="pl-PL" sz="1600" b="1" smtClean="0">
                <a:latin typeface="Times New Roman" pitchFamily="18" charset="0"/>
                <a:cs typeface="Times New Roman" pitchFamily="18" charset="0"/>
              </a:rPr>
              <a:t>różną „prędkością” </a:t>
            </a:r>
            <a:r>
              <a:rPr lang="pl-PL" sz="1600" smtClean="0">
                <a:latin typeface="Times New Roman" pitchFamily="18" charset="0"/>
                <a:cs typeface="Times New Roman" pitchFamily="18" charset="0"/>
              </a:rPr>
              <a:t>w dwóch różnych lokalizacjach, powodując pewne opóźnienia, hałasy lub rozłączenia: np. kamera internetowa może spowolnić szybkość usług</a:t>
            </a:r>
            <a:r>
              <a:rPr lang="en-US" sz="1600" kern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. </a:t>
            </a:r>
            <a:endParaRPr lang="pl-PL" sz="1600" kern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lvl="0">
              <a:buClr>
                <a:srgbClr val="000000"/>
              </a:buClr>
            </a:pPr>
            <a:endParaRPr lang="pl-PL" kern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Calibri"/>
            </a:endParaRPr>
          </a:p>
          <a:p>
            <a:pPr lvl="0">
              <a:buClr>
                <a:srgbClr val="000000"/>
              </a:buClr>
            </a:pPr>
            <a:endParaRPr lang="en-US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3923928" y="3429000"/>
            <a:ext cx="52200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000000"/>
              </a:buClr>
            </a:pPr>
            <a:r>
              <a:rPr lang="pl-PL" sz="1600" dirty="0" err="1" smtClean="0">
                <a:latin typeface="Times New Roman" pitchFamily="18" charset="0"/>
                <a:cs typeface="Times New Roman" pitchFamily="18" charset="0"/>
              </a:rPr>
              <a:t>Skype</a:t>
            </a: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to przydatne narzędzie dla pracujących opiekunów. Świetnie nadaje się do dzielenia się postępami, jeśli nie możesz być w tym samym miejscu, co twoi koledzy. W rzeczywistości, jeśli chcesz pokazać im, nad czym pracujesz, możesz udostępnić swój ekran podczas połączenia. Również </a:t>
            </a:r>
            <a:r>
              <a:rPr lang="pl-PL" sz="1600" dirty="0" err="1" smtClean="0">
                <a:latin typeface="Times New Roman" pitchFamily="18" charset="0"/>
                <a:cs typeface="Times New Roman" pitchFamily="18" charset="0"/>
              </a:rPr>
              <a:t>Skype</a:t>
            </a: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jest często używany do </a:t>
            </a:r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rozmów kwalifikacyjnych</a:t>
            </a:r>
            <a:endParaRPr lang="en-US" sz="1600" b="1" kern="0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  <a:p>
            <a:pPr lvl="0">
              <a:buClr>
                <a:srgbClr val="000000"/>
              </a:buClr>
            </a:pPr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000000"/>
              </a:buClr>
            </a:pPr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000000"/>
              </a:buClr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Pokazanie się na wideo może powodować stres i zakłopotanie występujących tam osób.</a:t>
            </a:r>
            <a:endParaRPr lang="en-US" sz="16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6915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18356" y="692696"/>
          <a:ext cx="2818656" cy="110845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Pozytywne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aspekty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xmlns="" id="{6416BFE3-602C-404C-8EC6-5CB828E78165}"/>
              </a:ext>
            </a:extLst>
          </p:cNvPr>
          <p:cNvGraphicFramePr>
            <a:graphicFrameLocks noGrp="1"/>
          </p:cNvGraphicFramePr>
          <p:nvPr/>
        </p:nvGraphicFramePr>
        <p:xfrm>
          <a:off x="318356" y="4663542"/>
          <a:ext cx="2818656" cy="1108456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Negatywne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aspekty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7" name="Freccia in giù 6">
            <a:extLst>
              <a:ext uri="{FF2B5EF4-FFF2-40B4-BE49-F238E27FC236}">
                <a16:creationId xmlns:a16="http://schemas.microsoft.com/office/drawing/2014/main" xmlns="" id="{CEA62A3D-0868-437B-8D28-ED14C76C8897}"/>
              </a:ext>
            </a:extLst>
          </p:cNvPr>
          <p:cNvSpPr/>
          <p:nvPr/>
        </p:nvSpPr>
        <p:spPr>
          <a:xfrm>
            <a:off x="3661955" y="1628800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xmlns="" id="{BB347909-A955-453E-941A-D17C672AD84A}"/>
              </a:ext>
            </a:extLst>
          </p:cNvPr>
          <p:cNvSpPr/>
          <p:nvPr/>
        </p:nvSpPr>
        <p:spPr>
          <a:xfrm rot="10800000">
            <a:off x="3661955" y="610951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xmlns="" id="{A6873D55-A204-4D15-8FC0-F6966FA1DA35}"/>
              </a:ext>
            </a:extLst>
          </p:cNvPr>
          <p:cNvSpPr/>
          <p:nvPr/>
        </p:nvSpPr>
        <p:spPr>
          <a:xfrm rot="10800000">
            <a:off x="3676313" y="3923319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xmlns="" id="{7C8843A6-F36D-44DC-943C-E6BF80805494}"/>
              </a:ext>
            </a:extLst>
          </p:cNvPr>
          <p:cNvSpPr/>
          <p:nvPr/>
        </p:nvSpPr>
        <p:spPr>
          <a:xfrm>
            <a:off x="3676313" y="5147455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xmlns="" id="{69FA8F40-15A7-42CB-A5D9-2E6BB1675FBA}"/>
              </a:ext>
            </a:extLst>
          </p:cNvPr>
          <p:cNvCxnSpPr/>
          <p:nvPr/>
        </p:nvCxnSpPr>
        <p:spPr>
          <a:xfrm>
            <a:off x="4067944" y="1484784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xmlns="" id="{0FB0B864-EE0C-4F6B-AD27-11F17F05FD0A}"/>
              </a:ext>
            </a:extLst>
          </p:cNvPr>
          <p:cNvCxnSpPr/>
          <p:nvPr/>
        </p:nvCxnSpPr>
        <p:spPr>
          <a:xfrm>
            <a:off x="4036741" y="4869160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3999137" y="439084"/>
            <a:ext cx="4464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latin typeface="Times New Roman" pitchFamily="18" charset="0"/>
                <a:cs typeface="Times New Roman" pitchFamily="18" charset="0"/>
              </a:rPr>
              <a:t>Skype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pozwala rozmawiać z więcej niż jedną osobą naraz, tworząc połączenia grupowe, znane jako „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połączenia konferencyjne”</a:t>
            </a:r>
          </a:p>
          <a:p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Rozmawianie z większą liczbą osób jednocześnie może być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rozpraszające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z powodu różnych urządzeń, lokalizacji, dźwięków w tle itp.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3923928" y="2708920"/>
            <a:ext cx="482453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Przez </a:t>
            </a:r>
            <a:r>
              <a:rPr lang="pl-PL" dirty="0" err="1" smtClean="0">
                <a:latin typeface="Times New Roman" pitchFamily="18" charset="0"/>
                <a:cs typeface="Times New Roman" pitchFamily="18" charset="0"/>
              </a:rPr>
              <a:t>Skype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możesz łączyć się 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tylko z listą kontaktów.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Zanim ktoś będzie mógł się z Tobą skontaktować, musisz „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zaakceptować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” jego prośbę o skontaktowanie się z Tobą, zapobiegając przeszkadzaniu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przez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nieznajomych.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Dopiero po tym kroku będziesz mógł do nich zadzwonić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 smtClean="0"/>
          </a:p>
          <a:p>
            <a:pPr lvl="0">
              <a:buClr>
                <a:srgbClr val="000000"/>
              </a:buClr>
            </a:pPr>
            <a:r>
              <a:rPr lang="pl-PL" dirty="0" err="1" smtClean="0">
                <a:latin typeface="Times New Roman" pitchFamily="18" charset="0"/>
                <a:cs typeface="Times New Roman" pitchFamily="18" charset="0"/>
              </a:rPr>
              <a:t>Skype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to nie media </a:t>
            </a:r>
            <a:r>
              <a:rPr lang="pl-PL" dirty="0" err="1" smtClean="0">
                <a:latin typeface="Times New Roman" pitchFamily="18" charset="0"/>
                <a:cs typeface="Times New Roman" pitchFamily="18" charset="0"/>
              </a:rPr>
              <a:t>społecznościowe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przeznaczone do poznawania nowych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osób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Jeśli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to jest Twoim celem,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musisz skorzystać z innych mediów </a:t>
            </a:r>
            <a:r>
              <a:rPr lang="pl-PL" dirty="0" err="1" smtClean="0">
                <a:latin typeface="Times New Roman" pitchFamily="18" charset="0"/>
                <a:cs typeface="Times New Roman" pitchFamily="18" charset="0"/>
              </a:rPr>
              <a:t>społecznościowych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8509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69261457"/>
              </p:ext>
            </p:extLst>
          </p:nvPr>
        </p:nvGraphicFramePr>
        <p:xfrm>
          <a:off x="0" y="692696"/>
          <a:ext cx="3419872" cy="2216912"/>
        </p:xfrm>
        <a:graphic>
          <a:graphicData uri="http://schemas.openxmlformats.org/drawingml/2006/table">
            <a:tbl>
              <a:tblPr/>
              <a:tblGrid>
                <a:gridCol w="34198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Skype</a:t>
                      </a: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opieka zdrowotna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3923928" y="188641"/>
            <a:ext cx="489654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err="1" smtClean="0">
                <a:latin typeface="Times New Roman" pitchFamily="18" charset="0"/>
                <a:cs typeface="Times New Roman" pitchFamily="18" charset="0"/>
              </a:rPr>
              <a:t>Telemedycyna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Według WHO oznacza to „leczenie na odległość”, a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jej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cechy charakterystyczne to:</a:t>
            </a:r>
          </a:p>
          <a:p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Jej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celem jest zapewnienie wsparcia    klinicznego.</a:t>
            </a:r>
          </a:p>
          <a:p>
            <a:pPr marL="457200" indent="-457200">
              <a:buAutoNum type="arabicPeriod" startAt="2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Ma on na celu pokonanie barier geograficznych, łącząc użytkowników, którzy nie znajdują się w tej samej fizycznej lokalizacji.</a:t>
            </a:r>
          </a:p>
          <a:p>
            <a:pPr marL="457200" indent="-457200">
              <a:buAutoNum type="arabicPeriod" startAt="3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Polega na wykorzystaniu różnych rodzajów ICT.</a:t>
            </a:r>
          </a:p>
          <a:p>
            <a:pPr marL="457200" indent="-457200">
              <a:buAutoNum type="arabicPeriod" startAt="3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Jej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celem jest poprawa wyników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zdrowotnych.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Google Shape;121;p7"/>
          <p:cNvSpPr/>
          <p:nvPr/>
        </p:nvSpPr>
        <p:spPr>
          <a:xfrm>
            <a:off x="1187624" y="4221088"/>
            <a:ext cx="1368152" cy="1432234"/>
          </a:xfrm>
          <a:custGeom>
            <a:avLst/>
            <a:gdLst/>
            <a:ahLst/>
            <a:cxnLst/>
            <a:rect l="l" t="t" r="r" b="b"/>
            <a:pathLst>
              <a:path w="5947" h="5929" extrusionOk="0">
                <a:moveTo>
                  <a:pt x="4884" y="1"/>
                </a:moveTo>
                <a:lnTo>
                  <a:pt x="4866" y="20"/>
                </a:lnTo>
                <a:lnTo>
                  <a:pt x="4735" y="150"/>
                </a:lnTo>
                <a:lnTo>
                  <a:pt x="4716" y="187"/>
                </a:lnTo>
                <a:lnTo>
                  <a:pt x="4698" y="225"/>
                </a:lnTo>
                <a:lnTo>
                  <a:pt x="4716" y="262"/>
                </a:lnTo>
                <a:lnTo>
                  <a:pt x="4735" y="281"/>
                </a:lnTo>
                <a:lnTo>
                  <a:pt x="5052" y="616"/>
                </a:lnTo>
                <a:lnTo>
                  <a:pt x="4530" y="1138"/>
                </a:lnTo>
                <a:lnTo>
                  <a:pt x="3878" y="486"/>
                </a:lnTo>
                <a:lnTo>
                  <a:pt x="3673" y="281"/>
                </a:lnTo>
                <a:lnTo>
                  <a:pt x="3654" y="262"/>
                </a:lnTo>
                <a:lnTo>
                  <a:pt x="3579" y="262"/>
                </a:lnTo>
                <a:lnTo>
                  <a:pt x="3542" y="281"/>
                </a:lnTo>
                <a:lnTo>
                  <a:pt x="3151" y="672"/>
                </a:lnTo>
                <a:lnTo>
                  <a:pt x="3132" y="709"/>
                </a:lnTo>
                <a:lnTo>
                  <a:pt x="3132" y="747"/>
                </a:lnTo>
                <a:lnTo>
                  <a:pt x="3132" y="784"/>
                </a:lnTo>
                <a:lnTo>
                  <a:pt x="3151" y="802"/>
                </a:lnTo>
                <a:lnTo>
                  <a:pt x="3356" y="1007"/>
                </a:lnTo>
                <a:lnTo>
                  <a:pt x="4922" y="2592"/>
                </a:lnTo>
                <a:lnTo>
                  <a:pt x="5127" y="2778"/>
                </a:lnTo>
                <a:lnTo>
                  <a:pt x="5145" y="2797"/>
                </a:lnTo>
                <a:lnTo>
                  <a:pt x="5182" y="2816"/>
                </a:lnTo>
                <a:lnTo>
                  <a:pt x="5220" y="2797"/>
                </a:lnTo>
                <a:lnTo>
                  <a:pt x="5257" y="2778"/>
                </a:lnTo>
                <a:lnTo>
                  <a:pt x="5648" y="2387"/>
                </a:lnTo>
                <a:lnTo>
                  <a:pt x="5667" y="2350"/>
                </a:lnTo>
                <a:lnTo>
                  <a:pt x="5667" y="2312"/>
                </a:lnTo>
                <a:lnTo>
                  <a:pt x="5667" y="2294"/>
                </a:lnTo>
                <a:lnTo>
                  <a:pt x="5648" y="2256"/>
                </a:lnTo>
                <a:lnTo>
                  <a:pt x="4791" y="1399"/>
                </a:lnTo>
                <a:lnTo>
                  <a:pt x="5313" y="877"/>
                </a:lnTo>
                <a:lnTo>
                  <a:pt x="5648" y="1213"/>
                </a:lnTo>
                <a:lnTo>
                  <a:pt x="5686" y="1231"/>
                </a:lnTo>
                <a:lnTo>
                  <a:pt x="5742" y="1231"/>
                </a:lnTo>
                <a:lnTo>
                  <a:pt x="5779" y="1213"/>
                </a:lnTo>
                <a:lnTo>
                  <a:pt x="5909" y="1082"/>
                </a:lnTo>
                <a:lnTo>
                  <a:pt x="5928" y="1045"/>
                </a:lnTo>
                <a:lnTo>
                  <a:pt x="5947" y="1007"/>
                </a:lnTo>
                <a:lnTo>
                  <a:pt x="5928" y="970"/>
                </a:lnTo>
                <a:lnTo>
                  <a:pt x="5909" y="933"/>
                </a:lnTo>
                <a:lnTo>
                  <a:pt x="4996" y="20"/>
                </a:lnTo>
                <a:lnTo>
                  <a:pt x="4959" y="1"/>
                </a:lnTo>
                <a:close/>
                <a:moveTo>
                  <a:pt x="3095" y="1268"/>
                </a:moveTo>
                <a:lnTo>
                  <a:pt x="2331" y="2033"/>
                </a:lnTo>
                <a:lnTo>
                  <a:pt x="2983" y="2666"/>
                </a:lnTo>
                <a:lnTo>
                  <a:pt x="3002" y="2704"/>
                </a:lnTo>
                <a:lnTo>
                  <a:pt x="3002" y="2741"/>
                </a:lnTo>
                <a:lnTo>
                  <a:pt x="3002" y="2778"/>
                </a:lnTo>
                <a:lnTo>
                  <a:pt x="2983" y="2797"/>
                </a:lnTo>
                <a:lnTo>
                  <a:pt x="2852" y="2927"/>
                </a:lnTo>
                <a:lnTo>
                  <a:pt x="2815" y="2946"/>
                </a:lnTo>
                <a:lnTo>
                  <a:pt x="2778" y="2965"/>
                </a:lnTo>
                <a:lnTo>
                  <a:pt x="2759" y="2946"/>
                </a:lnTo>
                <a:lnTo>
                  <a:pt x="2722" y="2927"/>
                </a:lnTo>
                <a:lnTo>
                  <a:pt x="2070" y="2294"/>
                </a:lnTo>
                <a:lnTo>
                  <a:pt x="1548" y="2816"/>
                </a:lnTo>
                <a:lnTo>
                  <a:pt x="2200" y="3468"/>
                </a:lnTo>
                <a:lnTo>
                  <a:pt x="2219" y="3487"/>
                </a:lnTo>
                <a:lnTo>
                  <a:pt x="2219" y="3524"/>
                </a:lnTo>
                <a:lnTo>
                  <a:pt x="2219" y="3561"/>
                </a:lnTo>
                <a:lnTo>
                  <a:pt x="2200" y="3598"/>
                </a:lnTo>
                <a:lnTo>
                  <a:pt x="2070" y="3729"/>
                </a:lnTo>
                <a:lnTo>
                  <a:pt x="2032" y="3748"/>
                </a:lnTo>
                <a:lnTo>
                  <a:pt x="1958" y="3748"/>
                </a:lnTo>
                <a:lnTo>
                  <a:pt x="1939" y="3729"/>
                </a:lnTo>
                <a:lnTo>
                  <a:pt x="1287" y="3077"/>
                </a:lnTo>
                <a:lnTo>
                  <a:pt x="988" y="3375"/>
                </a:lnTo>
                <a:lnTo>
                  <a:pt x="914" y="3449"/>
                </a:lnTo>
                <a:lnTo>
                  <a:pt x="858" y="3543"/>
                </a:lnTo>
                <a:lnTo>
                  <a:pt x="802" y="3636"/>
                </a:lnTo>
                <a:lnTo>
                  <a:pt x="765" y="3729"/>
                </a:lnTo>
                <a:lnTo>
                  <a:pt x="728" y="3822"/>
                </a:lnTo>
                <a:lnTo>
                  <a:pt x="709" y="3934"/>
                </a:lnTo>
                <a:lnTo>
                  <a:pt x="709" y="4027"/>
                </a:lnTo>
                <a:lnTo>
                  <a:pt x="709" y="4139"/>
                </a:lnTo>
                <a:lnTo>
                  <a:pt x="802" y="4885"/>
                </a:lnTo>
                <a:lnTo>
                  <a:pt x="19" y="5649"/>
                </a:lnTo>
                <a:lnTo>
                  <a:pt x="1" y="5667"/>
                </a:lnTo>
                <a:lnTo>
                  <a:pt x="1" y="5705"/>
                </a:lnTo>
                <a:lnTo>
                  <a:pt x="1" y="5742"/>
                </a:lnTo>
                <a:lnTo>
                  <a:pt x="19" y="5779"/>
                </a:lnTo>
                <a:lnTo>
                  <a:pt x="150" y="5910"/>
                </a:lnTo>
                <a:lnTo>
                  <a:pt x="187" y="5928"/>
                </a:lnTo>
                <a:lnTo>
                  <a:pt x="262" y="5928"/>
                </a:lnTo>
                <a:lnTo>
                  <a:pt x="280" y="5910"/>
                </a:lnTo>
                <a:lnTo>
                  <a:pt x="1063" y="5146"/>
                </a:lnTo>
                <a:lnTo>
                  <a:pt x="1790" y="5220"/>
                </a:lnTo>
                <a:lnTo>
                  <a:pt x="1995" y="5220"/>
                </a:lnTo>
                <a:lnTo>
                  <a:pt x="2107" y="5201"/>
                </a:lnTo>
                <a:lnTo>
                  <a:pt x="2200" y="5183"/>
                </a:lnTo>
                <a:lnTo>
                  <a:pt x="2293" y="5146"/>
                </a:lnTo>
                <a:lnTo>
                  <a:pt x="2386" y="5090"/>
                </a:lnTo>
                <a:lnTo>
                  <a:pt x="2480" y="5034"/>
                </a:lnTo>
                <a:lnTo>
                  <a:pt x="2554" y="4959"/>
                </a:lnTo>
                <a:lnTo>
                  <a:pt x="4661" y="2853"/>
                </a:lnTo>
                <a:lnTo>
                  <a:pt x="3095" y="1268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6" name="Google Shape;308;p8">
            <a:extLst>
              <a:ext uri="{FF2B5EF4-FFF2-40B4-BE49-F238E27FC236}">
                <a16:creationId xmlns:a16="http://schemas.microsoft.com/office/drawing/2014/main" xmlns="" id="{F4CE1C96-2BFF-4770-B1EE-167C404D8B73}"/>
              </a:ext>
            </a:extLst>
          </p:cNvPr>
          <p:cNvSpPr txBox="1"/>
          <p:nvPr/>
        </p:nvSpPr>
        <p:spPr>
          <a:xfrm rot="10800000" flipV="1">
            <a:off x="3923928" y="5301208"/>
            <a:ext cx="352839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10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Source: World Health Organization (2010). Telemedicine: opportunities and developments in Member States: report on the second global survey on eHealth, </a:t>
            </a:r>
            <a:r>
              <a:rPr lang="en-US" sz="1000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4"/>
              </a:rPr>
              <a:t>https://www.who.int/goe/publications/goe_telemedicine_2010.pdf</a:t>
            </a:r>
            <a:r>
              <a:rPr lang="en-US" sz="10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endParaRPr sz="1000" kern="0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0" y="6581001"/>
            <a:ext cx="30598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 smtClean="0"/>
              <a:t>Icon </a:t>
            </a:r>
            <a:r>
              <a:rPr lang="it-IT" sz="1200" dirty="0" smtClean="0"/>
              <a:t>source</a:t>
            </a:r>
            <a:r>
              <a:rPr lang="it-IT" sz="1100" dirty="0" smtClean="0"/>
              <a:t>: </a:t>
            </a:r>
            <a:r>
              <a:rPr lang="it-IT" sz="1100" dirty="0" smtClean="0">
                <a:hlinkClick r:id="rId5"/>
              </a:rPr>
              <a:t>https://www.slidescarnival.com/</a:t>
            </a:r>
            <a:r>
              <a:rPr lang="it-IT" sz="1100" dirty="0" smtClean="0"/>
              <a:t> 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xmlns="" val="3433569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95084123"/>
              </p:ext>
            </p:extLst>
          </p:nvPr>
        </p:nvGraphicFramePr>
        <p:xfrm>
          <a:off x="0" y="692696"/>
          <a:ext cx="3419872" cy="2216912"/>
        </p:xfrm>
        <a:graphic>
          <a:graphicData uri="http://schemas.openxmlformats.org/drawingml/2006/table">
            <a:tbl>
              <a:tblPr/>
              <a:tblGrid>
                <a:gridCol w="34198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Skype</a:t>
                      </a: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pl-PL" sz="28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opieka zdrowotna</a:t>
                      </a:r>
                      <a:endParaRPr lang="en-US" sz="28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3995936" y="302475"/>
            <a:ext cx="4625086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W ostatnim czasie </a:t>
            </a: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Skype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był wykorzystywany w </a:t>
            </a: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telemedycynie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i opiece zdrowotnej do: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000000"/>
              </a:buClr>
              <a:buSzPts val="2400"/>
              <a:buFont typeface="Arial"/>
              <a:buChar char="•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Konsultacji z pacjentami, którzy nie mogą udać się do lekarza rodzinnego. Może wynikać to z braku możliwości opuszczenia domu ze względu na obowiązki opiekunów lub z uwagi na odległe miejsce zamieszkania bądź z faktu, iż jako osoby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niepełnosprawne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nie mogą podróżować z powodu trudnych warunków pogodowych lub innych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aspektów zdrowotnych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lvl="0" indent="-285750">
              <a:buClr>
                <a:srgbClr val="000000"/>
              </a:buClr>
              <a:buSzPts val="2400"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Clr>
                <a:srgbClr val="000000"/>
              </a:buClr>
              <a:buSzPts val="2400"/>
              <a:buFont typeface="Arial"/>
              <a:buChar char="•"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Zapewnienia osobom poszkodowanym instrukcji na wideo.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sp>
        <p:nvSpPr>
          <p:cNvPr id="7" name="Google Shape;121;p7">
            <a:extLst>
              <a:ext uri="{FF2B5EF4-FFF2-40B4-BE49-F238E27FC236}">
                <a16:creationId xmlns:a16="http://schemas.microsoft.com/office/drawing/2014/main" xmlns="" id="{94A28DAB-D996-49B2-A706-9831195566A9}"/>
              </a:ext>
            </a:extLst>
          </p:cNvPr>
          <p:cNvSpPr/>
          <p:nvPr/>
        </p:nvSpPr>
        <p:spPr>
          <a:xfrm>
            <a:off x="1187624" y="4221088"/>
            <a:ext cx="1368152" cy="1432234"/>
          </a:xfrm>
          <a:custGeom>
            <a:avLst/>
            <a:gdLst/>
            <a:ahLst/>
            <a:cxnLst/>
            <a:rect l="l" t="t" r="r" b="b"/>
            <a:pathLst>
              <a:path w="5947" h="5929" extrusionOk="0">
                <a:moveTo>
                  <a:pt x="4884" y="1"/>
                </a:moveTo>
                <a:lnTo>
                  <a:pt x="4866" y="20"/>
                </a:lnTo>
                <a:lnTo>
                  <a:pt x="4735" y="150"/>
                </a:lnTo>
                <a:lnTo>
                  <a:pt x="4716" y="187"/>
                </a:lnTo>
                <a:lnTo>
                  <a:pt x="4698" y="225"/>
                </a:lnTo>
                <a:lnTo>
                  <a:pt x="4716" y="262"/>
                </a:lnTo>
                <a:lnTo>
                  <a:pt x="4735" y="281"/>
                </a:lnTo>
                <a:lnTo>
                  <a:pt x="5052" y="616"/>
                </a:lnTo>
                <a:lnTo>
                  <a:pt x="4530" y="1138"/>
                </a:lnTo>
                <a:lnTo>
                  <a:pt x="3878" y="486"/>
                </a:lnTo>
                <a:lnTo>
                  <a:pt x="3673" y="281"/>
                </a:lnTo>
                <a:lnTo>
                  <a:pt x="3654" y="262"/>
                </a:lnTo>
                <a:lnTo>
                  <a:pt x="3579" y="262"/>
                </a:lnTo>
                <a:lnTo>
                  <a:pt x="3542" y="281"/>
                </a:lnTo>
                <a:lnTo>
                  <a:pt x="3151" y="672"/>
                </a:lnTo>
                <a:lnTo>
                  <a:pt x="3132" y="709"/>
                </a:lnTo>
                <a:lnTo>
                  <a:pt x="3132" y="747"/>
                </a:lnTo>
                <a:lnTo>
                  <a:pt x="3132" y="784"/>
                </a:lnTo>
                <a:lnTo>
                  <a:pt x="3151" y="802"/>
                </a:lnTo>
                <a:lnTo>
                  <a:pt x="3356" y="1007"/>
                </a:lnTo>
                <a:lnTo>
                  <a:pt x="4922" y="2592"/>
                </a:lnTo>
                <a:lnTo>
                  <a:pt x="5127" y="2778"/>
                </a:lnTo>
                <a:lnTo>
                  <a:pt x="5145" y="2797"/>
                </a:lnTo>
                <a:lnTo>
                  <a:pt x="5182" y="2816"/>
                </a:lnTo>
                <a:lnTo>
                  <a:pt x="5220" y="2797"/>
                </a:lnTo>
                <a:lnTo>
                  <a:pt x="5257" y="2778"/>
                </a:lnTo>
                <a:lnTo>
                  <a:pt x="5648" y="2387"/>
                </a:lnTo>
                <a:lnTo>
                  <a:pt x="5667" y="2350"/>
                </a:lnTo>
                <a:lnTo>
                  <a:pt x="5667" y="2312"/>
                </a:lnTo>
                <a:lnTo>
                  <a:pt x="5667" y="2294"/>
                </a:lnTo>
                <a:lnTo>
                  <a:pt x="5648" y="2256"/>
                </a:lnTo>
                <a:lnTo>
                  <a:pt x="4791" y="1399"/>
                </a:lnTo>
                <a:lnTo>
                  <a:pt x="5313" y="877"/>
                </a:lnTo>
                <a:lnTo>
                  <a:pt x="5648" y="1213"/>
                </a:lnTo>
                <a:lnTo>
                  <a:pt x="5686" y="1231"/>
                </a:lnTo>
                <a:lnTo>
                  <a:pt x="5742" y="1231"/>
                </a:lnTo>
                <a:lnTo>
                  <a:pt x="5779" y="1213"/>
                </a:lnTo>
                <a:lnTo>
                  <a:pt x="5909" y="1082"/>
                </a:lnTo>
                <a:lnTo>
                  <a:pt x="5928" y="1045"/>
                </a:lnTo>
                <a:lnTo>
                  <a:pt x="5947" y="1007"/>
                </a:lnTo>
                <a:lnTo>
                  <a:pt x="5928" y="970"/>
                </a:lnTo>
                <a:lnTo>
                  <a:pt x="5909" y="933"/>
                </a:lnTo>
                <a:lnTo>
                  <a:pt x="4996" y="20"/>
                </a:lnTo>
                <a:lnTo>
                  <a:pt x="4959" y="1"/>
                </a:lnTo>
                <a:close/>
                <a:moveTo>
                  <a:pt x="3095" y="1268"/>
                </a:moveTo>
                <a:lnTo>
                  <a:pt x="2331" y="2033"/>
                </a:lnTo>
                <a:lnTo>
                  <a:pt x="2983" y="2666"/>
                </a:lnTo>
                <a:lnTo>
                  <a:pt x="3002" y="2704"/>
                </a:lnTo>
                <a:lnTo>
                  <a:pt x="3002" y="2741"/>
                </a:lnTo>
                <a:lnTo>
                  <a:pt x="3002" y="2778"/>
                </a:lnTo>
                <a:lnTo>
                  <a:pt x="2983" y="2797"/>
                </a:lnTo>
                <a:lnTo>
                  <a:pt x="2852" y="2927"/>
                </a:lnTo>
                <a:lnTo>
                  <a:pt x="2815" y="2946"/>
                </a:lnTo>
                <a:lnTo>
                  <a:pt x="2778" y="2965"/>
                </a:lnTo>
                <a:lnTo>
                  <a:pt x="2759" y="2946"/>
                </a:lnTo>
                <a:lnTo>
                  <a:pt x="2722" y="2927"/>
                </a:lnTo>
                <a:lnTo>
                  <a:pt x="2070" y="2294"/>
                </a:lnTo>
                <a:lnTo>
                  <a:pt x="1548" y="2816"/>
                </a:lnTo>
                <a:lnTo>
                  <a:pt x="2200" y="3468"/>
                </a:lnTo>
                <a:lnTo>
                  <a:pt x="2219" y="3487"/>
                </a:lnTo>
                <a:lnTo>
                  <a:pt x="2219" y="3524"/>
                </a:lnTo>
                <a:lnTo>
                  <a:pt x="2219" y="3561"/>
                </a:lnTo>
                <a:lnTo>
                  <a:pt x="2200" y="3598"/>
                </a:lnTo>
                <a:lnTo>
                  <a:pt x="2070" y="3729"/>
                </a:lnTo>
                <a:lnTo>
                  <a:pt x="2032" y="3748"/>
                </a:lnTo>
                <a:lnTo>
                  <a:pt x="1958" y="3748"/>
                </a:lnTo>
                <a:lnTo>
                  <a:pt x="1939" y="3729"/>
                </a:lnTo>
                <a:lnTo>
                  <a:pt x="1287" y="3077"/>
                </a:lnTo>
                <a:lnTo>
                  <a:pt x="988" y="3375"/>
                </a:lnTo>
                <a:lnTo>
                  <a:pt x="914" y="3449"/>
                </a:lnTo>
                <a:lnTo>
                  <a:pt x="858" y="3543"/>
                </a:lnTo>
                <a:lnTo>
                  <a:pt x="802" y="3636"/>
                </a:lnTo>
                <a:lnTo>
                  <a:pt x="765" y="3729"/>
                </a:lnTo>
                <a:lnTo>
                  <a:pt x="728" y="3822"/>
                </a:lnTo>
                <a:lnTo>
                  <a:pt x="709" y="3934"/>
                </a:lnTo>
                <a:lnTo>
                  <a:pt x="709" y="4027"/>
                </a:lnTo>
                <a:lnTo>
                  <a:pt x="709" y="4139"/>
                </a:lnTo>
                <a:lnTo>
                  <a:pt x="802" y="4885"/>
                </a:lnTo>
                <a:lnTo>
                  <a:pt x="19" y="5649"/>
                </a:lnTo>
                <a:lnTo>
                  <a:pt x="1" y="5667"/>
                </a:lnTo>
                <a:lnTo>
                  <a:pt x="1" y="5705"/>
                </a:lnTo>
                <a:lnTo>
                  <a:pt x="1" y="5742"/>
                </a:lnTo>
                <a:lnTo>
                  <a:pt x="19" y="5779"/>
                </a:lnTo>
                <a:lnTo>
                  <a:pt x="150" y="5910"/>
                </a:lnTo>
                <a:lnTo>
                  <a:pt x="187" y="5928"/>
                </a:lnTo>
                <a:lnTo>
                  <a:pt x="262" y="5928"/>
                </a:lnTo>
                <a:lnTo>
                  <a:pt x="280" y="5910"/>
                </a:lnTo>
                <a:lnTo>
                  <a:pt x="1063" y="5146"/>
                </a:lnTo>
                <a:lnTo>
                  <a:pt x="1790" y="5220"/>
                </a:lnTo>
                <a:lnTo>
                  <a:pt x="1995" y="5220"/>
                </a:lnTo>
                <a:lnTo>
                  <a:pt x="2107" y="5201"/>
                </a:lnTo>
                <a:lnTo>
                  <a:pt x="2200" y="5183"/>
                </a:lnTo>
                <a:lnTo>
                  <a:pt x="2293" y="5146"/>
                </a:lnTo>
                <a:lnTo>
                  <a:pt x="2386" y="5090"/>
                </a:lnTo>
                <a:lnTo>
                  <a:pt x="2480" y="5034"/>
                </a:lnTo>
                <a:lnTo>
                  <a:pt x="2554" y="4959"/>
                </a:lnTo>
                <a:lnTo>
                  <a:pt x="4661" y="2853"/>
                </a:lnTo>
                <a:lnTo>
                  <a:pt x="3095" y="1268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D781EE01-D4B4-4D7C-84B1-96C1E96D0357}"/>
              </a:ext>
            </a:extLst>
          </p:cNvPr>
          <p:cNvSpPr/>
          <p:nvPr/>
        </p:nvSpPr>
        <p:spPr>
          <a:xfrm>
            <a:off x="400799" y="6524947"/>
            <a:ext cx="30534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 err="1"/>
              <a:t>Icon</a:t>
            </a:r>
            <a:r>
              <a:rPr lang="it-IT" sz="1200" dirty="0"/>
              <a:t> source: </a:t>
            </a:r>
            <a:r>
              <a:rPr lang="it-IT" sz="1200" dirty="0">
                <a:hlinkClick r:id="rId4"/>
              </a:rPr>
              <a:t>https://www.slidescarnival.com/</a:t>
            </a:r>
            <a:r>
              <a:rPr lang="it-IT" sz="1200" dirty="0"/>
              <a:t> </a:t>
            </a:r>
          </a:p>
        </p:txBody>
      </p:sp>
      <p:sp>
        <p:nvSpPr>
          <p:cNvPr id="8" name="Google Shape;316;p9">
            <a:extLst>
              <a:ext uri="{FF2B5EF4-FFF2-40B4-BE49-F238E27FC236}">
                <a16:creationId xmlns:a16="http://schemas.microsoft.com/office/drawing/2014/main" xmlns="" id="{2A4773D2-C4E4-4821-A95F-66CF8B6E12E3}"/>
              </a:ext>
            </a:extLst>
          </p:cNvPr>
          <p:cNvSpPr/>
          <p:nvPr/>
        </p:nvSpPr>
        <p:spPr>
          <a:xfrm>
            <a:off x="3563888" y="5662013"/>
            <a:ext cx="2836912" cy="1223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105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Source: Advice Media (2012). The Doctor Will Skype You Now! How Video Chat Services Are Changing Healthcare, </a:t>
            </a:r>
            <a: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5"/>
              </a:rPr>
              <a:t>https://advicemedia.com/blog/epatient</a:t>
            </a:r>
            <a: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6"/>
              </a:rPr>
              <a:t/>
            </a:r>
            <a:b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6"/>
              </a:rPr>
            </a:br>
            <a: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6"/>
              </a:rPr>
              <a:t>/the-doctor-will-skype-you-now-how-video-chat-services-are-</a:t>
            </a:r>
            <a:b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6"/>
              </a:rPr>
            </a:br>
            <a: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6"/>
              </a:rPr>
              <a:t>changing-healthcare/</a:t>
            </a:r>
            <a:endParaRPr sz="1050" kern="0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2451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658</Words>
  <Application>Microsoft Office PowerPoint</Application>
  <PresentationFormat>Pokaz na ekranie (4:3)</PresentationFormat>
  <Paragraphs>98</Paragraphs>
  <Slides>12</Slides>
  <Notes>6</Notes>
  <HiddenSlides>0</HiddenSlides>
  <MMClips>0</MMClips>
  <ScaleCrop>false</ScaleCrop>
  <HeadingPairs>
    <vt:vector size="4" baseType="variant">
      <vt:variant>
        <vt:lpstr>Motyw</vt:lpstr>
      </vt:variant>
      <vt:variant>
        <vt:i4>3</vt:i4>
      </vt:variant>
      <vt:variant>
        <vt:lpstr>Tytuły slajdów</vt:lpstr>
      </vt:variant>
      <vt:variant>
        <vt:i4>12</vt:i4>
      </vt:variant>
    </vt:vector>
  </HeadingPairs>
  <TitlesOfParts>
    <vt:vector size="15" baseType="lpstr">
      <vt:lpstr>Tema di Office</vt:lpstr>
      <vt:lpstr>1_Tema di Office</vt:lpstr>
      <vt:lpstr>2_Tema di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Użytkownik systemu Windows</cp:lastModifiedBy>
  <cp:revision>100</cp:revision>
  <dcterms:created xsi:type="dcterms:W3CDTF">2019-01-04T16:28:11Z</dcterms:created>
  <dcterms:modified xsi:type="dcterms:W3CDTF">2020-01-09T23:24:50Z</dcterms:modified>
</cp:coreProperties>
</file>