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orient="horz" pos="2160" id="1">
          <p15:clr>
            <a:srgbClr val="A4A3A4"/>
          </p15:clr>
        </p15:guide>
        <p15:guide pos="2880" id="2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="" roundtripDataSignature="AMtx7mglQYTZotTxVmZTcuBK1vSa7q+x5A==" r:id="rId19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" clrIdx="0"/>
  <p:cmAuthor id="1" name="Κέντρο Ημέρας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946" autoAdjust="0"/>
  </p:normalViewPr>
  <p:slideViewPr>
    <p:cSldViewPr snapToGrid="0">
      <p:cViewPr>
        <p:scale>
          <a:sx n="60" d="100"/>
          <a:sy n="60" d="100"/>
        </p:scale>
        <p:origin x="-165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00840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pl-PL" baseline="0" dirty="0" smtClean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Dziś omówimy komunikację w placówkach służby zdrowia, badając różne formy i rodzaje komunikacji, a także sposoby radzenia sobie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osobami z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demencją w trudnych sytuacjach.</a:t>
            </a: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33871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Aktywne słuchanie może być pomocne.</a:t>
            </a:r>
          </a:p>
          <a:p>
            <a:pPr rtl="0"/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Zachowaj kontakt wzrokowy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 pacjentem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zachęć go, aby patrzył na ciebie, gdy jedno z was mówi.</a:t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Staraj się mu nie przerywać, nawet jeśli uważasz, że wiesz, co mówi.</a:t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Przerwij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to, co robisz,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abyś mógł poświęcić tej osobie pełną uwagę podczas rozmowy.</a:t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Zminimalizuj zakłócenia, które mogą przeszkadzać w komunikacji, takie jak zbyt głośne odtwarzanie telewizji lub radia, ale zawsze sprawdzaj, czy możesz to zrobić.</a:t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Powtórz to, co usłyszałeś i zapytaj, czy zrozumiałeś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właściwie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lub poproś tę osobę o powtórzenie tego, co powiedziała</a:t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„Słuchaj” w inny sposób - kręcenie głową, odwracanie się lub mamrotanie to alternatywne sposoby odmawiania lub wyrażania dezaprobaty.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8" name="Google Shape;15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15591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pl-PL" dirty="0" smtClean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dirty="0" smtClean="0"/>
              <a:t>Zanim zakończymy tę prezentację, chciałbym/chciałabym</a:t>
            </a:r>
            <a:r>
              <a:rPr lang="pl-PL" baseline="0" dirty="0" smtClean="0"/>
              <a:t> poprosić Was o przedyskutowanie następującego zagadnienia w parach lub grupach trzyosobowych.  Po tym, czego nauczyliście się na temat efektywnej komunikacji podczas opieki nad osobami starszymi, chciałbym/chciałabym, abyście opowiedzieli, jak zachowalibyście się w kłopotliwej sytuacji.</a:t>
            </a:r>
            <a:endParaRPr dirty="0"/>
          </a:p>
        </p:txBody>
      </p:sp>
      <p:sp>
        <p:nvSpPr>
          <p:cNvPr id="167" name="Google Shape;167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363503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73" name="Google Shape;17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2372189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Oto tematy, które omówimy w dzisiejszej prezentacji.</a:t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Będziemy omawiać formy komunikacji, ponieważ zrozumienie jej podstaw, zanim przejdziemy do bardziej szczegółowych informacji jest istotne. Ponadto zaprezentujemy różne style komunikacji, aby lepiej uświadomić sobie z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czym mamy do czynienia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z których już korzystamy w naszym codziennym życiu, i ocenić, które z nich okazały się przydatne, a które się nie sprawdziły w określonych 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sytuacjach społecznych.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 więcej, będziemy rozmawiać o tym, jak zastosować skuteczne umiejętności komunikacyjne w różnych warunkach, na przykład podczas wizyty lekarskiej u lekarza, ale także zbadamy dziedzinę komunikacji z osobą  cierpiącą na demencję, jako że wspomniana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sytuacja stanowi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ogromne wyzwanie zarówno dla pracowników służby zdrowia, jak i opiekunów.</a:t>
            </a:r>
            <a:endParaRPr lang="pl-PL"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18619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 komunikacji werbalnej postrzegamy i tworzymy język poprzez słowa, przetwarzanie myśli, nasze pomysły na temat świata i tego, czego doświadczamy, a także poprzez nasze uczucia i nastroje. Jest to najbardziej oczywista forma komunikacji, w której wszystko jest natychmiast wyrażane za pomocą języka, a informacje są postrzegane przez innych we wszystkich okolicznościach społecznych.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Komunikacja niewerbalna działa jednak nieco inaczej. Są to informacje nie przekazywane za pomocą języka i mowy. Składa się z informacji postrzeganych przez kontakt wzrokowy, bliskość, ruch dłoni i głowy oraz ogólnie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język ciała,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takich jak postawa i wygląd. Wiele badań wykazało, jak istotna jest komunikacja niewerbalna w przekazywaniu wiadomości.</a:t>
            </a:r>
            <a:endParaRPr dirty="0"/>
          </a:p>
        </p:txBody>
      </p:sp>
      <p:sp>
        <p:nvSpPr>
          <p:cNvPr id="101" name="Google Shape;10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632557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79371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pl-PL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 pasywnie agresywnym stylu ludzie zwykle wycofują się z konfrontacji lub wyrażają emocje lub osobiste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poglądy.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 takiej sytuacji ludzie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zazwyczaj mówią coś do siebie, zamiast stawić czoła drugiej osobie lub problemowi.</a:t>
            </a:r>
            <a:endParaRPr lang="pl-PL" dirty="0" smtClean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59428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Asertywna komunikacja to styl, w którym można wyrazić swoje obecne emocje i uczucia odnośnie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danego tematu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w sposób zrównoważony, uprzejmy i społecznie akceptowalny.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 asertywnej komunikacji ludzie wyraźnie wyrażają swoje życzenia i uczucia </a:t>
            </a:r>
            <a:r>
              <a:rPr lang="pl-PL" sz="12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itp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...</a:t>
            </a:r>
            <a:endParaRPr dirty="0"/>
          </a:p>
        </p:txBody>
      </p:sp>
      <p:sp>
        <p:nvSpPr>
          <p:cNvPr id="123" name="Google Shape;12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58447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900" b="0" i="0" u="sng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Komunikacja z pracownikami służby zdrowia: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Relacja z lekarzem to bardzo osobisty związek oparty na komunikacji i zaufaniu. Przy wyborze lekarza musi zadziałać ,,chemia”. Należy mu zaufać, zwierzyć się i powiedzieć o </a:t>
            </a: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swoich </a:t>
            </a: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obawach dotyczących osoby</a:t>
            </a:r>
            <a:r>
              <a:rPr lang="pl-PL" sz="9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 demencją, którą się opiekujemy. L</a:t>
            </a: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ekarz powinien wysłuchać, przedstawić</a:t>
            </a:r>
            <a:r>
              <a:rPr lang="pl-PL" sz="9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alternatywę oraz informację zwrotną, a także kierować się najlepszym interesem opiekuna.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900" dirty="0" smtClean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Oto kilka elementów, które mogą ułatwić</a:t>
            </a:r>
            <a:r>
              <a:rPr lang="pl-PL" sz="9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skuteczną komunikację</a:t>
            </a: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900" b="0" i="0" u="sng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Dobra organizacja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Lekarze są zajęci, więc musisz wiedzieć, jak najlepiej wykorzystać ich ograniczony czas,</a:t>
            </a:r>
            <a:r>
              <a:rPr lang="pl-PL" sz="9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który Ci poświęcą</a:t>
            </a: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Oznacza to, że musisz być zorganizowany i skoncentrowany na problemach, które chcesz rozwiązać.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Pomyśl z góry o pytaniach, na </a:t>
            </a: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które chcesz </a:t>
            </a:r>
            <a:r>
              <a:rPr lang="pl-PL" sz="9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uzyskać odpowiedzi. Zapisz i uszereguj je pod względem ważności, podkreślając trzy lub cztery główne kwestie, które chcesz omówić.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1200" b="0" i="0" u="sng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Przygotuj dobrą dokumentację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Przekaż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lekarzowi klarowne i dokładne informacje na temat objawów pacjenta i zażywanych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leków, aby mógł on/ona wykorzystać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odpowiednie narzędzia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dokładnego zdiagnozowania stanu pacjenta i przepisać stosowne leczenie. Sporządź listę zażywanych przez  pacjenta leków i suplementów, ostatnich objawów i daty ich wystąpienia, wszelkie ostatnie testy i nazwiska innych lekarzy, którzy zajmują się pacjentem, ponieważ wszystkie te informacje mogą się okazać przydatne.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 lepiej potrafisz przekazać swoje potrzeby i obawy, tym lepszej odpowiedzi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udzieli lekarz.</a:t>
            </a:r>
            <a:endParaRPr lang="pl-PL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900" b="0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Bądź wyrozumiały</a:t>
            </a:r>
            <a:endParaRPr sz="9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9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Bądź asertywny, jednocześnie</a:t>
            </a:r>
            <a:r>
              <a:rPr lang="pl-PL" sz="9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okazując szacunek i zrozumienie</a:t>
            </a:r>
            <a:r>
              <a:rPr lang="en-US" sz="9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Chociaż ważne jest, aby poinformować lekarza o twoich potrzebach lub o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tym, że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jesteś niezadowolony, równie ważne jest, aby wyrazić zadowolenie z satysfakcjonującej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komunikacji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leczenia.</a:t>
            </a:r>
            <a:endParaRPr sz="9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900" b="0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Wiedzieć jak się skontaktować</a:t>
            </a:r>
            <a:endParaRPr sz="9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9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Przed wyjściem, dowiedz się</a:t>
            </a:r>
            <a:r>
              <a:rPr lang="pl-PL" sz="9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jak można się kontaktować pomiędzy wizytami u lekarza, czy to przez pielęgniarkę, za pośrednictwem e-maila lub telefonicznie.</a:t>
            </a:r>
            <a:r>
              <a:rPr lang="en-US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9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9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 mogę zrobić, aby moja wizyta u lekarza była jak najbardziej produktywna?</a:t>
            </a:r>
            <a:endParaRPr sz="9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Weź ze sobą ołówek i notatnik do robienia notatek.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Koncentruj się na dyskusji, tak, aby uzyskać odpowiedź na swoje pytania odnośnie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symptomów i swoich obaw.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Poproś o wyjaśnienie, jeśli czegoś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nie rozumiesz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lub jeśli nadal masz pytania.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Poproś o wyjaśnienie celów leczenia i skutków ubocznych.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Poinformuj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lekarza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jeśli leczysz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się u innych lekarzy.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Poinformuj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o wszelkich ostatnich testach medycznych.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Bądź asertywny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lub poproś o pomoc przyjaciela lub członka rodziny, jeśli twoje obawy nie zostaną rozwiane.</a:t>
            </a:r>
            <a:r>
              <a:rPr lang="pl-PL" sz="900" dirty="0" smtClean="0"/>
              <a:t/>
            </a:r>
            <a:br>
              <a:rPr lang="pl-PL" sz="900" dirty="0" smtClean="0"/>
            </a:br>
            <a:r>
              <a:rPr lang="pl-PL" sz="1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Bądź asertywny i przyjazny jednocześnie.</a:t>
            </a:r>
            <a:endParaRPr sz="900" dirty="0"/>
          </a:p>
        </p:txBody>
      </p:sp>
      <p:sp>
        <p:nvSpPr>
          <p:cNvPr id="131" name="Google Shape;13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48398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</a:t>
            </a:r>
            <a:r>
              <a:rPr lang="pl-PL" sz="1000" b="0" i="0" u="sng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Komunikacja ze starszymi słabymi ludźmi lub osobami z demencją: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Spróbuj rozpocząć rozmowę z osobą, którą się opiekujesz, zwłaszcza jeśli zauważysz, że ona sama coraz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rzadziej rozmawia. Co można zrobić?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M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ów wyraźnie i powoli, używając krótkich zdań.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N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awiąż z nią kontakt wzrokowy 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 trakcie konwersacji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Daj jej czas na odpowiedź, ponieważ może odczuwać presję, jeśli spróbujesz ją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ponaglać.</a:t>
            </a:r>
            <a:endParaRPr lang="pl-PL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pl-PL" sz="12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 miarę możliwości zachęć ją, aby włączała się do rozmów z innymi osobami.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P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ozwól jej wypowiadać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się na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temat samopoczucia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lub problemów zdrowotnych.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Nie traktuj jej z</a:t>
            </a:r>
            <a:r>
              <a:rPr lang="pl-P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wyższością i nie wyśmiewaj jej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wypowiedzi.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Zaakceptuj jej wypowiedź,</a:t>
            </a:r>
            <a:r>
              <a:rPr lang="pl-PL" baseline="0" dirty="0" smtClean="0"/>
              <a:t> nawet jeśli nie odpowie na p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ytanie lub to, co mówi, wydaje się być nie na temat.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Zaoferuj jej proste opcje - unikaj tworzenia skomplikowanych sytuacji.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U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żywaj innych sposobów komunikowania się - takich jak redagowanie pytań, ponieważ te osoby nie potrafią odpowiadać tak, jak kiedyś.</a:t>
            </a:r>
            <a:endParaRPr dirty="0"/>
          </a:p>
        </p:txBody>
      </p:sp>
      <p:sp>
        <p:nvSpPr>
          <p:cNvPr id="140" name="Google Shape;140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66515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Komunikacja to nie tylko rozmowa. Gesty, ruchy i mimika twarzy mogą przekazywać znaczenie lub pomagać w przekazywaniu wiadomości.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Mowa ciała </a:t>
            </a: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kontakt fizyczny stają się znaczące, gdy mowa jest trudna dla osoby z demencją.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pl-P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Ważne jest, aby zachęcić osobę do komunikowania tego, co chce przekazać, w jakikolwiek sposób. Pamiętaj, że dla wszystkich frustrujące jest, gdy nie możemy skutecznie komunikować się lub jesteśmy źle zrozumiani. Komunikacja jest procesem dwukierunkowym. Jako opiekun osoby z demencją prawdopodobnie będziesz musiał nauczyć się „uważniej” słuchać. Być może trzeba być bardziej świadomym komunikatów niewerbalnych, takich jak mimika i język ciała. Być może będziesz musiał użyć więcej kontaktu fizycznego, takiego jak uspokajające poklepanie po ramieniu, uśmiech lub mówienie.</a:t>
            </a:r>
            <a:endParaRPr dirty="0"/>
          </a:p>
        </p:txBody>
      </p:sp>
      <p:sp>
        <p:nvSpPr>
          <p:cNvPr id="149" name="Google Shape;14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40505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4508938" y="3957145"/>
            <a:ext cx="4391870" cy="2185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  </a:t>
            </a:r>
            <a:r>
              <a:rPr lang="pl-PL" sz="36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Moduł 1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320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Umiejętności komunikacyjne w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20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Opiece Zdrowotnej</a:t>
            </a:r>
            <a:endParaRPr sz="320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0"/>
          <p:cNvSpPr txBox="1"/>
          <p:nvPr/>
        </p:nvSpPr>
        <p:spPr>
          <a:xfrm>
            <a:off x="467544" y="1340768"/>
            <a:ext cx="86764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0"/>
          <p:cNvSpPr txBox="1"/>
          <p:nvPr/>
        </p:nvSpPr>
        <p:spPr>
          <a:xfrm>
            <a:off x="338667" y="1828800"/>
            <a:ext cx="8640574" cy="380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pl-PL" sz="24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 mogę się nauczyć aktywnie słuchać</a:t>
            </a:r>
            <a:r>
              <a:rPr lang="en-US" sz="2400" b="1" i="0" u="sng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? </a:t>
            </a:r>
            <a:endParaRPr sz="2400" b="1" i="0" u="sng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Podtrzymuję kontakt wzrokowy.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Nie przerywam.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Gdy dana osoba do mnie mówi przerywam robienie innych rzeczy i poświęcam jej pełną uwagę.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Minimalizuję zakłócenia w otoczeniu.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Powtarzam to co się usłyszałam/</a:t>
            </a:r>
            <a:r>
              <a:rPr lang="pl-PL" sz="2400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em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 i sprawdzam, czy dobrze zrozumiałam/em.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Korzystam z komunikacji niewerbalnej.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63" name="Google Shape;163;p10"/>
          <p:cNvSpPr txBox="1"/>
          <p:nvPr/>
        </p:nvSpPr>
        <p:spPr>
          <a:xfrm>
            <a:off x="395536" y="359940"/>
            <a:ext cx="835292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3600"/>
            </a:pPr>
            <a:r>
              <a:rPr lang="pl-PL" sz="3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 komunikować się  z osobami starszymi i  słabymi lub z pacjentami z demencją?</a:t>
            </a:r>
            <a:endParaRPr lang="pl-PL" sz="3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"/>
          <p:cNvSpPr txBox="1"/>
          <p:nvPr/>
        </p:nvSpPr>
        <p:spPr>
          <a:xfrm>
            <a:off x="4599168" y="398851"/>
            <a:ext cx="3816424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Dyskusja grupowa</a:t>
            </a:r>
            <a:endParaRPr sz="3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70" name="Google Shape;170;p11"/>
          <p:cNvSpPr txBox="1"/>
          <p:nvPr/>
        </p:nvSpPr>
        <p:spPr>
          <a:xfrm>
            <a:off x="3550596" y="1340768"/>
            <a:ext cx="5389123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Wyobraź sobie, że masz do czynienia z trudnym pracownikiem służby zdrowia lub starszą schorowaną osobą.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Jakie jest Twoje doświadczenie w takiej sytuacji i czego oczekujesz od tego spotkania?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457200" lvl="0" indent="-34290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Po zapoznaniu się z konstruktywnymi narzędziami komunikacji przedstaw, jak poradzisz sobie z tą sytuacją</a:t>
            </a:r>
            <a:r>
              <a:rPr lang="pl-PL" sz="2400" dirty="0" smtClean="0"/>
              <a:t>.</a:t>
            </a: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 txBox="1"/>
          <p:nvPr/>
        </p:nvSpPr>
        <p:spPr>
          <a:xfrm>
            <a:off x="1743934" y="4945191"/>
            <a:ext cx="6192487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pl-PL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DZIĘKUJEMY ZA UWAGĘ!</a:t>
            </a:r>
            <a:endParaRPr sz="36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3822192" y="204298"/>
            <a:ext cx="443996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Przegląd zagadnień</a:t>
            </a:r>
            <a:endParaRPr sz="1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97" name="Google Shape;97;p2"/>
          <p:cNvSpPr txBox="1"/>
          <p:nvPr/>
        </p:nvSpPr>
        <p:spPr>
          <a:xfrm>
            <a:off x="3563888" y="1340768"/>
            <a:ext cx="5580112" cy="4401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lvl="0">
              <a:buClr>
                <a:schemeClr val="dk1"/>
              </a:buClr>
              <a:buSzPts val="2400"/>
            </a:pP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1.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Formy</a:t>
            </a: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komunikacji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Komunikacja</a:t>
            </a: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werbalna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Komunikacja</a:t>
            </a: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niewerbalna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>
              <a:buClr>
                <a:schemeClr val="dk1"/>
              </a:buClr>
              <a:buSzPts val="2400"/>
            </a:pPr>
            <a:endParaRPr lang="en-US" sz="2000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lvl="0">
              <a:buClr>
                <a:schemeClr val="dk1"/>
              </a:buClr>
              <a:buSzPts val="2400"/>
            </a:pP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2. Style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komunikacji</a:t>
            </a: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Agresywna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Pasywna</a:t>
            </a: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agresja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Asertywna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>
              <a:buClr>
                <a:schemeClr val="dk1"/>
              </a:buClr>
              <a:buSzPts val="2400"/>
            </a:pPr>
            <a:endParaRPr lang="en-US" sz="2000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lvl="0">
              <a:buClr>
                <a:schemeClr val="dk1"/>
              </a:buClr>
              <a:buSzPts val="2400"/>
            </a:pPr>
            <a:r>
              <a:rPr lang="pl-PL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 zastosować skuteczne umiejętności komunikacyjne w kontakcie z:</a:t>
            </a:r>
            <a:r>
              <a:rPr lang="en-US" sz="20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</a:t>
            </a:r>
            <a:endParaRPr lang="en-US" sz="2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>
              <a:buClr>
                <a:schemeClr val="dk1"/>
              </a:buClr>
              <a:buSzPts val="2400"/>
            </a:pPr>
            <a:endParaRPr lang="en-US" sz="2000" dirty="0" smtClean="0">
              <a:solidFill>
                <a:srgbClr val="FFC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Pracownikami służby zdrowia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Starszymi osobami oraz pacjentami z demencją.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2179961" y="149730"/>
            <a:ext cx="590465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pl-PL" sz="36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Formy komunikacji</a:t>
            </a:r>
            <a:endParaRPr sz="1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30381" y="1052736"/>
            <a:ext cx="3928776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pl-PL" sz="2200" b="0" i="0" u="sng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Komunikacja werbalna</a:t>
            </a:r>
            <a:endParaRPr lang="en-US" sz="2200" b="0" i="0" u="sng" strike="noStrike" cap="none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Słowa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Przemyślenia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Pomysły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Odczucia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pl-PL" sz="2200" b="0" i="0" u="sng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Komunikacja niewerbalna</a:t>
            </a:r>
            <a:r>
              <a:rPr lang="en-US" sz="2200" b="0" i="0" u="sng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</a:t>
            </a: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Kontakt wzrokowy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Bliskość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Ruchy dłoni i głowy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Po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stawa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Wygląd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947651" y="1014153"/>
            <a:ext cx="7439311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lvl="0" algn="ctr">
              <a:buClr>
                <a:schemeClr val="dk1"/>
              </a:buClr>
              <a:buSzPts val="2400"/>
            </a:pPr>
            <a:r>
              <a:rPr lang="pl-PL" sz="2400" b="1" u="sng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Styl agresywny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>
              <a:buClr>
                <a:schemeClr val="dk1"/>
              </a:buClr>
              <a:buSzPts val="2400"/>
            </a:pPr>
            <a:endParaRPr lang="en-US"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Próba dominacji nad innymi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Poniżanie innych osób w celu utrzymania nad nimi kontroli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Krytykowanie, obwinianie i atakowanie pozostałych osób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Zachowywanie się w impulsywny sposób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Mówienie głośnym, dominującym i apodyktycznym głosem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Nie słuchanie pozostałych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Częste przerywanie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Okazywanie braku empatii wobec emocji drugiej osoby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1105771" y="309402"/>
            <a:ext cx="721756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Style komunikacji</a:t>
            </a:r>
            <a:endParaRPr sz="1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252919" y="1268760"/>
            <a:ext cx="8531158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pl-PL" sz="2400" b="1" i="0" u="sng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Pasywna agresja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 i="0" u="sng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Mamrotanie aniżeli konfrontacja z osobą lub problemem.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Trudności z rozpoznaniem uczucia gniewu.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Używanie mimiki, która nie pasuje do odczuć.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Sarkazm.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Zaprzeczanie istnieniu problemu.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Sprawianie wrażenia chęci współpracy przy jednoczesnym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     przeszkadzaniu i denerwowaniu innych.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Sabotowanie działań innych osób.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Unikanie kontaktu.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Unikanie wyrażania odczuć odnośnie problemu.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1105771" y="309402"/>
            <a:ext cx="721756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Style komunikacji</a:t>
            </a:r>
            <a:endParaRPr sz="1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1946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"/>
          <p:cNvSpPr txBox="1"/>
          <p:nvPr/>
        </p:nvSpPr>
        <p:spPr>
          <a:xfrm>
            <a:off x="441434" y="1135118"/>
            <a:ext cx="8459375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pl-PL" sz="2400" b="1" i="0" u="sng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Komunikacja asertywna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Klarowne 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wyrażanie życzeń i uczuć.</a:t>
            </a:r>
            <a:endParaRPr lang="pl-PL" sz="1400" b="0" i="0" u="none" strike="noStrike" cap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Okazywanie szacunku osobie, do której się zwracamy.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Słuchanie bez przerywania.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Utrzymywanie kontaktu wzrokowego.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Mówienie spokojnym i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wyraźnym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głose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m.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Calibri"/>
              </a:rPr>
              <a:t>Poczucie związku z innymi.</a:t>
            </a:r>
            <a:endParaRPr lang="pl-PL" sz="1400" b="0" i="0" u="none" strike="noStrike" cap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Poczucie pewności siebie i kontrolowania sytuacji.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Przyjęcie zrelaksowanej postawy ciała.</a:t>
            </a:r>
            <a:endParaRPr sz="1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27" name="Google Shape;127;p6"/>
          <p:cNvSpPr txBox="1"/>
          <p:nvPr/>
        </p:nvSpPr>
        <p:spPr>
          <a:xfrm>
            <a:off x="1436253" y="358420"/>
            <a:ext cx="678551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Style komunikacji</a:t>
            </a:r>
            <a:endParaRPr sz="36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7"/>
          <p:cNvSpPr txBox="1"/>
          <p:nvPr/>
        </p:nvSpPr>
        <p:spPr>
          <a:xfrm>
            <a:off x="827584" y="1628800"/>
            <a:ext cx="727280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7"/>
          <p:cNvSpPr txBox="1"/>
          <p:nvPr/>
        </p:nvSpPr>
        <p:spPr>
          <a:xfrm>
            <a:off x="251970" y="341715"/>
            <a:ext cx="8784076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 należy komunikować się z pracownikami służby zdrowia?</a:t>
            </a:r>
            <a:endParaRPr sz="3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247650" y="1733550"/>
            <a:ext cx="8430371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Być zorganizowanym.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Mieć dobrą dokumentację.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Być w stanie zrozumieć pracowników służby zdrowia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Wiedzieć, jak podtrzymać kontakt z placówką służby zdrowia.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Co mogę zrobić, aby moja wizyta u lekarza była jak najbardziej produktywna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?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Skorzystaj z ołówków i zeszytów do robienia notatek.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Skoncentruj się na dyskusji.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Poproś o wyjaśnienia. 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Udostępnij odpowiednie informacje.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Bądź asertywny i przyjazny jednocześnie.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8"/>
          <p:cNvSpPr txBox="1"/>
          <p:nvPr/>
        </p:nvSpPr>
        <p:spPr>
          <a:xfrm>
            <a:off x="116732" y="2049105"/>
            <a:ext cx="8910536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pl-PL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Spróbuj inicjować rozmowy z osobą, którą się opiekujesz, zwłaszcza jeżeli zauważysz, że wycofuje się z kontaktów społecznych.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Mów wyraźnie i powoli używając krótkich zdań.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Daj im czas na odpowiedź.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Zachęcaj je do włączania się do rozmów.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Zaoferuj im proste wybory.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Pozwól im mówić.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Okaż empatię i zrozumienie.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Unikaj podnoszenia głosu.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44" name="Google Shape;144;p8"/>
          <p:cNvSpPr txBox="1"/>
          <p:nvPr/>
        </p:nvSpPr>
        <p:spPr>
          <a:xfrm>
            <a:off x="1187624" y="764704"/>
            <a:ext cx="678551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8"/>
          <p:cNvSpPr txBox="1"/>
          <p:nvPr/>
        </p:nvSpPr>
        <p:spPr>
          <a:xfrm>
            <a:off x="539552" y="476672"/>
            <a:ext cx="835292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 komunikować się  </a:t>
            </a:r>
            <a:r>
              <a:rPr lang="pl-PL" sz="3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z osobami starszymi i </a:t>
            </a:r>
            <a:r>
              <a:rPr lang="pl-PL" sz="3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słabymi lub z pacjentami z demencją?</a:t>
            </a:r>
            <a:endParaRPr sz="3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9"/>
          <p:cNvSpPr txBox="1"/>
          <p:nvPr/>
        </p:nvSpPr>
        <p:spPr>
          <a:xfrm>
            <a:off x="467544" y="1340768"/>
            <a:ext cx="86764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9"/>
          <p:cNvSpPr txBox="1"/>
          <p:nvPr/>
        </p:nvSpPr>
        <p:spPr>
          <a:xfrm>
            <a:off x="179512" y="1916831"/>
            <a:ext cx="8784976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pl-PL" sz="2400" b="1" i="0" u="sng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Umiejętności potrzebne do sprowokowania komunikacji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Jeżeli pacjent ma problemy z mówieniem lub rozumieniem: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Zachowaj cierpliwość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i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spokój.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Mów przyjaznym i spokojnym tonem.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Odnoś się do pacjentów z szacunkiem, aby ich nie przestraszyć.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Poklep dłoń pacjenta lub trzymaj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go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za dłoń w czasie rozmowy.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Uspok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ój ich i spraw, aby poczuli Twoją bliskość.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Obserwuj ich mowę ciała.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pl-PL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Wysłuchaj tego, co mówią.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54" name="Google Shape;154;p9"/>
          <p:cNvSpPr txBox="1"/>
          <p:nvPr/>
        </p:nvSpPr>
        <p:spPr>
          <a:xfrm>
            <a:off x="395536" y="448256"/>
            <a:ext cx="835292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3600"/>
            </a:pPr>
            <a:r>
              <a:rPr lang="pl-PL" sz="3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Jak komunikować się  z osobami starszymi i  słabymi lub z pacjentami z demencją?</a:t>
            </a:r>
            <a:endParaRPr lang="pl-PL" sz="3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1000</Words>
  <Application>Microsoft Office PowerPoint</Application>
  <PresentationFormat>Pokaz na ekranie (4:3)</PresentationFormat>
  <Paragraphs>156</Paragraphs>
  <Slides>12</Slides>
  <Notes>12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Tema di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Użytkownik systemu Windows</cp:lastModifiedBy>
  <cp:revision>57</cp:revision>
  <dcterms:created xsi:type="dcterms:W3CDTF">2019-01-04T16:28:11Z</dcterms:created>
  <dcterms:modified xsi:type="dcterms:W3CDTF">2020-01-06T17:57:55Z</dcterms:modified>
</cp:coreProperties>
</file>