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9" r:id="rId6"/>
    <p:sldId id="267" r:id="rId7"/>
    <p:sldId id="268" r:id="rId8"/>
    <p:sldId id="263" r:id="rId9"/>
    <p:sldId id="271" r:id="rId10"/>
    <p:sldId id="270" r:id="rId11"/>
    <p:sldId id="264" r:id="rId12"/>
    <p:sldId id="265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orient="horz" pos="2160" id="1">
          <p15:clr>
            <a:srgbClr val="A4A3A4"/>
          </p15:clr>
        </p15:guide>
        <p15:guide pos="2880" id="2">
          <p15:clr>
            <a:srgbClr val="A4A3A4"/>
          </p15:clr>
        </p15:guide>
      </p15:sldGuideLst>
    </p:ext>
    <p:ext uri="http://customooxmlschemas.google.com/">
      <go:slidesCustomData xmlns="" xmlns:p15="http://schemas.microsoft.com/office/powerpoint/2012/main" xmlns:go="http://customooxmlschemas.google.com/" roundtripDataSignature="AMtx7mgwQqW6HzG3UQDqQQfeFuH1zvad2g==" r:id="rId17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4" clrIdx="0"/>
  <p:cmAuthor id="1" name="kentro panormou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83" autoAdjust="0"/>
  </p:normalViewPr>
  <p:slideViewPr>
    <p:cSldViewPr snapToGrid="0">
      <p:cViewPr>
        <p:scale>
          <a:sx n="60" d="100"/>
          <a:sy n="60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82518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Witamy na kolejnym kursie projektu </a:t>
            </a:r>
            <a:r>
              <a:rPr lang="pl-PL" dirty="0" err="1" smtClean="0"/>
              <a:t>elily</a:t>
            </a:r>
            <a:r>
              <a:rPr lang="pl-PL" dirty="0" smtClean="0"/>
              <a:t>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l-PL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W tym module</a:t>
            </a:r>
            <a:r>
              <a:rPr lang="pl-PL" baseline="0" dirty="0" smtClean="0"/>
              <a:t> zajmiemy się tym, jak identyfikować sytuacje awaryjne oraz jak należy sobie radzić w przypadku ich wystąpienia.</a:t>
            </a: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176212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 powiedzieliśmy wcześniej, zachowanie spokoju i opanowanie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paniki jest bardzo ważne. Dlatego też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pokażemy Ci bardzo skuteczny sposób kontrolowania stresu i odzyskania spokoju. Może to być pomocne nie tylko w sytuacjach awaryjnych, ale także za każdym razem, gdy opiekun odczuwa niepokój, frustrację lub gniew!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 technika nazywa się oddychaniem przeponowym i może pomóc nie tylko w sytuacjach awaryjnych, ale również w codziennym życiu z pacjentem lub innymi członkami rodziny.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Technika jest prosta</a:t>
            </a:r>
            <a:r>
              <a:rPr lang="en-US" dirty="0" smtClean="0"/>
              <a:t>: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Usiądź tak wygodnie, jak to możliwe i zamknij oczy.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latin typeface="Times New Roman" pitchFamily="18" charset="0"/>
                <a:cs typeface="Times New Roman" pitchFamily="18" charset="0"/>
              </a:rPr>
              <a:t>Połóż dłoń na brzuchu w taki sposób, abyś mógł wyczuć przeponę, która unosi się</a:t>
            </a:r>
            <a:r>
              <a:rPr lang="pl-PL" sz="1200" baseline="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pl-PL" sz="1200" dirty="0" smtClean="0">
                <a:latin typeface="Times New Roman" pitchFamily="18" charset="0"/>
                <a:cs typeface="Times New Roman" pitchFamily="18" charset="0"/>
              </a:rPr>
              <a:t>opada przy każdym wdechu i wydechu.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Wciągnij powietrze przez nos, głęboko i wolno, przez co płuca napełniają się tlenem (licz do 4 przy wdechu).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Krótko przytrzymaj powietrze (licz wolno do 2).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Zrób wydech przez usta (licz wolno do 6).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Powtórz wszystkie te czynności 5 razy.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 5 powtórzeniach, zrelaksuj się na minutę i powoli powróć do tych samych czynności.</a:t>
            </a:r>
            <a:endParaRPr lang="pl-PL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Warto jest stosować tę technikę oddychania 2 razy dziennie.</a:t>
            </a:r>
            <a:endParaRPr lang="pl-PL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Kiedy leżysz, możesz także stosować technikę oddychania przeponowego.</a:t>
            </a:r>
            <a:endParaRPr dirty="0"/>
          </a:p>
        </p:txBody>
      </p:sp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183325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A teraz,</a:t>
            </a:r>
            <a:r>
              <a:rPr lang="pl-PL" baseline="0" dirty="0" smtClean="0"/>
              <a:t> kiedy już poznaliśmy tę technikę, obejrzyjmy film ….</a:t>
            </a:r>
            <a:endParaRPr dirty="0"/>
          </a:p>
        </p:txBody>
      </p:sp>
      <p:sp>
        <p:nvSpPr>
          <p:cNvPr id="142" name="Google Shape;14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1013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141252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Zanim zajmiemy się tematem, chciałbym zadać Ci kilka pytań dotyczących sytuacji awaryjnych….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Czy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 jest sytuacja awaryjna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Czy kiedykolwiek miałeś do czynienia z taką sytuacją?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 zareagowałeś?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Jakie masz odczucia ze swojego doświadczenia? Czy zrobiłbyś coś innego niż to, co zrobiłeś? Czy postąpiłbyś/zareagował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inaczej?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Czy miałeś jakieś uwagi od swojego pacjenta dotyczące jego uczuć lub przemyśleń związanych z sytuacją?</a:t>
            </a:r>
            <a:endParaRPr dirty="0"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74744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Zacznijmy od tego, co należy uznać za sytuację awaryjną, co nie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jest łatwe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kiedy masz do czynienia z ludźmi, którzy nie potrafią jasno wyrazić swojego stanu. Sytuacja nadzwyczajna jest nieoczekiwana i często zagraża życiu, co wymaga natychmiastowego działania. Oznacza to, że możemy zdefiniować następujące sytuacje awaryjne: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l-P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Krwawienie </a:t>
            </a:r>
            <a:r>
              <a:rPr lang="pl-PL" sz="1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🡺krwawienie</a:t>
            </a: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może być wynikiem urazu (na przykład po upadku) lub nawet krwawienia w moczu, które zauważył opiekun. Krwawienie może być sygnałem poważniejszych urazów wewnętrznych.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Zawał</a:t>
            </a:r>
            <a:r>
              <a:rPr lang="pl-PL" sz="10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serca </a:t>
            </a:r>
            <a:r>
              <a:rPr lang="en-US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🡺</a:t>
            </a: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zawał serca</a:t>
            </a:r>
            <a:r>
              <a:rPr lang="pl-PL" sz="10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często wiąże się z bólem w klatce piersiowej i uczuciem bólu</a:t>
            </a:r>
            <a:r>
              <a:rPr lang="pl-PL" sz="10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przenikającego całe</a:t>
            </a: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ciało. Ponadto na zawał</a:t>
            </a:r>
            <a:r>
              <a:rPr lang="pl-PL" sz="10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serca mogą wskazywać trudności w oddychaniu i duszność. Kolejną oznaką może być poczucie lęku (atak paniki) w połączeniu z poceniem się.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Udar </a:t>
            </a:r>
            <a:r>
              <a:rPr lang="pl-PL" sz="1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🡺często</a:t>
            </a: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powoduje problemy z mową i ruchem, dlatego konieczne jest sprawdzenie, czy dana osoba może prawidłowo mówić i czy może podnieść ramiona do góry i utrzymać je tam.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Trudności w </a:t>
            </a:r>
            <a:r>
              <a:rPr lang="pl-PL" sz="1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oddychaniu🡺jak</a:t>
            </a:r>
            <a:r>
              <a:rPr lang="pl-PL" sz="1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wspomniano wcześniej, trudności w oddychaniu mogą wskazywać na zawał serca, ale także inne nagłe sytuacje, takie jak reakcja alergiczna lub zatrucie.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Napady padaczkowe </a:t>
            </a:r>
            <a:r>
              <a:rPr lang="en-US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🡺</a:t>
            </a:r>
            <a:r>
              <a:rPr lang="pl-PL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łatwe do zidentyfikowania, gdy osoba</a:t>
            </a:r>
            <a:r>
              <a:rPr lang="pl-PL" sz="10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tracie przytomność, upada i ma konwulsje</a:t>
            </a: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Ostry ból</a:t>
            </a:r>
            <a:r>
              <a:rPr lang="en-US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🡺 </a:t>
            </a:r>
            <a:r>
              <a:rPr lang="pl-PL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nagły i ostry ból może wskazywać na sytuację awaryjną</a:t>
            </a:r>
            <a:r>
              <a:rPr lang="en-US" sz="1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24757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Jeśli osoba pozostająca pod twoją opieką doświadczy jednej z poprzednich sytuacji, powinieneś natychmiast wezwać profesjonalną pomoc i pozostać z nią do czasu jej uzyskania. Może się to wydawać oczywiste, ale w sytuacji nieoczekiwanej i stresującej często panika przejmuje kontrolę i trudno jest udzielić pomocy.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zdefiniowaniu, czym jest nagły wypadek, należy wiedzieć, co należy zrobić w tej sytuacji ponieważ jest ona stresująca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może wywołać panikę, a panika nie jest dobrym doradcą. Gdy opiekujesz się osobami z problemami medycznymi, mogą zdarzyć się sytuacje awaryjne i dlatego należy przeszkolić opiekunów w zakresie identyfikowania i skutecznego radzenia sobie z nimi.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pl-PL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KROK 1</a:t>
            </a:r>
            <a:r>
              <a:rPr lang="pl-PL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pl-PL" sz="120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Bądź przygotowany</a:t>
            </a:r>
            <a:endParaRPr sz="1200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Lepiej dmuchać na zimne! Zacznij od umieszczenia numerów alarmowych w pobliżu telefonu i zebrania wszystkich niezbędnych dokumentów medycznych w szufladzie w pobliżu drzwi, abyś miał szybki dostęp, gdy jest to konieczne. Dobrze jest mieć małą torbę w szafie, w której będziesz mieć niezbędne ubrania i rzeczy do hospitalizacji, w tym wszystkie dokumenty medyczne. Być może dobrym pomysłem jest zapisanie nawet adresu i numeru telefonu, ponieważ w chwili stresu ludzie mają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tendencję do zapominania prostych rzeczy.</a:t>
            </a:r>
            <a:endParaRPr lang="pl-P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KROK</a:t>
            </a:r>
            <a:r>
              <a:rPr lang="pl-PL" sz="1200" b="1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 </a:t>
            </a:r>
            <a:r>
              <a:rPr lang="pl-PL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pl-PL" sz="1200" u="sng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Zachowaj spokój</a:t>
            </a:r>
            <a:endParaRPr lang="en-US" sz="1200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Jedyną osobą, która może podjąć działanie, jesteś Ty! Dlatego ważne jest, aby dbać o swoje dobre samopoczucie i zachować spokój w sytuacjach awaryjnych. Oddychaj głęboko z zamkniętymi oczami, policz do 10 i powtarzaj, że poradzisz sobie z sytuacją. Oddychaj głęboko, zanim podejmiesz działania. Daj sobie czas na przemyślenie przed podjęciem jakichkolwiek działań.</a:t>
            </a: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336794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KROK </a:t>
            </a:r>
            <a:r>
              <a:rPr lang="pl-PL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pl-PL" sz="120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Komunikacja</a:t>
            </a:r>
            <a:r>
              <a:rPr lang="pl-PL" sz="1200" u="sng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 pogotowiem</a:t>
            </a:r>
            <a:endParaRPr lang="en-US" sz="1200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Dokładnie i spokojnie opisz sytuację służbom ratunkowym. Opisz objawy, czy występuje puls, czy dana osoba jest przytomna, czy występuje krwawienie i jak długo trwa ten stan. Podaj swoje imię i nazwisko oraz pełny adres (nie zapomnij numeru mieszkania i piętra). Po odłożeniu słuchawki trzymaj się blisko osoby poszkodowanej i spróbuj ją uspokoić, mówiąc, że wszystko będzie dobrze, a pomoc jest w drodze.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l-P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KROK</a:t>
            </a:r>
            <a:r>
              <a:rPr lang="pl-PL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4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pl-PL" sz="120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Oceń</a:t>
            </a:r>
            <a:r>
              <a:rPr lang="pl-PL" sz="1200" u="sng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całą sytuację</a:t>
            </a:r>
            <a:endParaRPr lang="en-US" sz="1200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Jeżeli</a:t>
            </a:r>
            <a:r>
              <a:rPr lang="pl-PL" sz="1200" baseline="0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osoba jest przytomna, można zadać jej pytanie, ,,Jak się nazywasz?’’, aby ocenić jej stan psychiczny. Można także próbować utrzymać poszkodowanego w przytomności tak długo, jak to możliwe poprzez łagodne pocieranie jego klatki piersiowej, szczypanie płatków uszu lub dotykanie ich powiek, aby zobaczyć, czy się otworzą.</a:t>
            </a:r>
            <a:endParaRPr lang="en-US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pl-PL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 czy inaczej,</a:t>
            </a:r>
            <a:r>
              <a:rPr lang="pl-PL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</a:t>
            </a:r>
            <a:r>
              <a:rPr lang="pl-PL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omoc jest w drodze, a Ty</a:t>
            </a:r>
            <a:r>
              <a:rPr lang="pl-PL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zrobiłeś wszystko, co możliwe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 </a:t>
            </a:r>
            <a:r>
              <a:rPr lang="pl-PL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Bądź pozytywny i nie ulegaj panice, nawet jeśli sytuacja zmieni się gwałtownie.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Wkrótce nadejdzie pomoc </a:t>
            </a:r>
            <a:r>
              <a:rPr lang="pl-PL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sytuacja zostanie opanowana.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73622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-228600" fontAlgn="base">
              <a:buAutoNum type="arabicPeriod"/>
            </a:pPr>
            <a:r>
              <a:rPr lang="pl-PL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 udzieleniem pomocy chorej lub rannej osobie, sprawdź sytuację i poszkodowanego. Zbadaj miejsce, aby dokonać właściwej oceny.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fontAlgn="base">
              <a:buNone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Spójrz</a:t>
            </a:r>
            <a:r>
              <a:rPr lang="pl-PL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 miejsce i osobę przez podjęciem czynności i odpowiedz na pytania: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Tx/>
              <a:buChar char="-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Czy dostęp do poszkodowanego jest bezpieczny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się stało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Czy poszkodowanemu zagraża niebezpieczeństwo, np. zagrażające życiu krwawienie? Czy jest ktoś, kto może pomóc?</a:t>
            </a:r>
          </a:p>
          <a:p>
            <a:pPr fontAlgn="base">
              <a:buFontTx/>
              <a:buChar char="-"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pl-PL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Jeżeli poszkodowany jest przytomny i reaguje oraz brak jest zagrażającego życiu krwawienia: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Tx/>
              <a:buChar char="-"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Uzyskaj zgodę: podaj swoje nazwisko, rodzaj i poziom szkolenia, opisuje rodzaj i poziom szkolenia, 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powiedz, jaki jest problem i co masz zamiar zrobić,</a:t>
            </a:r>
            <a:r>
              <a:rPr lang="pl-PL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uzyskaj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pozwolenie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na udzielenie pomocy;</a:t>
            </a:r>
          </a:p>
          <a:p>
            <a:pPr marL="285750" indent="-285750" fontAlgn="base">
              <a:buFontTx/>
              <a:buChar char="-"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Zadzwoń na 999 (Polska) lub 112 (numer alarmowy dla wszystkich krajów UE)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Porozmawiaj z rannym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uspokój go;</a:t>
            </a:r>
          </a:p>
          <a:p>
            <a:pPr marL="285750" indent="-285750" fontAlgn="base">
              <a:buFontTx/>
              <a:buChar char="-"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Przeprowadzić kontrolę z g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óry na dół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Sprawdź głowę i szyję, ramiona, klatkę piersiową i brzuch, biodra, nogi i stopy, ręce i dłonie pod kątem oznak obrażeń.</a:t>
            </a: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10999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fontAlgn="base"/>
            <a:r>
              <a:rPr lang="pl-PL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Jeżeli poszkodowany nie reaguje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Krzyknij, a</a:t>
            </a:r>
            <a:r>
              <a:rPr lang="pl-PL" sz="1200" dirty="0" smtClean="0">
                <a:latin typeface="Times New Roman" pitchFamily="18" charset="0"/>
                <a:cs typeface="Times New Roman" pitchFamily="18" charset="0"/>
              </a:rPr>
              <a:t>by zwrócić na siebie uwagę osoby, używając jej nazwiska. Jeśli nie ma odpowiedzi, klepnij ją w ramię i krzyknij ponownie, sprawdzając, czy oddycha. Sprawdzaj oddech przez nie więcej niż 5-10 sekund</a:t>
            </a:r>
          </a:p>
          <a:p>
            <a:pPr fontAlgn="base"/>
            <a:r>
              <a:rPr lang="pl-PL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Jeżeli poszkodowany oddycha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Kontynuuj zbieranie informacji za pomocą prostych pytań.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Przeprowadź kontrolę poszkodowanego z góry na dół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Ułóż poszkodowanego w bezpiecznej pozycji, jeżeli brak jest widocznych oznak obrażeń.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sz="1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Jeżeli poszkodowany NIE oddycha</a:t>
            </a:r>
            <a:r>
              <a:rPr lang="en-US" sz="1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Upewnij się, że poszkodowany leży na twardej, płaskiej powierzchni twarzą do góry.</a:t>
            </a:r>
            <a:endParaRPr lang="en-US" sz="12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Poczekaj na pomoc.</a:t>
            </a:r>
            <a:endParaRPr lang="en-US" sz="12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330722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Upewnij się, że poszkodowany nie ma urazu kręgosłupa.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Poszkodowany leży na plecach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uklęknij na podłodze u jego boku.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Wyciągnij jego ramię najbliżej siebie pod kątem prostym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stosunku do ciała z dłonią skierowaną do góry.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Weź drugie ramię i przytrzymaj je tak, aby tył dłoni spoczywał na policzku najbliżej Ciebie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Użyj wolnej ręki, aby zgiąć kolano poszkodowanego pod kątem prostym jak najdalej od siebie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Ostrożnie przewróć poszkodowanego na drugą stronę ciągnąc za zgięte kolano.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Zgięte ramię powinno podpierać głowę, a wyciągnięte ramię zapobiegnie zbytniemu przetoczeniu się poszkodowanego.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Upewnij się, że noga jest zgięta pod kątem prostym.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Udrożnij drogi oddechowe poszkodowanego delikatnie odchylając głowę do tyłu i unosząc brodę, sprawdzając czy nic nie blokuje dróg oddechowych.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Pozostań z poszkodowanym, monitorując jego stan dopóki nie pojawi się pomoc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025594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A teraz,</a:t>
            </a:r>
            <a:r>
              <a:rPr lang="pl-PL" baseline="0" dirty="0" smtClean="0"/>
              <a:t> kiedy już zrozumieliśmy </a:t>
            </a:r>
            <a:r>
              <a:rPr lang="pl-PL" baseline="0" smtClean="0"/>
              <a:t>tę metodę, </a:t>
            </a:r>
            <a:r>
              <a:rPr lang="pl-PL" baseline="0" dirty="0" smtClean="0"/>
              <a:t>obejrzyjmy film ….</a:t>
            </a:r>
            <a:endParaRPr lang="pl-PL" dirty="0"/>
          </a:p>
        </p:txBody>
      </p:sp>
      <p:sp>
        <p:nvSpPr>
          <p:cNvPr id="142" name="Google Shape;14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991860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qqxr94ivoL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edcross.org/take-a-class/first-aid/performing-first-aid/first-aid-steps" TargetMode="External"/><Relationship Id="rId4" Type="http://schemas.openxmlformats.org/officeDocument/2006/relationships/hyperlink" Target="https://www.redcross.org/take-a-class/firs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edcross.org/take-a-class/first-aid/performing-first-aid/first-aid-steps" TargetMode="External"/><Relationship Id="rId4" Type="http://schemas.openxmlformats.org/officeDocument/2006/relationships/hyperlink" Target="https://www.redcross.org/take-a-class/firs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hs.uk/conditions/first-aid/recovery-positio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DXafn3jSzG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5029200" y="4319752"/>
            <a:ext cx="388153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MODU</a:t>
            </a:r>
            <a:r>
              <a:rPr lang="pl-PL" sz="32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Ł</a:t>
            </a:r>
            <a:r>
              <a:rPr lang="en-US" sz="3200" b="1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32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</a:t>
            </a:r>
            <a:endParaRPr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Rozpoznawanie sytuacji awaryjnych  </a:t>
            </a:r>
            <a:endParaRPr sz="3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/>
        </p:nvSpPr>
        <p:spPr>
          <a:xfrm>
            <a:off x="96496" y="1572786"/>
            <a:ext cx="8773207" cy="455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Usiądź tak wygodnie, jak to możliwe i zamknij oczy.</a:t>
            </a:r>
            <a:endParaRPr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Połóż dłoń na brzuchu w taki sposób, abyś mógł wyczuć przeponę. która unosi się i opada przy każdym wdechu i wydechu.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Wciągnij powietrze przez nos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, </a:t>
            </a: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głęboko i wolno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, </a:t>
            </a: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przez co płuca napełniają się tlenem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(</a:t>
            </a: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licz do 4 przy wdechu).</a:t>
            </a:r>
            <a:endParaRPr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Krótko przytrzymaj powietrze 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(</a:t>
            </a: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licz wolno do 2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)</a:t>
            </a: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  <a:endParaRPr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Zrób wydech przez usta (licz wolno do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6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)</a:t>
            </a: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  <a:endParaRPr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Powtórz wszystkie te czynności 5 razy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  <a:endParaRPr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 5 powtórzeniach, zrelaksuj się na minutę i powoli powróć do tych samych czynności.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Warto jest stosować tę technikę oddychania 2 razy dziennie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Kiedy leżysz, możesz także stosować technikę oddychania przeponowego.</a:t>
            </a:r>
            <a:endParaRPr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38" name="Google Shape;138;p8"/>
          <p:cNvSpPr txBox="1"/>
          <p:nvPr/>
        </p:nvSpPr>
        <p:spPr>
          <a:xfrm>
            <a:off x="204952" y="473412"/>
            <a:ext cx="89390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zachować spokój</a:t>
            </a:r>
            <a:r>
              <a:rPr lang="en-US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 </a:t>
            </a: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Oddychanie przeponowe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1106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/>
          <p:nvPr/>
        </p:nvSpPr>
        <p:spPr>
          <a:xfrm>
            <a:off x="2267744" y="2708920"/>
            <a:ext cx="559836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https://www.youtube.com/watch?v=qqxr94ivoL4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9"/>
          <p:cNvSpPr txBox="1"/>
          <p:nvPr/>
        </p:nvSpPr>
        <p:spPr>
          <a:xfrm>
            <a:off x="1960881" y="1865144"/>
            <a:ext cx="573038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Obejrzyjmy film przedstawiający tę technikę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"/>
          <p:cNvSpPr txBox="1"/>
          <p:nvPr/>
        </p:nvSpPr>
        <p:spPr>
          <a:xfrm>
            <a:off x="1907704" y="5013176"/>
            <a:ext cx="612828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DZIĘKUJEMY ZA UWAGĘ!</a:t>
            </a:r>
            <a:endParaRPr lang="pl-PL" sz="36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355600" y="1727201"/>
            <a:ext cx="7789334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Czym jest sytuacja awaryjna?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203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Czy kiedykolwiek miałeś z nią do czynienia?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203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zareagowałeś?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203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Jakie są Twoje odczucia w związku z tym doświadczeniem</a:t>
            </a:r>
            <a:r>
              <a:rPr lang="en-US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? </a:t>
            </a:r>
            <a:endParaRPr lang="en-US"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Czy masz jakieś uwagi od pacjenta na temat jego odczuć lub przemyśleń dotyczących radzenia sobie w takiej sytuacji</a:t>
            </a:r>
            <a:r>
              <a:rPr lang="en-US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?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1236134" y="452378"/>
            <a:ext cx="633306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Wprowadzenie do zagadnienia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185396" y="1751370"/>
            <a:ext cx="8773207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Poważna, nieoczekiwana i często zagrażająca życiu sytuacja, wymagająca natychmiastowych działań. Jest to:</a:t>
            </a:r>
            <a:endParaRPr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200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  </a:ext>
                </a:extLst>
              </a:rPr>
              <a:t>Krwawienie</a:t>
            </a:r>
            <a:endParaRPr lang="en-US" sz="2200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"/>
                </a:ext>
              </a:extLst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2200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"/>
                </a:ext>
              </a:extLst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4"/>
                  </a:ext>
                </a:extLst>
              </a:rPr>
              <a:t>Atak serca</a:t>
            </a:r>
            <a:endParaRPr lang="en-US" sz="2200" b="1" u="sng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4"/>
                </a:ext>
              </a:extLst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2200" b="1" u="sng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4"/>
                </a:ext>
              </a:extLst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Udar mózgu</a:t>
            </a:r>
            <a:endParaRPr lang="en-US" sz="2200" b="1" u="sng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</a:ext>
              </a:extLst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sz="2200" dirty="0" smtClean="0">
              <a:latin typeface="Times New Roman" panose="02020603050405020304" pitchFamily="18" charset="0"/>
              <a:cs typeface="Times New Roman" panose="02020603050405020304" pitchFamily="18" charset="0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1"/>
                </a:ext>
              </a:extLst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2"/>
                  </a:ext>
                </a:extLst>
              </a:rPr>
              <a:t>Trudności w oddychaniu</a:t>
            </a:r>
            <a:endParaRPr lang="en-US" sz="2200" b="1" u="sng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2"/>
                </a:ext>
              </a:extLst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sz="2200" dirty="0" smtClean="0">
              <a:latin typeface="Times New Roman" panose="02020603050405020304" pitchFamily="18" charset="0"/>
              <a:cs typeface="Times New Roman" panose="02020603050405020304" pitchFamily="18" charset="0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4"/>
                </a:ext>
              </a:extLst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5"/>
                  </a:ext>
                </a:extLst>
              </a:rPr>
              <a:t>Napady padaczkowe</a:t>
            </a:r>
            <a:endParaRPr lang="en-US" sz="2200" b="1" u="sng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5"/>
                </a:ext>
              </a:extLst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sz="2200" dirty="0" smtClean="0">
              <a:latin typeface="Times New Roman" panose="02020603050405020304" pitchFamily="18" charset="0"/>
              <a:cs typeface="Times New Roman" panose="02020603050405020304" pitchFamily="18" charset="0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</a:ext>
              </a:extLst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8"/>
                  </a:ext>
                </a:extLst>
              </a:rPr>
              <a:t>Ostry ból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1490133" y="401578"/>
            <a:ext cx="606213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Definicja sytuacji awaryjnej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62842" y="1412776"/>
            <a:ext cx="8983743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KROK</a:t>
            </a:r>
            <a:r>
              <a:rPr lang="en-US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200" b="1" u="sng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1: </a:t>
            </a: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BĄDŹ PRZYGOTOWANY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Umieść numery alarmowe w pobliżu telefonu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Zbierz wszystkie niezbędne dokumenty medyczne w szufladzie w pobliżu drzwi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Zawsze miej przygotowaną torbę w szafie z niezbędnymi rzeczami do hospitalizacji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Zapisz nawet swój adres i numer telefonu</a:t>
            </a: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1000664" y="358449"/>
            <a:ext cx="750833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0"/>
                  </a:ext>
                </a:extLst>
              </a:rPr>
              <a:t>Przemyślenia przed sytuacją awaryjną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=""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160257" y="4052748"/>
            <a:ext cx="898374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l-PL" sz="2200" b="1" u="sng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KROK</a:t>
            </a:r>
            <a:r>
              <a:rPr lang="en-US" sz="2200" b="1" u="sng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2: </a:t>
            </a:r>
            <a:r>
              <a:rPr lang="pl-PL" sz="2200" b="1" u="sng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ZACHOWAJ SPOKÓJ</a:t>
            </a:r>
          </a:p>
          <a:p>
            <a:pPr lvl="0" algn="ctr"/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Tylko Ty możesz podjąć działania! Zadbaj o swoje dobre samopoczucie!</a:t>
            </a: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Weź głęboki oddech i powtarzaj, że poradzisz sobie z sytuacją.</a:t>
            </a: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Oddychaj głęboko, zanim podejmiesz działania.</a:t>
            </a: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Daj sobie czas na przemyślenie przed podjęciem jakichkolwiek działań</a:t>
            </a:r>
            <a:r>
              <a:rPr lang="pl-PL" sz="2000" dirty="0" smtClean="0"/>
              <a:t>.</a:t>
            </a:r>
            <a:endParaRPr lang="en-US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62842" y="1412776"/>
            <a:ext cx="8983743" cy="292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KROK</a:t>
            </a:r>
            <a:r>
              <a:rPr lang="en-US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200" b="1" u="sng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3: </a:t>
            </a: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24"/>
                  </a:ext>
                </a:extLst>
              </a:rPr>
              <a:t>KOMUNIKACJA Z POGOTOWIEM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Jeżeli u osoby występuje puls, opisz sytuację dokładnie i spokojnie 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Wingdings" pitchFamily="2" charset="2"/>
              <a:buChar char="ü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  czy osoba jest przytomna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Wingdings" pitchFamily="2" charset="2"/>
              <a:buChar char="ü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czy wystąpiło jakieś krwawienie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Wingdings" pitchFamily="2" charset="2"/>
              <a:buChar char="ü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jak długo jest w tej sytuacji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Wingdings" pitchFamily="2" charset="2"/>
              <a:buChar char="§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Podaj swoje imię i nazwisko oraz pełny adres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Wingdings" pitchFamily="2" charset="2"/>
              <a:buChar char="§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Trzymaj się blisko poszkodowanej osoby i poinformuj ją, że pomoc jest już w drodze</a:t>
            </a: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1053548" y="377687"/>
            <a:ext cx="751398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Przemyślenia przed sytuacją awaryjną</a:t>
            </a:r>
            <a:endParaRPr lang="pl-PL"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=""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160257" y="4363123"/>
            <a:ext cx="89837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KROK </a:t>
            </a:r>
            <a:r>
              <a:rPr lang="en-US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4</a:t>
            </a:r>
            <a:r>
              <a:rPr lang="en-US" sz="2200" b="1" u="sng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 </a:t>
            </a:r>
            <a:r>
              <a:rPr lang="pl-PL" sz="22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OCEŃ SYTUACJĘ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itchFamily="2" charset="2"/>
              <a:buChar char="ü"/>
            </a:pPr>
            <a:endParaRPr lang="en-US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285750" lvl="0" indent="-285750">
              <a:buClr>
                <a:schemeClr val="dk1"/>
              </a:buClr>
              <a:buSzPts val="2000"/>
              <a:buFont typeface="Wingdings" pitchFamily="2" charset="2"/>
              <a:buChar char="§"/>
            </a:pPr>
            <a:r>
              <a:rPr lang="pl-PL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Staraj się, aby poszkodowany/a był/a przytomny jak najdłużej:</a:t>
            </a:r>
          </a:p>
          <a:p>
            <a:pPr marL="285750" lvl="0" indent="-285750">
              <a:buClr>
                <a:schemeClr val="dk1"/>
              </a:buClr>
              <a:buSzPts val="2000"/>
              <a:buFont typeface="Wingdings" pitchFamily="2" charset="2"/>
              <a:buChar char="ü"/>
            </a:pPr>
            <a:r>
              <a:rPr lang="pl-PL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delikatnie pocierając klatkę piersiową</a:t>
            </a:r>
          </a:p>
          <a:p>
            <a:pPr marL="285750" lvl="0" indent="-285750">
              <a:buClr>
                <a:schemeClr val="dk1"/>
              </a:buClr>
              <a:buSzPts val="2000"/>
              <a:buFont typeface="Wingdings" pitchFamily="2" charset="2"/>
              <a:buChar char="ü"/>
            </a:pPr>
            <a:r>
              <a:rPr lang="pl-PL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szczypiąc płatek ucha</a:t>
            </a:r>
          </a:p>
          <a:p>
            <a:pPr marL="285750" lvl="0" indent="-285750">
              <a:buClr>
                <a:schemeClr val="dk1"/>
              </a:buClr>
              <a:buSzPts val="2000"/>
              <a:buFont typeface="Wingdings" pitchFamily="2" charset="2"/>
              <a:buChar char="ü"/>
            </a:pPr>
            <a:r>
              <a:rPr lang="pl-PL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dotykając powiek, aby zobaczyć, czy się otworzą</a:t>
            </a:r>
            <a:r>
              <a:rPr lang="en-US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  <a:endParaRPr lang="en-US" sz="2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3931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273378" y="1549659"/>
            <a:ext cx="8773207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fontAlgn="base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pl-P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 udzieleniem pomocy chorej lub rannej osobie, sprawdź sytuację i poszkodowanego. Zbadaj miejsce, aby dokonać właściwej oceny.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Czy dostęp do poszkodowanego jest bezpieczny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 się stało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Czy poszkodowanemu zagraża niebezpieczeństwo, np. zagrażające życiu krwawienie? Czy jest ktoś, kto może pomóc?</a:t>
            </a:r>
          </a:p>
        </p:txBody>
      </p:sp>
      <p:sp>
        <p:nvSpPr>
          <p:cNvPr id="110" name="Google Shape;110;p4"/>
          <p:cNvSpPr txBox="1"/>
          <p:nvPr/>
        </p:nvSpPr>
        <p:spPr>
          <a:xfrm>
            <a:off x="1024759" y="378372"/>
            <a:ext cx="698412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0"/>
                  </a:ext>
                </a:extLst>
              </a:rPr>
              <a:t>Radzenie sobie w sytuacji awaryjnej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=""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160257" y="3640078"/>
            <a:ext cx="898374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l-P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Jeżeli poszkodowany jest przytomny i reaguje oraz brak jest zagrażającego życiu krwawienia:</a:t>
            </a:r>
          </a:p>
          <a:p>
            <a:pPr marL="285750" indent="-285750" fontAlgn="base">
              <a:buFontTx/>
              <a:buChar char="-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Podaj swoje imię, powiedz, jaki jest problem i co masz zamiar zrobić.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Tx/>
              <a:buChar char="-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Zadzwoń  pod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999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Polsce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112 (</a:t>
            </a: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numer alarmowy dla wszystkich państw UE).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Tx/>
              <a:buChar char="-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Rozmawiaj z poszkodowanym i uspokój go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Tx/>
              <a:buChar char="-"/>
            </a:pPr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Przeprowadź kontrolę z góry na dół.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="" xmlns:a16="http://schemas.microsoft.com/office/drawing/2014/main" id="{070AA34D-C50E-4E7D-88CD-04FD91C9838A}"/>
              </a:ext>
            </a:extLst>
          </p:cNvPr>
          <p:cNvSpPr/>
          <p:nvPr/>
        </p:nvSpPr>
        <p:spPr>
          <a:xfrm>
            <a:off x="273378" y="6146036"/>
            <a:ext cx="59877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https://www.redcross.org/take-a-class/first</a:t>
            </a:r>
            <a:r>
              <a:rPr lang="en-US" dirty="0">
                <a:hlinkClick r:id="rId5"/>
              </a:rPr>
              <a:t>-aid/performing-first-aid/first-aid-steps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44531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185396" y="1526967"/>
            <a:ext cx="8773207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fontAlgn="base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pl-P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Jeżeli poszkodowany nie reaguje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Krzyknij, 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by zwrócić na siebie uwagę osoby, używając jej nazwiska. Jeśli nie ma odpowiedzi, klepnij ją w ramię i krzyknij ponownie, sprawdzając, czy oddycha. Sprawdzaj oddech przez nie więcej niż 5-10 sekund.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677917" y="479155"/>
            <a:ext cx="791429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Radzenie sobie w sytuacji awaryjnej</a:t>
            </a:r>
            <a:endParaRPr lang="pl-PL"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=""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160257" y="2991973"/>
            <a:ext cx="898374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pl-P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Jeżeli poszkodowany oddycha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pl-P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Kontynuuj zbieranie informacji za pomocą prostych pytań.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Przeprowadź kontrolę poszkodowanego z góry na dół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Ułóż poszkodowanego w bezpiecznej pozycji, jeżeli brak jest widocznych oznak obrażeń.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="" xmlns:a16="http://schemas.microsoft.com/office/drawing/2014/main" id="{C2DE6F76-4433-4570-8C65-F11696BD1025}"/>
              </a:ext>
            </a:extLst>
          </p:cNvPr>
          <p:cNvSpPr/>
          <p:nvPr/>
        </p:nvSpPr>
        <p:spPr>
          <a:xfrm>
            <a:off x="160257" y="4795574"/>
            <a:ext cx="8501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pl-PL" sz="2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Jeżeli poszkodowany NIE oddycha</a:t>
            </a:r>
            <a:r>
              <a:rPr lang="en-US" sz="2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2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2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Upewnij się, że poszkodowany leży na twardej, płaskiej powierzchni twarzą do góry.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Poczekaj na pomoc.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="" xmlns:a16="http://schemas.microsoft.com/office/drawing/2014/main" id="{7ED280E4-42E0-4980-BC21-238A97616745}"/>
              </a:ext>
            </a:extLst>
          </p:cNvPr>
          <p:cNvSpPr/>
          <p:nvPr/>
        </p:nvSpPr>
        <p:spPr>
          <a:xfrm>
            <a:off x="160256" y="6060202"/>
            <a:ext cx="5707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https://www.redcross.org/take-a-class/first</a:t>
            </a:r>
            <a:r>
              <a:rPr lang="en-US" dirty="0">
                <a:hlinkClick r:id="rId5"/>
              </a:rPr>
              <a:t>-aid/performing-first-aid/first-aid-steps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899380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/>
        </p:nvSpPr>
        <p:spPr>
          <a:xfrm>
            <a:off x="185396" y="1471186"/>
            <a:ext cx="8773207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Upewnij się, że poszkodowany nie ma urazu kręgosłupa.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Poszkodowany leży na plecach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uklęknij na podłodze u jego boku.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Wyciągnij jego ramię najbliżej siebie pod kątem prostym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stosunku do ciała z dłonią skierowaną do góry.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Weź drugie ramię i przytrzymaj je tak, aby tył dłoni spoczywał na policzku najbliżej Ciebie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Użyj wolnej ręki, aby zgiąć kolano poszkodowanego pod kątem prostym jak najdalej od siebie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Ostrożnie przewróć poszkodowanego na drugą stronę ciągnąc za zgięte kolano.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Zgięte ramię powinno podpierać głowę, a wyciągnięte ramię zapobiegnie zbytniemu przetoczeniu się poszkodowanego.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Upewnij się, że noga jest zgięta pod kątem prostym.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Udrożnij drogi oddechowe poszkodowanego delikatnie odchylając głowę do tyłu i unosząc brodę, sprawdzając czy nic nie blokuje dróg oddechowych.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Pozostań z poszkodowanym, monitorując jego stan dopóki nie pojawi się pomoc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Google Shape;138;p8"/>
          <p:cNvSpPr txBox="1"/>
          <p:nvPr/>
        </p:nvSpPr>
        <p:spPr>
          <a:xfrm>
            <a:off x="1939159" y="283780"/>
            <a:ext cx="509434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Bezpieczna pozycja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="" xmlns:a16="http://schemas.microsoft.com/office/drawing/2014/main" id="{BEBDBB36-0A5F-4375-8E8E-03026F4B9154}"/>
              </a:ext>
            </a:extLst>
          </p:cNvPr>
          <p:cNvSpPr/>
          <p:nvPr/>
        </p:nvSpPr>
        <p:spPr>
          <a:xfrm>
            <a:off x="362606" y="6290441"/>
            <a:ext cx="52253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https://www.nhs.uk/conditions/first-aid/recovery-position/</a:t>
            </a:r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/>
          <p:nvPr/>
        </p:nvSpPr>
        <p:spPr>
          <a:xfrm>
            <a:off x="2143552" y="3059709"/>
            <a:ext cx="559836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1800" dirty="0">
                <a:hlinkClick r:id="rId4"/>
              </a:rPr>
              <a:t>https://www.youtube.com/watch?v=DXafn3jSzGw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9"/>
          <p:cNvSpPr txBox="1"/>
          <p:nvPr/>
        </p:nvSpPr>
        <p:spPr>
          <a:xfrm>
            <a:off x="2006067" y="1844824"/>
            <a:ext cx="5735853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Obejrzyjmy film przedstawiający pozycję poszkodowanego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4919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1393</Words>
  <Application>Microsoft Office PowerPoint</Application>
  <PresentationFormat>Pokaz na ekranie (4:3)</PresentationFormat>
  <Paragraphs>175</Paragraphs>
  <Slides>12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Użytkownik systemu Windows</cp:lastModifiedBy>
  <cp:revision>55</cp:revision>
  <dcterms:created xsi:type="dcterms:W3CDTF">2019-01-04T16:28:11Z</dcterms:created>
  <dcterms:modified xsi:type="dcterms:W3CDTF">2020-01-06T18:32:41Z</dcterms:modified>
</cp:coreProperties>
</file>