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8" r:id="rId13"/>
    <p:sldId id="264" r:id="rId14"/>
  </p:sldIdLst>
  <p:sldSz cx="9144000" cy="6858000" type="screen4x3"/>
  <p:notesSz cx="6858000" cy="9144000"/>
  <p:embeddedFontLst>
    <p:embeddedFont>
      <p:font typeface="Calibri" pitchFamily="34" charset="0"/>
      <p:regular r:id="rId16"/>
      <p:bold r:id="rId17"/>
      <p:italic r:id="rId18"/>
      <p:boldItalic r:id="rId19"/>
    </p:embeddedFont>
    <p:embeddedFont>
      <p:font typeface="Hind" charset="-18"/>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orient="horz" pos="2160" id="1">
          <p15:clr>
            <a:srgbClr val="A4A3A4"/>
          </p15:clr>
        </p15:guide>
        <p15:guide pos="2880" id="2">
          <p15:clr>
            <a:srgbClr val="A4A3A4"/>
          </p15:clr>
        </p15:guide>
      </p15:sldGuideLst>
    </p:ext>
    <p:ext uri="http://customooxmlschemas.google.com/">
      <go:slidesCustomData xmlns:go="http://customooxmlschemas.google.com/" xmlns:p15="http://schemas.microsoft.com/office/powerpoint/2012/main" xmlns="" roundtripDataSignature="AMtx7mjbYywfIL9HgIWNligNM5EKI6/z/A==" r:id="rId22"/>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01" autoAdjust="0"/>
  </p:normalViewPr>
  <p:slideViewPr>
    <p:cSldViewPr snapToGrid="0">
      <p:cViewPr>
        <p:scale>
          <a:sx n="60" d="100"/>
          <a:sy n="60" d="100"/>
        </p:scale>
        <p:origin x="-1656" y="-13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ro panormou" userId="53b996cd3d065aa7" providerId="LiveId" clId="{64F21A38-E396-45DA-819D-D9BFD67EC116}"/>
    <pc:docChg chg="undo custSel addSld delSld modSld sldOrd">
      <pc:chgData name="kentro panormou" userId="53b996cd3d065aa7" providerId="LiveId" clId="{64F21A38-E396-45DA-819D-D9BFD67EC116}" dt="2019-09-10T08:33:55.001" v="2603" actId="207"/>
      <pc:docMkLst>
        <pc:docMk/>
      </pc:docMkLst>
      <pc:sldChg chg="modSp addCm delCm modCm">
        <pc:chgData name="kentro panormou" userId="53b996cd3d065aa7" providerId="LiveId" clId="{64F21A38-E396-45DA-819D-D9BFD67EC116}" dt="2019-09-04T09:54:51.139" v="964"/>
        <pc:sldMkLst>
          <pc:docMk/>
          <pc:sldMk cId="0" sldId="256"/>
        </pc:sldMkLst>
        <pc:spChg chg="mod">
          <ac:chgData name="kentro panormou" userId="53b996cd3d065aa7" providerId="LiveId" clId="{64F21A38-E396-45DA-819D-D9BFD67EC116}" dt="2019-09-04T09:52:37.917" v="962" actId="313"/>
          <ac:spMkLst>
            <pc:docMk/>
            <pc:sldMk cId="0" sldId="256"/>
            <ac:spMk id="88" creationId="{00000000-0000-0000-0000-000000000000}"/>
          </ac:spMkLst>
        </pc:spChg>
      </pc:sldChg>
      <pc:sldChg chg="addCm modNotesTx">
        <pc:chgData name="kentro panormou" userId="53b996cd3d065aa7" providerId="LiveId" clId="{64F21A38-E396-45DA-819D-D9BFD67EC116}" dt="2019-09-10T08:10:02.737" v="2395" actId="20577"/>
        <pc:sldMkLst>
          <pc:docMk/>
          <pc:sldMk cId="0" sldId="257"/>
        </pc:sldMkLst>
      </pc:sldChg>
      <pc:sldChg chg="modSp modNotesTx">
        <pc:chgData name="kentro panormou" userId="53b996cd3d065aa7" providerId="LiveId" clId="{64F21A38-E396-45DA-819D-D9BFD67EC116}" dt="2019-09-10T08:12:17.494" v="2399" actId="20577"/>
        <pc:sldMkLst>
          <pc:docMk/>
          <pc:sldMk cId="0" sldId="258"/>
        </pc:sldMkLst>
        <pc:spChg chg="mod">
          <ac:chgData name="kentro panormou" userId="53b996cd3d065aa7" providerId="LiveId" clId="{64F21A38-E396-45DA-819D-D9BFD67EC116}" dt="2019-09-04T09:45:13.189" v="552" actId="20577"/>
          <ac:spMkLst>
            <pc:docMk/>
            <pc:sldMk cId="0" sldId="258"/>
            <ac:spMk id="101" creationId="{00000000-0000-0000-0000-000000000000}"/>
          </ac:spMkLst>
        </pc:spChg>
        <pc:spChg chg="mod">
          <ac:chgData name="kentro panormou" userId="53b996cd3d065aa7" providerId="LiveId" clId="{64F21A38-E396-45DA-819D-D9BFD67EC116}" dt="2019-09-10T08:12:17.494" v="2399" actId="20577"/>
          <ac:spMkLst>
            <pc:docMk/>
            <pc:sldMk cId="0" sldId="258"/>
            <ac:spMk id="102" creationId="{00000000-0000-0000-0000-000000000000}"/>
          </ac:spMkLst>
        </pc:spChg>
      </pc:sldChg>
      <pc:sldChg chg="modSp modNotesTx">
        <pc:chgData name="kentro panormou" userId="53b996cd3d065aa7" providerId="LiveId" clId="{64F21A38-E396-45DA-819D-D9BFD67EC116}" dt="2019-09-10T08:33:41.065" v="2599" actId="207"/>
        <pc:sldMkLst>
          <pc:docMk/>
          <pc:sldMk cId="0" sldId="259"/>
        </pc:sldMkLst>
        <pc:spChg chg="mod">
          <ac:chgData name="kentro panormou" userId="53b996cd3d065aa7" providerId="LiveId" clId="{64F21A38-E396-45DA-819D-D9BFD67EC116}" dt="2019-09-10T08:33:41.065" v="2599" actId="207"/>
          <ac:spMkLst>
            <pc:docMk/>
            <pc:sldMk cId="0" sldId="259"/>
            <ac:spMk id="108" creationId="{00000000-0000-0000-0000-000000000000}"/>
          </ac:spMkLst>
        </pc:spChg>
        <pc:spChg chg="mod">
          <ac:chgData name="kentro panormou" userId="53b996cd3d065aa7" providerId="LiveId" clId="{64F21A38-E396-45DA-819D-D9BFD67EC116}" dt="2019-09-10T08:12:03.633" v="2396" actId="1076"/>
          <ac:spMkLst>
            <pc:docMk/>
            <pc:sldMk cId="0" sldId="259"/>
            <ac:spMk id="109" creationId="{00000000-0000-0000-0000-000000000000}"/>
          </ac:spMkLst>
        </pc:spChg>
      </pc:sldChg>
      <pc:sldChg chg="modSp addCm">
        <pc:chgData name="kentro panormou" userId="53b996cd3d065aa7" providerId="LiveId" clId="{64F21A38-E396-45DA-819D-D9BFD67EC116}" dt="2019-09-10T08:33:49.210" v="2602" actId="207"/>
        <pc:sldMkLst>
          <pc:docMk/>
          <pc:sldMk cId="0" sldId="260"/>
        </pc:sldMkLst>
        <pc:spChg chg="mod">
          <ac:chgData name="kentro panormou" userId="53b996cd3d065aa7" providerId="LiveId" clId="{64F21A38-E396-45DA-819D-D9BFD67EC116}" dt="2019-09-10T08:33:49.210" v="2602" actId="207"/>
          <ac:spMkLst>
            <pc:docMk/>
            <pc:sldMk cId="0" sldId="260"/>
            <ac:spMk id="115" creationId="{00000000-0000-0000-0000-000000000000}"/>
          </ac:spMkLst>
        </pc:spChg>
      </pc:sldChg>
      <pc:sldChg chg="modSp addCm modCm">
        <pc:chgData name="kentro panormou" userId="53b996cd3d065aa7" providerId="LiveId" clId="{64F21A38-E396-45DA-819D-D9BFD67EC116}" dt="2019-09-10T08:33:55.001" v="2603" actId="207"/>
        <pc:sldMkLst>
          <pc:docMk/>
          <pc:sldMk cId="0" sldId="261"/>
        </pc:sldMkLst>
        <pc:spChg chg="mod">
          <ac:chgData name="kentro panormou" userId="53b996cd3d065aa7" providerId="LiveId" clId="{64F21A38-E396-45DA-819D-D9BFD67EC116}" dt="2019-09-10T08:33:55.001" v="2603" actId="207"/>
          <ac:spMkLst>
            <pc:docMk/>
            <pc:sldMk cId="0" sldId="261"/>
            <ac:spMk id="122" creationId="{00000000-0000-0000-0000-000000000000}"/>
          </ac:spMkLst>
        </pc:spChg>
        <pc:spChg chg="mod">
          <ac:chgData name="kentro panormou" userId="53b996cd3d065aa7" providerId="LiveId" clId="{64F21A38-E396-45DA-819D-D9BFD67EC116}" dt="2019-09-04T09:18:13.876" v="485" actId="1076"/>
          <ac:spMkLst>
            <pc:docMk/>
            <pc:sldMk cId="0" sldId="261"/>
            <ac:spMk id="123" creationId="{00000000-0000-0000-0000-000000000000}"/>
          </ac:spMkLst>
        </pc:spChg>
      </pc:sldChg>
      <pc:sldChg chg="modSp addCm delCm modCm modNotesTx">
        <pc:chgData name="kentro panormou" userId="53b996cd3d065aa7" providerId="LiveId" clId="{64F21A38-E396-45DA-819D-D9BFD67EC116}" dt="2019-09-04T09:01:49.592" v="345" actId="1589"/>
        <pc:sldMkLst>
          <pc:docMk/>
          <pc:sldMk cId="0" sldId="263"/>
        </pc:sldMkLst>
        <pc:spChg chg="mod">
          <ac:chgData name="kentro panormou" userId="53b996cd3d065aa7" providerId="LiveId" clId="{64F21A38-E396-45DA-819D-D9BFD67EC116}" dt="2019-09-04T08:57:08.695" v="336" actId="20577"/>
          <ac:spMkLst>
            <pc:docMk/>
            <pc:sldMk cId="0" sldId="263"/>
            <ac:spMk id="136" creationId="{00000000-0000-0000-0000-000000000000}"/>
          </ac:spMkLst>
        </pc:spChg>
        <pc:spChg chg="mod">
          <ac:chgData name="kentro panormou" userId="53b996cd3d065aa7" providerId="LiveId" clId="{64F21A38-E396-45DA-819D-D9BFD67EC116}" dt="2019-09-04T08:59:47.581" v="342" actId="20577"/>
          <ac:spMkLst>
            <pc:docMk/>
            <pc:sldMk cId="0" sldId="263"/>
            <ac:spMk id="139" creationId="{00000000-0000-0000-0000-000000000000}"/>
          </ac:spMkLst>
        </pc:spChg>
      </pc:sldChg>
      <pc:sldChg chg="add del">
        <pc:chgData name="kentro panormou" userId="53b996cd3d065aa7" providerId="LiveId" clId="{64F21A38-E396-45DA-819D-D9BFD67EC116}" dt="2019-09-04T09:55:56.961" v="966"/>
        <pc:sldMkLst>
          <pc:docMk/>
          <pc:sldMk cId="754059172" sldId="265"/>
        </pc:sldMkLst>
      </pc:sldChg>
      <pc:sldChg chg="del">
        <pc:chgData name="kentro panormou" userId="53b996cd3d065aa7" providerId="LiveId" clId="{64F21A38-E396-45DA-819D-D9BFD67EC116}" dt="2019-09-04T09:56:44.207" v="969"/>
        <pc:sldMkLst>
          <pc:docMk/>
          <pc:sldMk cId="2800129894" sldId="265"/>
        </pc:sldMkLst>
      </pc:sldChg>
      <pc:sldChg chg="add del">
        <pc:chgData name="kentro panormou" userId="53b996cd3d065aa7" providerId="LiveId" clId="{64F21A38-E396-45DA-819D-D9BFD67EC116}" dt="2019-09-04T09:56:24.946" v="968"/>
        <pc:sldMkLst>
          <pc:docMk/>
          <pc:sldMk cId="2863483243" sldId="265"/>
        </pc:sldMkLst>
      </pc:sldChg>
      <pc:sldChg chg="addSp delSp modSp ord modNotesTx">
        <pc:chgData name="kentro panormou" userId="53b996cd3d065aa7" providerId="LiveId" clId="{64F21A38-E396-45DA-819D-D9BFD67EC116}" dt="2019-09-10T08:05:40.944" v="2220"/>
        <pc:sldMkLst>
          <pc:docMk/>
          <pc:sldMk cId="3920186942" sldId="265"/>
        </pc:sldMkLst>
        <pc:spChg chg="add del mod">
          <ac:chgData name="kentro panormou" userId="53b996cd3d065aa7" providerId="LiveId" clId="{64F21A38-E396-45DA-819D-D9BFD67EC116}" dt="2019-09-10T07:09:04.425" v="1579" actId="478"/>
          <ac:spMkLst>
            <pc:docMk/>
            <pc:sldMk cId="3920186942" sldId="265"/>
            <ac:spMk id="2" creationId="{BFA0BEA7-47C2-4BEC-9221-439D4DCF680A}"/>
          </ac:spMkLst>
        </pc:spChg>
        <pc:spChg chg="add del mod">
          <ac:chgData name="kentro panormou" userId="53b996cd3d065aa7" providerId="LiveId" clId="{64F21A38-E396-45DA-819D-D9BFD67EC116}" dt="2019-09-10T06:16:06.682" v="1212"/>
          <ac:spMkLst>
            <pc:docMk/>
            <pc:sldMk cId="3920186942" sldId="265"/>
            <ac:spMk id="3" creationId="{EAB33B6B-8AB4-48A6-9CAE-568983E34900}"/>
          </ac:spMkLst>
        </pc:spChg>
        <pc:spChg chg="add mod">
          <ac:chgData name="kentro panormou" userId="53b996cd3d065aa7" providerId="LiveId" clId="{64F21A38-E396-45DA-819D-D9BFD67EC116}" dt="2019-09-10T08:00:11.672" v="2197" actId="20577"/>
          <ac:spMkLst>
            <pc:docMk/>
            <pc:sldMk cId="3920186942" sldId="265"/>
            <ac:spMk id="4" creationId="{FC40D47D-A336-4507-9CB3-357F3D17986A}"/>
          </ac:spMkLst>
        </pc:spChg>
        <pc:spChg chg="del">
          <ac:chgData name="kentro panormou" userId="53b996cd3d065aa7" providerId="LiveId" clId="{64F21A38-E396-45DA-819D-D9BFD67EC116}" dt="2019-09-10T08:05:36.695" v="2219"/>
          <ac:spMkLst>
            <pc:docMk/>
            <pc:sldMk cId="3920186942" sldId="265"/>
            <ac:spMk id="5" creationId="{742E2B6B-5BE0-4F66-B382-78FB72FCB31E}"/>
          </ac:spMkLst>
        </pc:spChg>
        <pc:spChg chg="del">
          <ac:chgData name="kentro panormou" userId="53b996cd3d065aa7" providerId="LiveId" clId="{64F21A38-E396-45DA-819D-D9BFD67EC116}" dt="2019-09-10T08:05:40.944" v="2220"/>
          <ac:spMkLst>
            <pc:docMk/>
            <pc:sldMk cId="3920186942" sldId="265"/>
            <ac:spMk id="6" creationId="{816209B9-6C51-4FD6-9347-54B728FB44A1}"/>
          </ac:spMkLst>
        </pc:spChg>
        <pc:spChg chg="mod">
          <ac:chgData name="kentro panormou" userId="53b996cd3d065aa7" providerId="LiveId" clId="{64F21A38-E396-45DA-819D-D9BFD67EC116}" dt="2019-09-04T09:59:53.016" v="1026" actId="120"/>
          <ac:spMkLst>
            <pc:docMk/>
            <pc:sldMk cId="3920186942" sldId="265"/>
            <ac:spMk id="115" creationId="{00000000-0000-0000-0000-000000000000}"/>
          </ac:spMkLst>
        </pc:spChg>
        <pc:spChg chg="del mod">
          <ac:chgData name="kentro panormou" userId="53b996cd3d065aa7" providerId="LiveId" clId="{64F21A38-E396-45DA-819D-D9BFD67EC116}" dt="2019-09-04T10:00:11.319" v="1030"/>
          <ac:spMkLst>
            <pc:docMk/>
            <pc:sldMk cId="3920186942" sldId="265"/>
            <ac:spMk id="116" creationId="{00000000-0000-0000-0000-000000000000}"/>
          </ac:spMkLst>
        </pc:spChg>
      </pc:sldChg>
      <pc:sldChg chg="add del">
        <pc:chgData name="kentro panormou" userId="53b996cd3d065aa7" providerId="LiveId" clId="{64F21A38-E396-45DA-819D-D9BFD67EC116}" dt="2019-09-10T06:28:25.116" v="1215"/>
        <pc:sldMkLst>
          <pc:docMk/>
          <pc:sldMk cId="969898565" sldId="266"/>
        </pc:sldMkLst>
      </pc:sldChg>
      <pc:sldChg chg="addSp delSp modSp modCm modNotesTx">
        <pc:chgData name="kentro panormou" userId="53b996cd3d065aa7" providerId="LiveId" clId="{64F21A38-E396-45DA-819D-D9BFD67EC116}" dt="2019-09-10T08:17:54.805" v="2505"/>
        <pc:sldMkLst>
          <pc:docMk/>
          <pc:sldMk cId="3946199182" sldId="266"/>
        </pc:sldMkLst>
        <pc:spChg chg="add del mod">
          <ac:chgData name="kentro panormou" userId="53b996cd3d065aa7" providerId="LiveId" clId="{64F21A38-E396-45DA-819D-D9BFD67EC116}" dt="2019-09-10T08:17:54.805" v="2505"/>
          <ac:spMkLst>
            <pc:docMk/>
            <pc:sldMk cId="3946199182" sldId="266"/>
            <ac:spMk id="2" creationId="{8B0CCD2E-85A2-4274-9232-FB75733D2B6F}"/>
          </ac:spMkLst>
        </pc:spChg>
        <pc:spChg chg="add del mod">
          <ac:chgData name="kentro panormou" userId="53b996cd3d065aa7" providerId="LiveId" clId="{64F21A38-E396-45DA-819D-D9BFD67EC116}" dt="2019-09-10T08:15:50.857" v="2453"/>
          <ac:spMkLst>
            <pc:docMk/>
            <pc:sldMk cId="3946199182" sldId="266"/>
            <ac:spMk id="3" creationId="{4DD6667C-104F-420C-8575-C655F921728C}"/>
          </ac:spMkLst>
        </pc:spChg>
        <pc:spChg chg="add del mod">
          <ac:chgData name="kentro panormou" userId="53b996cd3d065aa7" providerId="LiveId" clId="{64F21A38-E396-45DA-819D-D9BFD67EC116}" dt="2019-09-10T08:15:26.870" v="2450"/>
          <ac:spMkLst>
            <pc:docMk/>
            <pc:sldMk cId="3946199182" sldId="266"/>
            <ac:spMk id="4" creationId="{D5F644D9-5521-4B6E-ACF5-EDD527083F1D}"/>
          </ac:spMkLst>
        </pc:spChg>
        <pc:spChg chg="mod">
          <ac:chgData name="kentro panormou" userId="53b996cd3d065aa7" providerId="LiveId" clId="{64F21A38-E396-45DA-819D-D9BFD67EC116}" dt="2019-09-10T06:28:51.449" v="1250" actId="20577"/>
          <ac:spMkLst>
            <pc:docMk/>
            <pc:sldMk cId="3946199182" sldId="266"/>
            <ac:spMk id="94" creationId="{00000000-0000-0000-0000-000000000000}"/>
          </ac:spMkLst>
        </pc:spChg>
        <pc:spChg chg="mod">
          <ac:chgData name="kentro panormou" userId="53b996cd3d065aa7" providerId="LiveId" clId="{64F21A38-E396-45DA-819D-D9BFD67EC116}" dt="2019-09-10T07:58:56.340" v="2194" actId="1076"/>
          <ac:spMkLst>
            <pc:docMk/>
            <pc:sldMk cId="3946199182" sldId="266"/>
            <ac:spMk id="95" creationId="{00000000-0000-0000-0000-000000000000}"/>
          </ac:spMkLst>
        </pc:spChg>
      </pc:sldChg>
      <pc:sldChg chg="modSp del modNotesTx">
        <pc:chgData name="kentro panormou" userId="53b996cd3d065aa7" providerId="LiveId" clId="{64F21A38-E396-45DA-819D-D9BFD67EC116}" dt="2019-09-10T08:05:29.338" v="2218"/>
        <pc:sldMkLst>
          <pc:docMk/>
          <pc:sldMk cId="492047309" sldId="267"/>
        </pc:sldMkLst>
        <pc:spChg chg="mod">
          <ac:chgData name="kentro panormou" userId="53b996cd3d065aa7" providerId="LiveId" clId="{64F21A38-E396-45DA-819D-D9BFD67EC116}" dt="2019-09-10T08:05:27.602" v="2216" actId="20577"/>
          <ac:spMkLst>
            <pc:docMk/>
            <pc:sldMk cId="492047309" sldId="267"/>
            <ac:spMk id="4" creationId="{FC40D47D-A336-4507-9CB3-357F3D17986A}"/>
          </ac:spMkLst>
        </pc:spChg>
      </pc:sldChg>
      <pc:sldChg chg="modSp modNotesTx">
        <pc:chgData name="kentro panormou" userId="53b996cd3d065aa7" providerId="LiveId" clId="{64F21A38-E396-45DA-819D-D9BFD67EC116}" dt="2019-09-10T08:09:29.095" v="2369" actId="20577"/>
        <pc:sldMkLst>
          <pc:docMk/>
          <pc:sldMk cId="846177681" sldId="267"/>
        </pc:sldMkLst>
        <pc:spChg chg="mod">
          <ac:chgData name="kentro panormou" userId="53b996cd3d065aa7" providerId="LiveId" clId="{64F21A38-E396-45DA-819D-D9BFD67EC116}" dt="2019-09-10T08:09:29.095" v="2369" actId="20577"/>
          <ac:spMkLst>
            <pc:docMk/>
            <pc:sldMk cId="846177681" sldId="267"/>
            <ac:spMk id="4" creationId="{FC40D47D-A336-4507-9CB3-357F3D17986A}"/>
          </ac:spMkLst>
        </pc:spChg>
      </pc:sldChg>
      <pc:sldChg chg="addSp delSp modSp">
        <pc:chgData name="kentro panormou" userId="53b996cd3d065aa7" providerId="LiveId" clId="{64F21A38-E396-45DA-819D-D9BFD67EC116}" dt="2019-09-10T08:33:07.737" v="2598" actId="108"/>
        <pc:sldMkLst>
          <pc:docMk/>
          <pc:sldMk cId="1350268573" sldId="268"/>
        </pc:sldMkLst>
        <pc:spChg chg="add mod">
          <ac:chgData name="kentro panormou" userId="53b996cd3d065aa7" providerId="LiveId" clId="{64F21A38-E396-45DA-819D-D9BFD67EC116}" dt="2019-09-10T08:33:07.737" v="2598" actId="108"/>
          <ac:spMkLst>
            <pc:docMk/>
            <pc:sldMk cId="1350268573" sldId="268"/>
            <ac:spMk id="5" creationId="{84D5207F-1CCE-4D67-9A7C-895BF8C402C0}"/>
          </ac:spMkLst>
        </pc:spChg>
        <pc:spChg chg="add del mod">
          <ac:chgData name="kentro panormou" userId="53b996cd3d065aa7" providerId="LiveId" clId="{64F21A38-E396-45DA-819D-D9BFD67EC116}" dt="2019-09-10T08:22:43.479" v="2560"/>
          <ac:spMkLst>
            <pc:docMk/>
            <pc:sldMk cId="1350268573" sldId="268"/>
            <ac:spMk id="6" creationId="{C4FC8A3D-2E82-47D4-A73C-95203306B10C}"/>
          </ac:spMkLst>
        </pc:spChg>
        <pc:spChg chg="add del mod">
          <ac:chgData name="kentro panormou" userId="53b996cd3d065aa7" providerId="LiveId" clId="{64F21A38-E396-45DA-819D-D9BFD67EC116}" dt="2019-09-10T08:21:08.268" v="2546"/>
          <ac:spMkLst>
            <pc:docMk/>
            <pc:sldMk cId="1350268573" sldId="268"/>
            <ac:spMk id="8" creationId="{32C354C4-7E86-4B2D-91B5-51B9BDC98449}"/>
          </ac:spMkLst>
        </pc:spChg>
        <pc:spChg chg="mod">
          <ac:chgData name="kentro panormou" userId="53b996cd3d065aa7" providerId="LiveId" clId="{64F21A38-E396-45DA-819D-D9BFD67EC116}" dt="2019-09-10T08:21:05.649" v="2544" actId="1076"/>
          <ac:spMkLst>
            <pc:docMk/>
            <pc:sldMk cId="1350268573" sldId="268"/>
            <ac:spMk id="128" creationId="{00000000-0000-0000-0000-000000000000}"/>
          </ac:spMkLst>
        </pc:spChg>
        <pc:spChg chg="mod">
          <ac:chgData name="kentro panormou" userId="53b996cd3d065aa7" providerId="LiveId" clId="{64F21A38-E396-45DA-819D-D9BFD67EC116}" dt="2019-09-10T08:14:21.824" v="2444" actId="20577"/>
          <ac:spMkLst>
            <pc:docMk/>
            <pc:sldMk cId="1350268573" sldId="268"/>
            <ac:spMk id="129" creationId="{00000000-0000-0000-0000-000000000000}"/>
          </ac:spMkLst>
        </pc:spChg>
        <pc:spChg chg="del mod">
          <ac:chgData name="kentro panormou" userId="53b996cd3d065aa7" providerId="LiveId" clId="{64F21A38-E396-45DA-819D-D9BFD67EC116}" dt="2019-09-10T08:15:13.925" v="2448" actId="478"/>
          <ac:spMkLst>
            <pc:docMk/>
            <pc:sldMk cId="1350268573" sldId="268"/>
            <ac:spMk id="130" creationId="{00000000-0000-0000-0000-000000000000}"/>
          </ac:spMkLst>
        </pc:spChg>
        <pc:picChg chg="add del mod">
          <ac:chgData name="kentro panormou" userId="53b996cd3d065aa7" providerId="LiveId" clId="{64F21A38-E396-45DA-819D-D9BFD67EC116}" dt="2019-09-10T08:18:29.693" v="2510" actId="478"/>
          <ac:picMkLst>
            <pc:docMk/>
            <pc:sldMk cId="1350268573" sldId="268"/>
            <ac:picMk id="2" creationId="{537AC088-DADE-4FD6-8C07-2F98F800ABA7}"/>
          </ac:picMkLst>
        </pc:picChg>
        <pc:picChg chg="add del mod">
          <ac:chgData name="kentro panormou" userId="53b996cd3d065aa7" providerId="LiveId" clId="{64F21A38-E396-45DA-819D-D9BFD67EC116}" dt="2019-09-10T08:18:41.458" v="2512" actId="478"/>
          <ac:picMkLst>
            <pc:docMk/>
            <pc:sldMk cId="1350268573" sldId="268"/>
            <ac:picMk id="3" creationId="{3A6085B1-B94C-441D-8527-896A3F4A522F}"/>
          </ac:picMkLst>
        </pc:picChg>
        <pc:picChg chg="add del mod">
          <ac:chgData name="kentro panormou" userId="53b996cd3d065aa7" providerId="LiveId" clId="{64F21A38-E396-45DA-819D-D9BFD67EC116}" dt="2019-09-10T08:17:12.275" v="2492"/>
          <ac:picMkLst>
            <pc:docMk/>
            <pc:sldMk cId="1350268573" sldId="268"/>
            <ac:picMk id="4" creationId="{6095BF13-5CD6-44F5-BC09-0A36CBE2AD6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001103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54436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00032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Gdy odwiedzamy lekarza w sprawie problemów zdrowotnych osoby, którą się opiekujemy, może to być naprawdę dezorientujące i stresujące zadanie.</a:t>
            </a:r>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Czasami słabe osoby starsze i osoby z demencją lub innymi chorobami przewlekłymi nie są w stanie dokładnie wyrazić, jak się czują, dlatego też zadaniem opiekuna jest wypowiadanie się za nie i dokładne przedstawienie pracownikom służby zdrowia stanu osoby, za którą jesteśmy odpowiedzialni.</a:t>
            </a:r>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Przed wizytą u lekarza często chcemy</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porozmawiać o ostatnich zmianach stanu naszego pacjenta, ale także o tym, jak się z tym czujemy. Jednak wiele razy, kiedy wracamy do domu po wizycie medycznej, mamy wrażenie, że coś ważnego nam umknęło.</a:t>
            </a:r>
          </a:p>
          <a:p>
            <a:pPr marL="0" lvl="0" indent="0" algn="l" rtl="0">
              <a:spcBef>
                <a:spcPts val="0"/>
              </a:spcBef>
              <a:spcAft>
                <a:spcPts val="0"/>
              </a:spcAft>
              <a:buNone/>
            </a:pPr>
            <a:r>
              <a:rPr lang="pl-PL" sz="1200" dirty="0" smtClean="0">
                <a:solidFill>
                  <a:schemeClr val="dk1"/>
                </a:solidFill>
                <a:latin typeface="Calibri"/>
                <a:ea typeface="Calibri"/>
                <a:cs typeface="Calibri"/>
                <a:sym typeface="Calibri"/>
              </a:rPr>
              <a:t>Dobrze</a:t>
            </a:r>
            <a:r>
              <a:rPr lang="pl-PL" sz="1200" baseline="0" dirty="0" smtClean="0">
                <a:solidFill>
                  <a:schemeClr val="dk1"/>
                </a:solidFill>
                <a:latin typeface="Calibri"/>
                <a:ea typeface="Calibri"/>
                <a:cs typeface="Calibri"/>
                <a:sym typeface="Calibri"/>
              </a:rPr>
              <a:t> jest zadbać o p</a:t>
            </a:r>
            <a:r>
              <a:rPr lang="pl-PL" sz="1200" dirty="0" smtClean="0">
                <a:solidFill>
                  <a:schemeClr val="dk1"/>
                </a:solidFill>
                <a:latin typeface="Calibri"/>
                <a:ea typeface="Calibri"/>
                <a:cs typeface="Calibri"/>
                <a:sym typeface="Calibri"/>
              </a:rPr>
              <a:t>arę spraw </a:t>
            </a:r>
            <a:r>
              <a:rPr lang="pl-PL" sz="1200" baseline="0" dirty="0" smtClean="0">
                <a:solidFill>
                  <a:schemeClr val="dk1"/>
                </a:solidFill>
                <a:latin typeface="Calibri"/>
                <a:ea typeface="Calibri"/>
                <a:cs typeface="Calibri"/>
                <a:sym typeface="Calibri"/>
              </a:rPr>
              <a:t>przed, w trakcie wizyty i po jej zakończeniu:</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1.Przed wizytą u lekarza postaraj się poświęcić trochę czasu na skupienie się na sobie i tej wizycie.</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pl-PL" sz="1200" b="0" i="0" u="none" strike="noStrike" cap="none" dirty="0" smtClean="0">
                <a:solidFill>
                  <a:srgbClr val="333333"/>
                </a:solidFill>
                <a:latin typeface="Hind"/>
                <a:ea typeface="Hind"/>
                <a:cs typeface="Hind"/>
                <a:sym typeface="Hind"/>
              </a:rPr>
              <a:t>Poświęć sobie parę minut.</a:t>
            </a:r>
            <a:endParaRPr dirty="0"/>
          </a:p>
          <a:p>
            <a:pPr marL="0" marR="0" lvl="0" indent="0" algn="l" rtl="0">
              <a:lnSpc>
                <a:spcPct val="100000"/>
              </a:lnSpc>
              <a:spcBef>
                <a:spcPts val="0"/>
              </a:spcBef>
              <a:spcAft>
                <a:spcPts val="0"/>
              </a:spcAft>
              <a:buClr>
                <a:srgbClr val="333333"/>
              </a:buClr>
              <a:buSzPts val="1200"/>
              <a:buFont typeface="Hind"/>
              <a:buNone/>
            </a:pPr>
            <a:r>
              <a:rPr lang="pl-PL" sz="1200" b="0" i="0" u="none" strike="noStrike" cap="none" dirty="0" smtClean="0">
                <a:solidFill>
                  <a:srgbClr val="333333"/>
                </a:solidFill>
                <a:latin typeface="Hind"/>
                <a:ea typeface="Hind"/>
                <a:cs typeface="Hind"/>
                <a:sym typeface="Hind"/>
              </a:rPr>
              <a:t>Zastanów</a:t>
            </a:r>
            <a:r>
              <a:rPr lang="pl-PL" sz="1200" b="0" i="0" u="none" strike="noStrike" cap="none" baseline="0" dirty="0" smtClean="0">
                <a:solidFill>
                  <a:srgbClr val="333333"/>
                </a:solidFill>
                <a:latin typeface="Hind"/>
                <a:ea typeface="Hind"/>
                <a:cs typeface="Hind"/>
                <a:sym typeface="Hind"/>
              </a:rPr>
              <a:t> się nad swoimi obawami.</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pl-PL" sz="1200" b="0" i="0" u="none" strike="noStrike" cap="none" dirty="0" smtClean="0">
                <a:solidFill>
                  <a:srgbClr val="333333"/>
                </a:solidFill>
                <a:latin typeface="Hind"/>
                <a:ea typeface="Hind"/>
                <a:cs typeface="Hind"/>
                <a:sym typeface="Hind"/>
              </a:rPr>
              <a:t>Pomocnym może okazać się zadawanie sobie następujących pytań</a:t>
            </a:r>
            <a:r>
              <a:rPr lang="en-US" sz="1200" b="0" i="0" u="none" strike="noStrike" cap="none" dirty="0" smtClean="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pl-PL" sz="1200" b="0" i="0" u="none" strike="noStrike" cap="none" dirty="0" smtClean="0">
                <a:solidFill>
                  <a:srgbClr val="333333"/>
                </a:solidFill>
                <a:latin typeface="Hind"/>
                <a:ea typeface="Hind"/>
                <a:cs typeface="Hind"/>
                <a:sym typeface="Hind"/>
              </a:rPr>
              <a:t>Co</a:t>
            </a:r>
            <a:r>
              <a:rPr lang="pl-PL" sz="1200" b="0" i="0" u="none" strike="noStrike" cap="none" baseline="0" dirty="0" smtClean="0">
                <a:solidFill>
                  <a:srgbClr val="333333"/>
                </a:solidFill>
                <a:latin typeface="Hind"/>
                <a:ea typeface="Hind"/>
                <a:cs typeface="Hind"/>
                <a:sym typeface="Hind"/>
              </a:rPr>
              <a:t> sądzę o tej wizycie? Czuję się zestresowana.</a:t>
            </a:r>
            <a:r>
              <a:rPr lang="en-US" sz="1200" b="0" i="0" u="none" strike="noStrike" cap="none" dirty="0" smtClean="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pl-PL" sz="1200" b="0" i="0" u="none" strike="noStrike" cap="none" dirty="0" smtClean="0">
                <a:solidFill>
                  <a:srgbClr val="333333"/>
                </a:solidFill>
                <a:latin typeface="Hind"/>
                <a:ea typeface="Hind"/>
                <a:cs typeface="Hind"/>
                <a:sym typeface="Hind"/>
              </a:rPr>
              <a:t>Jakie</a:t>
            </a:r>
            <a:r>
              <a:rPr lang="pl-PL" sz="1200" b="0" i="0" u="none" strike="noStrike" cap="none" baseline="0" dirty="0" smtClean="0">
                <a:solidFill>
                  <a:srgbClr val="333333"/>
                </a:solidFill>
                <a:latin typeface="Hind"/>
                <a:ea typeface="Hind"/>
                <a:cs typeface="Hind"/>
                <a:sym typeface="Hind"/>
              </a:rPr>
              <a:t> mam obawy w związku z tą wizytą</a:t>
            </a:r>
            <a:r>
              <a:rPr lang="en-US" sz="1200" b="0" i="0" u="none" strike="noStrike" cap="none" dirty="0" smtClean="0">
                <a:solidFill>
                  <a:srgbClr val="333333"/>
                </a:solidFill>
                <a:latin typeface="Hind"/>
                <a:ea typeface="Hind"/>
                <a:cs typeface="Hind"/>
                <a:sym typeface="Hind"/>
              </a:rPr>
              <a:t>? </a:t>
            </a:r>
            <a:r>
              <a:rPr lang="pl-PL" sz="1200" b="0" i="0" u="none" strike="noStrike" cap="none" dirty="0" smtClean="0">
                <a:solidFill>
                  <a:srgbClr val="333333"/>
                </a:solidFill>
                <a:latin typeface="Hind"/>
                <a:ea typeface="Hind"/>
                <a:cs typeface="Hind"/>
                <a:sym typeface="Hind"/>
              </a:rPr>
              <a:t>To, że nie</a:t>
            </a:r>
            <a:r>
              <a:rPr lang="pl-PL" sz="1200" b="0" i="0" u="none" strike="noStrike" cap="none" baseline="0" dirty="0" smtClean="0">
                <a:solidFill>
                  <a:srgbClr val="333333"/>
                </a:solidFill>
                <a:latin typeface="Hind"/>
                <a:ea typeface="Hind"/>
                <a:cs typeface="Hind"/>
                <a:sym typeface="Hind"/>
              </a:rPr>
              <a:t> jestem dobrze zorganizowana.</a:t>
            </a:r>
            <a:endParaRPr dirty="0"/>
          </a:p>
          <a:p>
            <a:pPr marL="0" marR="0" lvl="0" indent="0" algn="l" rtl="0">
              <a:lnSpc>
                <a:spcPct val="100000"/>
              </a:lnSpc>
              <a:spcBef>
                <a:spcPts val="0"/>
              </a:spcBef>
              <a:spcAft>
                <a:spcPts val="0"/>
              </a:spcAft>
              <a:buClr>
                <a:srgbClr val="333333"/>
              </a:buClr>
              <a:buSzPts val="1200"/>
              <a:buFont typeface="Hind"/>
              <a:buNone/>
            </a:pPr>
            <a:r>
              <a:rPr lang="pl-PL" sz="1200" b="0" i="0" u="none" strike="noStrike" cap="none" dirty="0" smtClean="0">
                <a:solidFill>
                  <a:srgbClr val="333333"/>
                </a:solidFill>
                <a:latin typeface="Hind"/>
                <a:ea typeface="Hind"/>
                <a:cs typeface="Hind"/>
                <a:sym typeface="Hind"/>
              </a:rPr>
              <a:t>Co</a:t>
            </a:r>
            <a:r>
              <a:rPr lang="pl-PL" sz="1200" b="0" i="0" u="none" strike="noStrike" cap="none" baseline="0" dirty="0" smtClean="0">
                <a:solidFill>
                  <a:srgbClr val="333333"/>
                </a:solidFill>
                <a:latin typeface="Hind"/>
                <a:ea typeface="Hind"/>
                <a:cs typeface="Hind"/>
                <a:sym typeface="Hind"/>
              </a:rPr>
              <a:t> może mi pomóc w lepszym zorganizowaniu się</a:t>
            </a:r>
            <a:r>
              <a:rPr lang="en-US" sz="1200" b="0" i="0" u="none" strike="noStrike" cap="none" dirty="0" smtClean="0">
                <a:solidFill>
                  <a:srgbClr val="333333"/>
                </a:solidFill>
                <a:latin typeface="Hind"/>
                <a:ea typeface="Hind"/>
                <a:cs typeface="Hind"/>
                <a:sym typeface="Hind"/>
              </a:rPr>
              <a:t>? </a:t>
            </a:r>
            <a:r>
              <a:rPr lang="pl-PL" sz="1200" b="0" i="0" u="none" strike="noStrike" cap="none" dirty="0" smtClean="0">
                <a:solidFill>
                  <a:srgbClr val="333333"/>
                </a:solidFill>
                <a:latin typeface="Hind"/>
                <a:ea typeface="Hind"/>
                <a:cs typeface="Hind"/>
                <a:sym typeface="Hind"/>
              </a:rPr>
              <a:t>Może, gdybym</a:t>
            </a:r>
            <a:r>
              <a:rPr lang="pl-PL" sz="1200" b="0" i="0" u="none" strike="noStrike" cap="none" baseline="0" dirty="0" smtClean="0">
                <a:solidFill>
                  <a:srgbClr val="333333"/>
                </a:solidFill>
                <a:latin typeface="Hind"/>
                <a:ea typeface="Hind"/>
                <a:cs typeface="Hind"/>
                <a:sym typeface="Hind"/>
              </a:rPr>
              <a:t> poprosiła moją siostrę, </a:t>
            </a:r>
            <a:r>
              <a:rPr lang="pl-PL" sz="1200" b="0" i="0" u="none" strike="noStrike" cap="none" baseline="0" dirty="0" smtClean="0">
                <a:solidFill>
                  <a:srgbClr val="333333"/>
                </a:solidFill>
                <a:latin typeface="Hind"/>
                <a:ea typeface="Hind"/>
                <a:cs typeface="Hind"/>
                <a:sym typeface="Hind"/>
              </a:rPr>
              <a:t>żeby </a:t>
            </a:r>
            <a:r>
              <a:rPr lang="pl-PL" sz="1200" b="0" i="0" u="none" strike="noStrike" cap="none" baseline="0" dirty="0" smtClean="0">
                <a:solidFill>
                  <a:srgbClr val="333333"/>
                </a:solidFill>
                <a:latin typeface="Hind"/>
                <a:ea typeface="Hind"/>
                <a:cs typeface="Hind"/>
                <a:sym typeface="Hind"/>
              </a:rPr>
              <a:t>poszła ze mną. </a:t>
            </a:r>
            <a:r>
              <a:rPr lang="pl-PL" sz="1200" b="0" i="0" u="none" strike="noStrike" cap="none" dirty="0" smtClean="0">
                <a:solidFill>
                  <a:srgbClr val="333333"/>
                </a:solidFill>
                <a:latin typeface="Hind"/>
                <a:ea typeface="Hind"/>
                <a:cs typeface="Hind"/>
                <a:sym typeface="Hind"/>
              </a:rPr>
              <a:t>A może</a:t>
            </a:r>
            <a:r>
              <a:rPr lang="pl-PL" sz="1200" b="0" i="0" u="none" strike="noStrike" cap="none" baseline="0" dirty="0" smtClean="0">
                <a:solidFill>
                  <a:srgbClr val="333333"/>
                </a:solidFill>
                <a:latin typeface="Hind"/>
                <a:ea typeface="Hind"/>
                <a:cs typeface="Hind"/>
                <a:sym typeface="Hind"/>
              </a:rPr>
              <a:t> lepiej się do tego przygotować.</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pl-PL" sz="1200" b="0" i="0" u="none" strike="noStrike" cap="none" dirty="0" smtClean="0">
                <a:solidFill>
                  <a:srgbClr val="000000"/>
                </a:solidFill>
                <a:latin typeface="Calibri"/>
                <a:ea typeface="Calibri"/>
                <a:cs typeface="Calibri"/>
                <a:sym typeface="Calibri"/>
              </a:rPr>
              <a:t>Może dobrze</a:t>
            </a:r>
            <a:r>
              <a:rPr lang="pl-PL" sz="1200" b="0" i="0" u="none" strike="noStrike" cap="none" baseline="0" dirty="0" smtClean="0">
                <a:solidFill>
                  <a:srgbClr val="000000"/>
                </a:solidFill>
                <a:latin typeface="Calibri"/>
                <a:ea typeface="Calibri"/>
                <a:cs typeface="Calibri"/>
                <a:sym typeface="Calibri"/>
              </a:rPr>
              <a:t> byłoby znaleźć odpowiednie dokumenty z badań lekarskich, zrobić listę przyjmowanych leków, przypomnieć historię rodzinną i medyczną pacjenta, zastanowić się w co się ubierzecie i jak pojedziecie na wizytę lekarską, wybrać dzień, kiedy oboje z pacjentem będziecie wypoczęci i zrelaksowani. W razie potrzeby poproś znajomego lub członka rodziny o pomoc w dotarciu do lekarza.</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pl-PL" sz="1200" b="0" i="0" u="none" strike="noStrike" cap="none" dirty="0" smtClean="0">
                <a:solidFill>
                  <a:schemeClr val="dk1"/>
                </a:solidFill>
                <a:latin typeface="Calibri"/>
                <a:ea typeface="Calibri"/>
                <a:cs typeface="Calibri"/>
                <a:sym typeface="Calibri"/>
              </a:rPr>
              <a:t>2. Teraz, postępując tak samo, spróbuj skupić się na sobie w odniesieniu do pacjenta.</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Jak wpływa</a:t>
            </a:r>
            <a:r>
              <a:rPr lang="pl-PL" sz="1200" b="0" i="0" u="none" strike="noStrike" cap="none" baseline="0" dirty="0" smtClean="0">
                <a:solidFill>
                  <a:schemeClr val="dk1"/>
                </a:solidFill>
                <a:latin typeface="Calibri"/>
                <a:ea typeface="Calibri"/>
                <a:cs typeface="Calibri"/>
                <a:sym typeface="Calibri"/>
              </a:rPr>
              <a:t> na </a:t>
            </a:r>
            <a:r>
              <a:rPr lang="pl-PL" sz="1200" b="0" i="0" u="none" strike="noStrike" cap="none" dirty="0" smtClean="0">
                <a:solidFill>
                  <a:schemeClr val="dk1"/>
                </a:solidFill>
                <a:latin typeface="Calibri"/>
                <a:ea typeface="Calibri"/>
                <a:cs typeface="Calibri"/>
                <a:sym typeface="Calibri"/>
              </a:rPr>
              <a:t>mnie ostatni stan mojego pacjenta? Martwi mnie ta sytuacja.</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Co mnie w tym stanie</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niepokoi?</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Zwróć uwagę, co Cię martwi lub frustruje, i zachowaj to na później.</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  Następnie zanotuj,</a:t>
            </a:r>
            <a:r>
              <a:rPr lang="pl-PL" sz="1200" b="0" i="0" u="none" strike="noStrike" cap="none" baseline="0" dirty="0" smtClean="0">
                <a:solidFill>
                  <a:schemeClr val="dk1"/>
                </a:solidFill>
                <a:latin typeface="Calibri"/>
                <a:ea typeface="Calibri"/>
                <a:cs typeface="Calibri"/>
                <a:sym typeface="Calibri"/>
              </a:rPr>
              <a:t> jaki jest</a:t>
            </a:r>
            <a:r>
              <a:rPr lang="pl-PL" sz="1200" b="0" i="0" u="none" strike="noStrike" cap="none" dirty="0" smtClean="0">
                <a:solidFill>
                  <a:schemeClr val="dk1"/>
                </a:solidFill>
                <a:latin typeface="Calibri"/>
                <a:ea typeface="Calibri"/>
                <a:cs typeface="Calibri"/>
                <a:sym typeface="Calibri"/>
              </a:rPr>
              <a:t> ostatni stan pacjenta. Czy jest stabilny? Czy zauważyłeś jakieś zmiany w stanie zdrowia, funkcjach poznawczych, zachowaniu, emocjach lub funkcjonowaniu? Ta lista przyda się podczas wizyty.</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Gratulacje. Udało ci się rozróżnić stan pacjenta i jego odczucia. Czas skupić się na swojej</a:t>
            </a:r>
            <a:r>
              <a:rPr lang="pl-PL" sz="1200" b="0" i="0" u="none" strike="noStrike" cap="none" baseline="0" dirty="0" smtClean="0">
                <a:solidFill>
                  <a:schemeClr val="dk1"/>
                </a:solidFill>
                <a:latin typeface="Calibri"/>
                <a:ea typeface="Calibri"/>
                <a:cs typeface="Calibri"/>
                <a:sym typeface="Calibri"/>
              </a:rPr>
              <a:t> sytuacji.</a:t>
            </a:r>
            <a:endParaRPr lang="pl-PL" sz="1200" b="0" i="0" u="none" strike="noStrike" cap="none" dirty="0" smtClean="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smtClean="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smtClean="0">
                <a:solidFill>
                  <a:srgbClr val="333333"/>
                </a:solidFill>
                <a:latin typeface="Hind"/>
                <a:ea typeface="Hind"/>
                <a:cs typeface="Hind"/>
                <a:sym typeface="Hind"/>
              </a:rPr>
              <a:t>3</a:t>
            </a:r>
            <a:r>
              <a:rPr lang="pl-PL" sz="1200" b="0" i="0" u="none" strike="noStrike" cap="none" dirty="0" smtClean="0">
                <a:solidFill>
                  <a:schemeClr val="dk1"/>
                </a:solidFill>
                <a:latin typeface="Calibri"/>
                <a:ea typeface="Calibri"/>
                <a:cs typeface="Calibri"/>
                <a:sym typeface="Calibri"/>
              </a:rPr>
              <a:t>. Teraz skup się na sobie. Czy w Twoim stanie jest coś, co wymaga uwagi? Czy są jakieś bieżące potrzeby lub coś, co Cię martwi i co należy zgłosić lekarzowi? Może to być coś,</a:t>
            </a:r>
            <a:r>
              <a:rPr lang="pl-PL" sz="1200" b="0" i="0" u="none" strike="noStrike" cap="none" baseline="0" dirty="0" smtClean="0">
                <a:solidFill>
                  <a:schemeClr val="dk1"/>
                </a:solidFill>
                <a:latin typeface="Calibri"/>
                <a:ea typeface="Calibri"/>
                <a:cs typeface="Calibri"/>
                <a:sym typeface="Calibri"/>
              </a:rPr>
              <a:t> co dotyczy Twojego</a:t>
            </a:r>
            <a:r>
              <a:rPr lang="pl-PL" sz="1200" b="0" i="0" u="none" strike="noStrike" cap="none" dirty="0" smtClean="0">
                <a:solidFill>
                  <a:schemeClr val="dk1"/>
                </a:solidFill>
                <a:latin typeface="Calibri"/>
                <a:ea typeface="Calibri"/>
                <a:cs typeface="Calibri"/>
                <a:sym typeface="Calibri"/>
              </a:rPr>
              <a:t> zdrowia, emocji, zachowania. Być może </a:t>
            </a:r>
            <a:r>
              <a:rPr lang="pl-PL" sz="1200" b="0" i="0" u="none" strike="noStrike" cap="none" baseline="0" dirty="0" smtClean="0">
                <a:solidFill>
                  <a:schemeClr val="dk1"/>
                </a:solidFill>
                <a:latin typeface="Calibri"/>
                <a:ea typeface="Calibri"/>
                <a:cs typeface="Calibri"/>
                <a:sym typeface="Calibri"/>
              </a:rPr>
              <a:t>zechcesz</a:t>
            </a:r>
            <a:r>
              <a:rPr lang="pl-PL" sz="1200" b="0" i="0" u="none" strike="noStrike" cap="none" dirty="0" smtClean="0">
                <a:solidFill>
                  <a:schemeClr val="dk1"/>
                </a:solidFill>
                <a:latin typeface="Calibri"/>
                <a:ea typeface="Calibri"/>
                <a:cs typeface="Calibri"/>
                <a:sym typeface="Calibri"/>
              </a:rPr>
              <a:t> skorzystać z listy, kt</a:t>
            </a:r>
            <a:r>
              <a:rPr lang="pl-PL" sz="1200" b="0" i="0" u="none" strike="noStrike" cap="none" baseline="0" dirty="0" smtClean="0">
                <a:solidFill>
                  <a:schemeClr val="dk1"/>
                </a:solidFill>
                <a:latin typeface="Calibri"/>
                <a:ea typeface="Calibri"/>
                <a:cs typeface="Calibri"/>
                <a:sym typeface="Calibri"/>
              </a:rPr>
              <a:t>órą sporządziłaś, a która dotyczy Twoich</a:t>
            </a:r>
            <a:r>
              <a:rPr lang="pl-PL" sz="1200" b="0" i="0" u="none" strike="noStrike" cap="none" dirty="0" smtClean="0">
                <a:solidFill>
                  <a:schemeClr val="dk1"/>
                </a:solidFill>
                <a:latin typeface="Calibri"/>
                <a:ea typeface="Calibri"/>
                <a:cs typeface="Calibri"/>
                <a:sym typeface="Calibri"/>
              </a:rPr>
              <a:t> odczuć na</a:t>
            </a:r>
            <a:r>
              <a:rPr lang="pl-PL" sz="1200" b="0" i="0" u="none" strike="noStrike" cap="none" baseline="0" dirty="0" smtClean="0">
                <a:solidFill>
                  <a:schemeClr val="dk1"/>
                </a:solidFill>
                <a:latin typeface="Calibri"/>
                <a:ea typeface="Calibri"/>
                <a:cs typeface="Calibri"/>
                <a:sym typeface="Calibri"/>
              </a:rPr>
              <a:t> temat stanu zdrowia Twojego pacjenta.</a:t>
            </a:r>
            <a:endParaRPr lang="pl-PL" sz="1200" b="0" i="0" u="none" strike="noStrike" cap="none" dirty="0" smtClean="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333333"/>
              </a:buClr>
              <a:buSzPts val="1200"/>
              <a:buFont typeface="Hind"/>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pl-PL" sz="1200" b="0" i="0" u="none" strike="noStrike" cap="none" dirty="0" smtClean="0">
                <a:solidFill>
                  <a:schemeClr val="dk1"/>
                </a:solidFill>
                <a:latin typeface="Calibri"/>
                <a:ea typeface="Calibri"/>
                <a:cs typeface="Calibri"/>
                <a:sym typeface="Calibri"/>
              </a:rPr>
              <a:t>Podczas wizyty u lekarza możesz przedstawić wszystkie odpowiednie dokumenty z badań i informacje o ostatnim</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stanie zdrowia</a:t>
            </a:r>
            <a:r>
              <a:rPr lang="pl-PL" sz="1200" b="0" i="0" u="none" strike="noStrike" cap="none" baseline="0" dirty="0" smtClean="0">
                <a:solidFill>
                  <a:schemeClr val="dk1"/>
                </a:solidFill>
                <a:latin typeface="Calibri"/>
                <a:ea typeface="Calibri"/>
                <a:cs typeface="Calibri"/>
                <a:sym typeface="Calibri"/>
              </a:rPr>
              <a:t> Twojego podopiecznego</a:t>
            </a:r>
            <a:r>
              <a:rPr lang="pl-PL" sz="1200" b="0" i="0" u="none" strike="noStrike" cap="none" dirty="0" smtClean="0">
                <a:solidFill>
                  <a:schemeClr val="dk1"/>
                </a:solidFill>
                <a:latin typeface="Calibri"/>
                <a:ea typeface="Calibri"/>
                <a:cs typeface="Calibri"/>
                <a:sym typeface="Calibri"/>
              </a:rPr>
              <a:t>. Jeżeli masz jakieś obawy, przekaż</a:t>
            </a:r>
            <a:r>
              <a:rPr lang="pl-PL" sz="1200" b="0" i="0" u="none" strike="noStrike" cap="none" baseline="0" dirty="0" smtClean="0">
                <a:solidFill>
                  <a:schemeClr val="dk1"/>
                </a:solidFill>
                <a:latin typeface="Calibri"/>
                <a:ea typeface="Calibri"/>
                <a:cs typeface="Calibri"/>
                <a:sym typeface="Calibri"/>
              </a:rPr>
              <a:t> je i powiedz, jakie są Twoje odczucia.</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Po wizycie przechowuj notatki z zaleceniami lekarza oddzielnie dla siebie i swojego pacjenta.</a:t>
            </a: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extLst>
      <p:ext uri="{BB962C8B-B14F-4D97-AF65-F5344CB8AC3E}">
        <p14:creationId xmlns:p14="http://schemas.microsoft.com/office/powerpoint/2010/main" xmlns="" val="34122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425658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914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pl-PL" dirty="0" smtClean="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Jako ludzie postępujemy zgodnie z procesem rozwojowym, który polega na dorastaniu, dojrzewaniu i wreszcie starzeniu się. Starość i słabość są ze sobą ściśle powiązane. Jednak, co mamy na myśli</a:t>
            </a:r>
            <a:r>
              <a:rPr lang="pl-PL" sz="1200" b="0" i="0" u="none" strike="noStrike" cap="none" baseline="0" dirty="0" smtClean="0">
                <a:solidFill>
                  <a:schemeClr val="dk1"/>
                </a:solidFill>
                <a:latin typeface="Calibri"/>
                <a:ea typeface="Calibri"/>
                <a:cs typeface="Calibri"/>
                <a:sym typeface="Calibri"/>
              </a:rPr>
              <a:t> używając</a:t>
            </a:r>
            <a:r>
              <a:rPr lang="pl-PL" sz="1200" b="0" i="0" u="none" strike="noStrike" cap="none" dirty="0" smtClean="0">
                <a:solidFill>
                  <a:schemeClr val="dk1"/>
                </a:solidFill>
                <a:latin typeface="Calibri"/>
                <a:ea typeface="Calibri"/>
                <a:cs typeface="Calibri"/>
                <a:sym typeface="Calibri"/>
              </a:rPr>
              <a:t> terminu kruchość?</a:t>
            </a:r>
          </a:p>
          <a:p>
            <a:pPr marL="0" lvl="0" indent="0" algn="l" rtl="0">
              <a:spcBef>
                <a:spcPts val="0"/>
              </a:spcBef>
              <a:spcAft>
                <a:spcPts val="0"/>
              </a:spcAft>
              <a:buNone/>
            </a:pP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Słabość to termin opisujący stan osłabienia i delikatności. Gdy ludzie się starzeją, zaczynają zwalniać tempo życia, tracić siłę, zmniejsza</a:t>
            </a:r>
            <a:r>
              <a:rPr lang="pl-PL" sz="1200" b="0" i="0" u="none" strike="noStrike" cap="none" baseline="0" dirty="0" smtClean="0">
                <a:solidFill>
                  <a:schemeClr val="dk1"/>
                </a:solidFill>
                <a:latin typeface="Calibri"/>
                <a:ea typeface="Calibri"/>
                <a:cs typeface="Calibri"/>
                <a:sym typeface="Calibri"/>
              </a:rPr>
              <a:t> się</a:t>
            </a:r>
            <a:r>
              <a:rPr lang="pl-PL" sz="1200" b="0" i="0" u="none" strike="noStrike" cap="none" dirty="0" smtClean="0">
                <a:solidFill>
                  <a:schemeClr val="dk1"/>
                </a:solidFill>
                <a:latin typeface="Calibri"/>
                <a:ea typeface="Calibri"/>
                <a:cs typeface="Calibri"/>
                <a:sym typeface="Calibri"/>
              </a:rPr>
              <a:t> ostrość umysłu.</a:t>
            </a:r>
          </a:p>
          <a:p>
            <a:pPr marL="0" lvl="0" indent="0" algn="l" rtl="0">
              <a:spcBef>
                <a:spcPts val="0"/>
              </a:spcBef>
              <a:spcAft>
                <a:spcPts val="0"/>
              </a:spcAft>
              <a:buNone/>
            </a:pPr>
            <a:r>
              <a:rPr lang="pl-PL" dirty="0" smtClean="0"/>
              <a:t/>
            </a:r>
            <a:br>
              <a:rPr lang="pl-PL" dirty="0" smtClean="0"/>
            </a:br>
            <a:r>
              <a:rPr lang="pl-PL" dirty="0" smtClean="0"/>
              <a:t>Kobiety stanowią większą</a:t>
            </a:r>
            <a:r>
              <a:rPr lang="pl-PL" baseline="0" dirty="0" smtClean="0"/>
              <a:t> liczbę starszych słabszych osób </a:t>
            </a:r>
            <a:r>
              <a:rPr lang="pl-PL" sz="1200" b="0" i="0" u="none" strike="noStrike" cap="none" dirty="0" smtClean="0">
                <a:solidFill>
                  <a:schemeClr val="dk1"/>
                </a:solidFill>
                <a:latin typeface="Calibri"/>
                <a:ea typeface="Calibri"/>
                <a:cs typeface="Calibri"/>
                <a:sym typeface="Calibri"/>
              </a:rPr>
              <a:t>(częściowo dlatego, że żyją one dłużej niż mężczyźni), mają ponad 80 lat i często przebywają pod</a:t>
            </a:r>
            <a:r>
              <a:rPr lang="pl-PL" sz="1200" b="0" i="0" u="none" strike="noStrike" cap="none" baseline="0" dirty="0" smtClean="0">
                <a:solidFill>
                  <a:schemeClr val="dk1"/>
                </a:solidFill>
                <a:latin typeface="Calibri"/>
                <a:ea typeface="Calibri"/>
                <a:cs typeface="Calibri"/>
                <a:sym typeface="Calibri"/>
              </a:rPr>
              <a:t> opieką</a:t>
            </a:r>
            <a:r>
              <a:rPr lang="pl-PL" sz="1200" b="0" i="0" u="none" strike="noStrike" cap="none" dirty="0" smtClean="0">
                <a:solidFill>
                  <a:schemeClr val="dk1"/>
                </a:solidFill>
                <a:latin typeface="Calibri"/>
                <a:ea typeface="Calibri"/>
                <a:cs typeface="Calibri"/>
                <a:sym typeface="Calibri"/>
              </a:rPr>
              <a:t> dorosłego </a:t>
            </a:r>
            <a:r>
              <a:rPr lang="pl-PL" sz="1200" b="0" i="0" u="none" strike="noStrike" cap="none" dirty="0" smtClean="0">
                <a:solidFill>
                  <a:schemeClr val="dk1"/>
                </a:solidFill>
                <a:latin typeface="Calibri"/>
                <a:ea typeface="Calibri"/>
                <a:cs typeface="Calibri"/>
                <a:sym typeface="Calibri"/>
              </a:rPr>
              <a:t>niemowlęcia. </a:t>
            </a:r>
            <a:r>
              <a:rPr lang="pl-PL" sz="1200" b="0" i="0" u="none" strike="noStrike" cap="none" dirty="0" smtClean="0">
                <a:solidFill>
                  <a:schemeClr val="dk1"/>
                </a:solidFill>
                <a:latin typeface="Calibri"/>
                <a:ea typeface="Calibri"/>
                <a:cs typeface="Calibri"/>
                <a:sym typeface="Calibri"/>
              </a:rPr>
              <a:t>Ze względu na szybkie tempo wzrostu populacji w wieku 65 lat oraz starszych, liczba słabych starszych osób zwiększa się z każdym rokiem.</a:t>
            </a: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16850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Osłabienie w starszym wieku obejmuje objawy utraty wagi, osłabienia, zmęczenia i utraty masy mięśniowej i ogólnie wiąże się to ze schorzeniem fizycznym i psychicznym. Kruche starsze osoby dorosłe są słabe, często mają wiele złożonych problemów medycznych, mają niższą zdolność do samodzielnego życia, mogą mieć upośledzone zdolności umysłowe i często wymagają pomocy w codziennych czynnościach (ubieranie się, jedzenie, toalety, mobilność). Postęp tego stanu może prowadzić do zwiększonego ryzyka upadków, niepełnosprawności, bezruchu, hospitalizacji, instytucjonalizacji, obciążenia opiekuna, obniżonej jakości życia, a nawet śmierci.</a:t>
            </a: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93710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Postęp tego stanu może prowadzić do zwiększonego ryzyka upadków, niepełnosprawności, bezruchu, hospitalizacji, instytucjonalizacji, obciążenia opiekuna, obniżonej jakości życia, a nawet śmierci.</a:t>
            </a: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32051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dirty="0"/>
          </a:p>
          <a:p>
            <a:pPr marL="0" lvl="0" indent="0" algn="l" rtl="0">
              <a:spcBef>
                <a:spcPts val="0"/>
              </a:spcBef>
              <a:spcAft>
                <a:spcPts val="0"/>
              </a:spcAft>
              <a:buNone/>
            </a:pPr>
            <a:r>
              <a:rPr lang="pl-PL" sz="1200" b="0" i="0" u="sng" strike="noStrike" cap="none" dirty="0" smtClean="0">
                <a:solidFill>
                  <a:schemeClr val="dk1"/>
                </a:solidFill>
                <a:latin typeface="Calibri"/>
                <a:ea typeface="Calibri"/>
                <a:cs typeface="Calibri"/>
                <a:sym typeface="Calibri"/>
              </a:rPr>
              <a:t>Dotyczy demencji</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Życie z demencją jest wyzwaniem zarówno dla osób z doświadczonych</a:t>
            </a:r>
            <a:r>
              <a:rPr lang="pl-PL" sz="1200" b="0" i="0" u="none" strike="noStrike" cap="none" baseline="0" dirty="0" smtClean="0">
                <a:solidFill>
                  <a:schemeClr val="dk1"/>
                </a:solidFill>
                <a:latin typeface="Calibri"/>
                <a:ea typeface="Calibri"/>
                <a:cs typeface="Calibri"/>
                <a:sym typeface="Calibri"/>
              </a:rPr>
              <a:t> tą chorobą</a:t>
            </a:r>
            <a:r>
              <a:rPr lang="pl-PL" sz="1200" b="0" i="0" u="none" strike="noStrike" cap="none" dirty="0" smtClean="0">
                <a:solidFill>
                  <a:schemeClr val="dk1"/>
                </a:solidFill>
                <a:latin typeface="Calibri"/>
                <a:ea typeface="Calibri"/>
                <a:cs typeface="Calibri"/>
                <a:sym typeface="Calibri"/>
              </a:rPr>
              <a:t>, jak i ich opiekunów.</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W szczególności dla osób z demencją objawy choroby wpływają na to, czego sami doświadczają, na ich relacje i środowisko, w którym żyją, kształtując inny świat doświadczeń niż otaczający ich ludzie.</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Ludzie z demencją, którzy mogą mówić o swoim położeniu często opisują swoje doświadczenie jako trudny proces strat i zmian. W następnym slajdzie przedstawiono wpływ demencji na życie dotkniętych nią osób.</a:t>
            </a: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extLst>
      <p:ext uri="{BB962C8B-B14F-4D97-AF65-F5344CB8AC3E}">
        <p14:creationId xmlns:p14="http://schemas.microsoft.com/office/powerpoint/2010/main" xmlns="" val="355960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Słabe osoby starsze często zmagają się ze zmianami zdolności umysłowych, a upośledzenia funkcji poznawczych są głównymi objawami w przypadku demencji. Problemy z pamięcią, myśleniem, orientacją, podejmowaniem decyzji, mową, nastrojem i zachowaniem wpływają na ich postrzeganie i doświadczenie.</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  Trudności w komunikacji i myśleniu mogą być naprawdę dezorientujące</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i frustrujące. Wyobraź sobie, jak trudno im śledzić rozmowę, skoro nie pamiętają</a:t>
            </a:r>
            <a:r>
              <a:rPr lang="pl-PL" sz="1200" b="0" i="0" u="none" strike="noStrike" cap="none" baseline="0" dirty="0" smtClean="0">
                <a:solidFill>
                  <a:schemeClr val="dk1"/>
                </a:solidFill>
                <a:latin typeface="Calibri"/>
                <a:ea typeface="Calibri"/>
                <a:cs typeface="Calibri"/>
                <a:sym typeface="Calibri"/>
              </a:rPr>
              <a:t> tego,</a:t>
            </a:r>
            <a:r>
              <a:rPr lang="pl-PL" sz="1200" b="0" i="0" u="none" strike="noStrike" cap="none" dirty="0" smtClean="0">
                <a:solidFill>
                  <a:schemeClr val="dk1"/>
                </a:solidFill>
                <a:latin typeface="Calibri"/>
                <a:ea typeface="Calibri"/>
                <a:cs typeface="Calibri"/>
                <a:sym typeface="Calibri"/>
              </a:rPr>
              <a:t> co zostało powiedziane kilka sekund temu.</a:t>
            </a:r>
          </a:p>
          <a:p>
            <a:pPr marL="0" lvl="0" indent="0" algn="l" rtl="0">
              <a:spcBef>
                <a:spcPts val="0"/>
              </a:spcBef>
              <a:spcAft>
                <a:spcPts val="0"/>
              </a:spcAft>
              <a:buNone/>
            </a:pPr>
            <a:endParaRPr dirty="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Jak trudne musi być dla osoby, która ma problemy z komunikacją werbalną (która może wystąpić po udarze lub w przypadku demencji), aby wyrazić siebie: jak się czuje w związku z sytuacją, odczuwanym bólem lub mówić o skutkach ubocznych leków lub komunikować wszystko, co jej dotyczy.</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Trudności z myśleniem i komunikacją mogą również prowadzić starsze słabe osoby lub osoby z demencją do utraty poczucia własnej wartości i pewności siebie, wycofania się z ról / relacji społecznych i utrudniają im angażowanie się w swoje ulubione hobby i poprzednie codzienne czynności życiowe.</a:t>
            </a:r>
          </a:p>
          <a:p>
            <a:pPr marL="0" lvl="0" indent="0" algn="l" rtl="0">
              <a:spcBef>
                <a:spcPts val="0"/>
              </a:spcBef>
              <a:spcAft>
                <a:spcPts val="0"/>
              </a:spcAft>
              <a:buNone/>
            </a:pPr>
            <a:endParaRPr lang="pl-PL" sz="1200" b="0" i="0" u="none" strike="noStrike" cap="none" dirty="0" smtClean="0">
              <a:solidFill>
                <a:schemeClr val="dk1"/>
              </a:solidFill>
              <a:latin typeface="Calibri"/>
              <a:ea typeface="Calibri"/>
              <a:cs typeface="Calibri"/>
              <a:sym typeface="Calibri"/>
            </a:endParaRPr>
          </a:p>
          <a:p>
            <a:pPr marL="0" lvl="0" indent="0" algn="l" rtl="0">
              <a:spcBef>
                <a:spcPts val="0"/>
              </a:spcBef>
              <a:spcAft>
                <a:spcPts val="0"/>
              </a:spcAft>
              <a:buNone/>
            </a:pPr>
            <a:r>
              <a:rPr lang="pl-PL" sz="1200" b="0" i="0" dirty="0" smtClean="0">
                <a:solidFill>
                  <a:schemeClr val="dk1"/>
                </a:solidFill>
                <a:latin typeface="Calibri"/>
                <a:ea typeface="Calibri"/>
                <a:cs typeface="Calibri"/>
                <a:sym typeface="Calibri"/>
              </a:rPr>
              <a:t>Osoba z demencją lub słaba</a:t>
            </a:r>
            <a:r>
              <a:rPr lang="pl-PL" sz="1200" b="0" i="0" baseline="0" dirty="0" smtClean="0">
                <a:solidFill>
                  <a:schemeClr val="dk1"/>
                </a:solidFill>
                <a:latin typeface="Calibri"/>
                <a:ea typeface="Calibri"/>
                <a:cs typeface="Calibri"/>
                <a:sym typeface="Calibri"/>
              </a:rPr>
              <a:t> starsza osoba może stopniowo tracić swoją niezależność, często będąc zmuszoną do polegania na pomocy i wsparciu innych, często zaprzeczając, że istnieje taka potrzeba.</a:t>
            </a:r>
            <a:endParaRPr dirty="0"/>
          </a:p>
          <a:p>
            <a:pPr marL="0" lvl="0" indent="0" algn="l" rtl="0">
              <a:spcBef>
                <a:spcPts val="0"/>
              </a:spcBef>
              <a:spcAft>
                <a:spcPts val="0"/>
              </a:spcAft>
              <a:buNone/>
            </a:pPr>
            <a:r>
              <a:rPr lang="pl-PL" sz="1200" b="0" i="0" dirty="0" smtClean="0">
                <a:solidFill>
                  <a:schemeClr val="dk1"/>
                </a:solidFill>
                <a:latin typeface="Calibri"/>
                <a:ea typeface="Calibri"/>
                <a:cs typeface="Calibri"/>
                <a:sym typeface="Calibri"/>
              </a:rPr>
              <a:t>W sytuacji,</a:t>
            </a:r>
            <a:r>
              <a:rPr lang="pl-PL" sz="1200" b="0" i="0" baseline="0" dirty="0" smtClean="0">
                <a:solidFill>
                  <a:schemeClr val="dk1"/>
                </a:solidFill>
                <a:latin typeface="Calibri"/>
                <a:ea typeface="Calibri"/>
                <a:cs typeface="Calibri"/>
                <a:sym typeface="Calibri"/>
              </a:rPr>
              <a:t> gdy demencja lub bezradność postępują, a pacjenci przestają podejmować decyzje, przejmować odpowiedzialność oraz wykonywać czynności, opiekunowie nieuchronne przejmują inicjatywę.</a:t>
            </a:r>
          </a:p>
          <a:p>
            <a:pPr marL="0" lvl="0" indent="0" algn="l" rtl="0">
              <a:spcBef>
                <a:spcPts val="0"/>
              </a:spcBef>
              <a:spcAft>
                <a:spcPts val="0"/>
              </a:spcAft>
              <a:buNone/>
            </a:pPr>
            <a:endParaRPr dirty="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Utrata autonomii i zdolności do podejmowania decyzji (np. wyborów lub kwestii finansowych) wywołuje poczucie bezwartościowości, niepokoju, depresji. Wyobraź sobie, jak byś się czuł, gdyby pewnego dnia ktoś inny zajął się twoim życiem, decydując, co jest dla ciebie najlepsze.</a:t>
            </a:r>
          </a:p>
          <a:p>
            <a:pPr marL="0" lvl="0" indent="0" algn="l" rtl="0">
              <a:spcBef>
                <a:spcPts val="0"/>
              </a:spcBef>
              <a:spcAft>
                <a:spcPts val="0"/>
              </a:spcAft>
              <a:buNone/>
            </a:pPr>
            <a:endParaRPr dirty="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To powoduje konflikty między słabymi starszymi ludźmi i osobami z demencją, a ich opiekunami. Idealną koncepcją dla opiekuna jest znalezienie równowagi między zapewnieniem bezpieczeństwa</a:t>
            </a:r>
            <a:r>
              <a:rPr lang="pl-PL" sz="1200" b="0" i="0" u="none" strike="noStrike" cap="none" baseline="0" dirty="0" smtClean="0">
                <a:solidFill>
                  <a:schemeClr val="dk1"/>
                </a:solidFill>
                <a:latin typeface="Calibri"/>
                <a:ea typeface="Calibri"/>
                <a:cs typeface="Calibri"/>
                <a:sym typeface="Calibri"/>
              </a:rPr>
              <a:t> pacjentowi</a:t>
            </a:r>
            <a:r>
              <a:rPr lang="pl-PL" sz="1200" b="0" i="0" u="none" strike="noStrike" cap="none" dirty="0" smtClean="0">
                <a:solidFill>
                  <a:schemeClr val="dk1"/>
                </a:solidFill>
                <a:latin typeface="Calibri"/>
                <a:ea typeface="Calibri"/>
                <a:cs typeface="Calibri"/>
                <a:sym typeface="Calibri"/>
              </a:rPr>
              <a:t>, z równoczesnym zachowaniem</a:t>
            </a:r>
            <a:r>
              <a:rPr lang="pl-PL" sz="1200" b="0" i="0" u="none" strike="noStrike" cap="none" baseline="0" dirty="0" smtClean="0">
                <a:solidFill>
                  <a:schemeClr val="dk1"/>
                </a:solidFill>
                <a:latin typeface="Calibri"/>
                <a:ea typeface="Calibri"/>
                <a:cs typeface="Calibri"/>
                <a:sym typeface="Calibri"/>
              </a:rPr>
              <a:t> jego godności.</a:t>
            </a: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extLst>
      <p:ext uri="{BB962C8B-B14F-4D97-AF65-F5344CB8AC3E}">
        <p14:creationId xmlns:p14="http://schemas.microsoft.com/office/powerpoint/2010/main" xmlns="" val="24391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Jakie są potrzeby słabych osób starszych i osób z demencją?</a:t>
            </a: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Począwszy od związku między starzeniem się, słabością a chorobą, słabe osoby starsze i osoby z demencją mają potrzeby medyczne. Ich potrzeby medyczne związane są z oceną, diagnozą, regularnymi wizytami u lekarza i leczeniem farmakologicznych objawów demencji.</a:t>
            </a:r>
            <a:endParaRPr dirty="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Potrzeby fizyczne dotyczą potrzeb żywieniowych, higieny osobistej, nawyków spania i zawrotów głowy, upadków, złamania szyjki kości udowej, bezruchu, problemów z oddawaniem moczu, zaparć, nietrzymania stolca, bólu, parkinsonizmu itp.</a:t>
            </a:r>
          </a:p>
          <a:p>
            <a:pPr marL="0" lvl="0" indent="0" algn="l" rtl="0">
              <a:spcBef>
                <a:spcPts val="0"/>
              </a:spcBef>
              <a:spcAft>
                <a:spcPts val="0"/>
              </a:spcAft>
              <a:buNone/>
            </a:pPr>
            <a:r>
              <a:rPr lang="en-US" dirty="0"/>
              <a:t/>
            </a:r>
            <a:br>
              <a:rPr lang="en-US" dirty="0"/>
            </a:br>
            <a:r>
              <a:rPr lang="pl-PL" sz="1200" b="0" i="0" u="none" strike="noStrike" cap="none" dirty="0" smtClean="0">
                <a:solidFill>
                  <a:schemeClr val="dk1"/>
                </a:solidFill>
                <a:latin typeface="Calibri"/>
                <a:ea typeface="Calibri"/>
                <a:cs typeface="Calibri"/>
                <a:sym typeface="Calibri"/>
              </a:rPr>
              <a:t>Praktyczne kwestie dotyczą zrozumienia stanu osoby, planowania codziennego życia, wsparcia, usług, pomocy w gospodarstwie domowym, finansów, planowania wczesnych i późniejszych etapów demencji oraz opieki i wsparcie do końca życia.</a:t>
            </a:r>
          </a:p>
          <a:p>
            <a:pPr marL="0" lvl="0" indent="0" algn="l" rtl="0">
              <a:spcBef>
                <a:spcPts val="0"/>
              </a:spcBef>
              <a:spcAft>
                <a:spcPts val="0"/>
              </a:spcAft>
              <a:buNone/>
            </a:pP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Dezorientacja, zapominanie, lęk, żal, strata, złość, szok, strach, niedowierzanie to niektóre z emocjonalnych reakcji, jakich doświadczają osoby</a:t>
            </a:r>
            <a:r>
              <a:rPr lang="pl-PL" sz="1200" b="0" i="0" u="none" strike="noStrike" cap="none" baseline="0" dirty="0" smtClean="0">
                <a:solidFill>
                  <a:schemeClr val="dk1"/>
                </a:solidFill>
                <a:latin typeface="Calibri"/>
                <a:ea typeface="Calibri"/>
                <a:cs typeface="Calibri"/>
                <a:sym typeface="Calibri"/>
              </a:rPr>
              <a:t> z </a:t>
            </a:r>
            <a:r>
              <a:rPr lang="pl-PL" sz="1200" b="0" i="0" u="none" strike="noStrike" cap="none" dirty="0" smtClean="0">
                <a:solidFill>
                  <a:schemeClr val="dk1"/>
                </a:solidFill>
                <a:latin typeface="Calibri"/>
                <a:ea typeface="Calibri"/>
                <a:cs typeface="Calibri"/>
                <a:sym typeface="Calibri"/>
              </a:rPr>
              <a:t>demencją, i z którymi trudno sobie poradzić. Po emocjach często następują zmiany osobowości i zachowania. Osoby z demencją mogą stać się niespokojne, pobudzone, agresywne, podejrzliwe, mamroczące i obsesyjne.</a:t>
            </a:r>
          </a:p>
          <a:p>
            <a:pPr marL="0" lvl="0" indent="0" algn="l" rtl="0">
              <a:spcBef>
                <a:spcPts val="0"/>
              </a:spcBef>
              <a:spcAft>
                <a:spcPts val="0"/>
              </a:spcAft>
              <a:buNone/>
            </a:pPr>
            <a:r>
              <a:rPr lang="pl-PL" dirty="0" smtClean="0"/>
              <a:t/>
            </a:r>
            <a:br>
              <a:rPr lang="pl-PL" dirty="0" smtClean="0"/>
            </a:br>
            <a:r>
              <a:rPr lang="pl-PL" sz="1200" b="0" i="0" u="none" strike="noStrike" cap="none" dirty="0" smtClean="0">
                <a:solidFill>
                  <a:schemeClr val="dk1"/>
                </a:solidFill>
                <a:latin typeface="Calibri"/>
                <a:ea typeface="Calibri"/>
                <a:cs typeface="Calibri"/>
                <a:sym typeface="Calibri"/>
              </a:rPr>
              <a:t>Potrzeby społeczne to potrzeby kontaktu społecznego, znaczących relacji, zaangażowania w hobby i aktywności.</a:t>
            </a:r>
            <a:endParaRPr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extLst>
      <p:ext uri="{BB962C8B-B14F-4D97-AF65-F5344CB8AC3E}">
        <p14:creationId xmlns:p14="http://schemas.microsoft.com/office/powerpoint/2010/main" xmlns="" val="159547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Ciężar opieki może być wywołany przez następujące czynniki:</a:t>
            </a:r>
          </a:p>
          <a:p>
            <a:pPr marL="0" lvl="0" indent="0" algn="l" rtl="0">
              <a:spcBef>
                <a:spcPts val="0"/>
              </a:spcBef>
              <a:spcAft>
                <a:spcPts val="0"/>
              </a:spcAft>
              <a:buNone/>
            </a:pPr>
            <a:r>
              <a:rPr lang="pl-PL" dirty="0" smtClean="0"/>
              <a:t/>
            </a:r>
            <a:br>
              <a:rPr lang="pl-PL" dirty="0" smtClean="0"/>
            </a:br>
            <a:r>
              <a:rPr lang="pl-PL" dirty="0" smtClean="0"/>
              <a:t>- </a:t>
            </a:r>
            <a:r>
              <a:rPr lang="pl-PL" sz="1200" b="0" i="0" u="none" strike="noStrike" cap="none" dirty="0" smtClean="0">
                <a:solidFill>
                  <a:schemeClr val="dk1"/>
                </a:solidFill>
                <a:latin typeface="Calibri"/>
                <a:ea typeface="Calibri"/>
                <a:cs typeface="Calibri"/>
                <a:sym typeface="Calibri"/>
              </a:rPr>
              <a:t>koszty opieki</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b</a:t>
            </a:r>
            <a:r>
              <a:rPr lang="pl-PL" sz="1200" b="0" i="0" u="none" strike="noStrike" cap="none" dirty="0" smtClean="0">
                <a:solidFill>
                  <a:schemeClr val="dk1"/>
                </a:solidFill>
                <a:latin typeface="Calibri"/>
                <a:ea typeface="Calibri"/>
                <a:cs typeface="Calibri"/>
                <a:sym typeface="Calibri"/>
              </a:rPr>
              <a:t>rak czasu</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trudne zachowania opiekuna</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niepokój </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depresja</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brak osobistych zainteresowań</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ograniczenie działań społecznych</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smutek nad losem wspieranej osoby</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dysfunkcyjne postawy wobec siebie i osoby opiekującej się</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dysfunkcyjne strategie kopiowania</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piętno</a:t>
            </a:r>
          </a:p>
          <a:p>
            <a:pPr marL="0" lvl="0" indent="0" algn="l" rtl="0">
              <a:spcBef>
                <a:spcPts val="0"/>
              </a:spcBef>
              <a:spcAft>
                <a:spcPts val="0"/>
              </a:spcAft>
              <a:buFontTx/>
              <a:buChar char="-"/>
            </a:pPr>
            <a:r>
              <a:rPr lang="pl-PL" sz="1200" b="0" i="0" u="none" strike="noStrike" cap="none" dirty="0" smtClean="0">
                <a:solidFill>
                  <a:schemeClr val="dk1"/>
                </a:solidFill>
                <a:latin typeface="Calibri"/>
                <a:cs typeface="Calibri"/>
                <a:sym typeface="Calibri"/>
              </a:rPr>
              <a:t> </a:t>
            </a:r>
            <a:r>
              <a:rPr lang="pl-PL" sz="1200" b="0" i="0" u="none" strike="noStrike" cap="none" dirty="0" smtClean="0">
                <a:solidFill>
                  <a:schemeClr val="dk1"/>
                </a:solidFill>
                <a:latin typeface="Calibri"/>
                <a:ea typeface="Calibri"/>
                <a:cs typeface="Calibri"/>
                <a:sym typeface="Calibri"/>
              </a:rPr>
              <a:t>brak szkoleń</a:t>
            </a: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extLst>
      <p:ext uri="{BB962C8B-B14F-4D97-AF65-F5344CB8AC3E}">
        <p14:creationId xmlns:p14="http://schemas.microsoft.com/office/powerpoint/2010/main" xmlns="" val="303677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Calibri"/>
                <a:buNone/>
              </a:p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xmlns="" val="285865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alzheimer.ca/en/Home/Living-with-dementia/Caring-for-someone/Self-care-for-the-caregiver" TargetMode="External"/><Relationship Id="rId4" Type="http://schemas.openxmlformats.org/officeDocument/2006/relationships/hyperlink" Target="http://www.sabinabrennan.i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doi.org/10.1080/00243639.2016.116099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alzheimers.org.uk/get-support/daily-living" TargetMode="External"/><Relationship Id="rId5" Type="http://schemas.openxmlformats.org/officeDocument/2006/relationships/hyperlink" Target="https://www.alz.org/" TargetMode="External"/><Relationship Id="rId4" Type="http://schemas.openxmlformats.org/officeDocument/2006/relationships/hyperlink" Target="https://alzheimer.ca/en/Home/Living-with-dementia/Caring-for-someone/Self-care-for-the-caregiv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Google Shape;88;p1"/>
          <p:cNvSpPr txBox="1"/>
          <p:nvPr/>
        </p:nvSpPr>
        <p:spPr>
          <a:xfrm>
            <a:off x="4556235" y="3647291"/>
            <a:ext cx="4240924" cy="2643150"/>
          </a:xfrm>
          <a:prstGeom prst="rect">
            <a:avLst/>
          </a:prstGeom>
          <a:solidFill>
            <a:srgbClr val="B6DDE7"/>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3600" b="1"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Moduł 1</a:t>
            </a:r>
          </a:p>
          <a:p>
            <a:pPr marL="0" marR="0" lvl="0" indent="0" algn="ctr" rtl="0">
              <a:spcBef>
                <a:spcPts val="0"/>
              </a:spcBef>
              <a:spcAft>
                <a:spcPts val="0"/>
              </a:spcAft>
              <a:buNone/>
            </a:pPr>
            <a:r>
              <a:rPr lang="pl-PL"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Umiejętność </a:t>
            </a:r>
            <a:r>
              <a:rPr lang="pl-PL"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rozróżnienia pomiędzy potrzebami opiekuna i pacjenta</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56388" y="977669"/>
            <a:ext cx="8831223" cy="941756"/>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2400"/>
              <a:buFont typeface="Calibri"/>
              <a:buNone/>
            </a:pPr>
            <a:r>
              <a:rPr lang="pl-PL" sz="2400" i="0" u="none" strike="noStrike" cap="none" dirty="0" smtClean="0">
                <a:solidFill>
                  <a:srgbClr val="000000"/>
                </a:solidFill>
                <a:latin typeface="Times New Roman" pitchFamily="18" charset="0"/>
                <a:ea typeface="Calibri"/>
                <a:cs typeface="Times New Roman" pitchFamily="18" charset="0"/>
                <a:sym typeface="Calibri"/>
              </a:rPr>
              <a:t>W tej animacji </a:t>
            </a:r>
            <a:r>
              <a:rPr lang="en-US" sz="2400" i="0" u="none" strike="noStrike" cap="none" dirty="0" smtClean="0">
                <a:solidFill>
                  <a:srgbClr val="000000"/>
                </a:solidFill>
                <a:latin typeface="Times New Roman" pitchFamily="18" charset="0"/>
                <a:ea typeface="Calibri"/>
                <a:cs typeface="Times New Roman" pitchFamily="18" charset="0"/>
                <a:sym typeface="Calibri"/>
              </a:rPr>
              <a:t>Dr </a:t>
            </a:r>
            <a:r>
              <a:rPr lang="en-US" sz="2400" i="0" u="none" strike="noStrike" cap="none" dirty="0">
                <a:solidFill>
                  <a:srgbClr val="000000"/>
                </a:solidFill>
                <a:latin typeface="Times New Roman" pitchFamily="18" charset="0"/>
                <a:ea typeface="Calibri"/>
                <a:cs typeface="Times New Roman" pitchFamily="18" charset="0"/>
                <a:sym typeface="Calibri"/>
              </a:rPr>
              <a:t>Sabina Brennan [ </a:t>
            </a:r>
            <a:r>
              <a:rPr lang="en-US" sz="2400" i="0" u="sng" strike="noStrike" cap="none" dirty="0">
                <a:solidFill>
                  <a:srgbClr val="000000"/>
                </a:solidFill>
                <a:latin typeface="Times New Roman" pitchFamily="18" charset="0"/>
                <a:ea typeface="Calibri"/>
                <a:cs typeface="Times New Roman" pitchFamily="18" charset="0"/>
                <a:sym typeface="Calibri"/>
                <a:hlinkClick r:id="rId4"/>
              </a:rPr>
              <a:t>sabinabrennan.ie</a:t>
            </a:r>
            <a:r>
              <a:rPr lang="en-US" sz="2400" i="0" u="none" strike="noStrike" cap="none" dirty="0">
                <a:solidFill>
                  <a:srgbClr val="000000"/>
                </a:solidFill>
                <a:latin typeface="Times New Roman" pitchFamily="18" charset="0"/>
                <a:ea typeface="Calibri"/>
                <a:cs typeface="Times New Roman" pitchFamily="18" charset="0"/>
                <a:sym typeface="Calibri"/>
              </a:rPr>
              <a:t> ] </a:t>
            </a:r>
            <a:r>
              <a:rPr lang="pl-PL" sz="2400" i="0" u="none" strike="noStrike" cap="none" dirty="0" smtClean="0">
                <a:solidFill>
                  <a:srgbClr val="000000"/>
                </a:solidFill>
                <a:latin typeface="Times New Roman" pitchFamily="18" charset="0"/>
                <a:ea typeface="Calibri"/>
                <a:cs typeface="Times New Roman" pitchFamily="18" charset="0"/>
                <a:sym typeface="Calibri"/>
              </a:rPr>
              <a:t>opowiada o swoich doświadczeniach w opiece nad osobami z demencją</a:t>
            </a:r>
            <a:r>
              <a:rPr lang="en-US" sz="2400" i="0" u="none" strike="noStrike" cap="none" dirty="0" smtClean="0">
                <a:solidFill>
                  <a:srgbClr val="000000"/>
                </a:solidFill>
                <a:latin typeface="Times New Roman" pitchFamily="18" charset="0"/>
                <a:ea typeface="Calibri"/>
                <a:cs typeface="Times New Roman" pitchFamily="18" charset="0"/>
                <a:sym typeface="Calibri"/>
              </a:rPr>
              <a:t>. </a:t>
            </a:r>
            <a:endParaRPr sz="2400" i="0" u="none" strike="noStrike" cap="none" dirty="0">
              <a:solidFill>
                <a:srgbClr val="000000"/>
              </a:solidFill>
              <a:latin typeface="Times New Roman" pitchFamily="18" charset="0"/>
              <a:ea typeface="Calibri"/>
              <a:cs typeface="Times New Roman" pitchFamily="18" charset="0"/>
              <a:sym typeface="Calibri"/>
            </a:endParaRPr>
          </a:p>
        </p:txBody>
      </p:sp>
      <p:sp>
        <p:nvSpPr>
          <p:cNvPr id="129" name="Google Shape;129;p7"/>
          <p:cNvSpPr txBox="1"/>
          <p:nvPr/>
        </p:nvSpPr>
        <p:spPr>
          <a:xfrm>
            <a:off x="1254703" y="151257"/>
            <a:ext cx="7056784"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dirty="0" smtClean="0">
                <a:solidFill>
                  <a:srgbClr val="000000"/>
                </a:solidFill>
                <a:latin typeface="Times New Roman" panose="02020603050405020304" pitchFamily="18" charset="0"/>
                <a:ea typeface="Calibri"/>
                <a:cs typeface="Times New Roman" panose="02020603050405020304" pitchFamily="18" charset="0"/>
                <a:sym typeface="Calibri"/>
              </a:rPr>
              <a:t>“</a:t>
            </a:r>
            <a:r>
              <a:rPr lang="pl-PL" sz="3200" dirty="0" smtClean="0">
                <a:solidFill>
                  <a:srgbClr val="000000"/>
                </a:solidFill>
                <a:latin typeface="Times New Roman" panose="02020603050405020304" pitchFamily="18" charset="0"/>
                <a:ea typeface="Calibri"/>
                <a:cs typeface="Times New Roman" panose="02020603050405020304" pitchFamily="18" charset="0"/>
                <a:sym typeface="Calibri"/>
              </a:rPr>
              <a:t>Jak możemy pomóc opiekunom?</a:t>
            </a:r>
            <a:r>
              <a:rPr lang="en-US" sz="3200" dirty="0" smtClean="0">
                <a:solidFill>
                  <a:srgbClr val="000000"/>
                </a:solidFill>
                <a:latin typeface="Times New Roman" panose="02020603050405020304" pitchFamily="18" charset="0"/>
                <a:ea typeface="Calibri"/>
                <a:cs typeface="Times New Roman" panose="02020603050405020304" pitchFamily="18" charset="0"/>
                <a:sym typeface="Calibri"/>
              </a:rPr>
              <a:t>”</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0" name="Google Shape;130;p7"/>
          <p:cNvSpPr/>
          <p:nvPr/>
        </p:nvSpPr>
        <p:spPr>
          <a:xfrm>
            <a:off x="0" y="2229755"/>
            <a:ext cx="3168352" cy="2131866"/>
          </a:xfrm>
          <a:prstGeom prst="rect">
            <a:avLst/>
          </a:prstGeom>
          <a:noFill/>
          <a:ln>
            <a:noFill/>
          </a:ln>
        </p:spPr>
        <p:txBody>
          <a:bodyPr spcFirstLastPara="1" wrap="square" lIns="91425" tIns="45700" rIns="91425" bIns="45700" anchor="t" anchorCtr="0">
            <a:spAutoFit/>
          </a:bodyPr>
          <a:lstStyle/>
          <a:p>
            <a:pPr marL="228600" marR="0" lvl="0" indent="-114300" algn="l" rtl="0">
              <a:lnSpc>
                <a:spcPct val="90000"/>
              </a:lnSpc>
              <a:spcBef>
                <a:spcPts val="0"/>
              </a:spcBef>
              <a:spcAft>
                <a:spcPts val="0"/>
              </a:spcAft>
              <a:buClr>
                <a:schemeClr val="dk1"/>
              </a:buClr>
              <a:buSzPts val="1800"/>
              <a:buFont typeface="Arial"/>
              <a:buNone/>
            </a:pPr>
            <a:endParaRPr sz="1800" u="sng" dirty="0">
              <a:solidFill>
                <a:srgbClr val="000000"/>
              </a:solidFill>
              <a:latin typeface="Calibri"/>
              <a:ea typeface="Calibri"/>
              <a:cs typeface="Calibri"/>
              <a:sym typeface="Calibri"/>
              <a:hlinkClick r:id="rId5"/>
            </a:endParaRPr>
          </a:p>
          <a:p>
            <a:pPr marL="228600" marR="0" lvl="0" indent="-228600" algn="l" rtl="0">
              <a:lnSpc>
                <a:spcPct val="90000"/>
              </a:lnSpc>
              <a:spcBef>
                <a:spcPts val="1000"/>
              </a:spcBef>
              <a:spcAft>
                <a:spcPts val="0"/>
              </a:spcAft>
              <a:buClr>
                <a:srgbClr val="000000"/>
              </a:buClr>
              <a:buSzPts val="2400"/>
              <a:buFont typeface="Arial"/>
              <a:buChar char="•"/>
            </a:pPr>
            <a:r>
              <a:rPr lang="en-US" sz="2400" u="sng" dirty="0">
                <a:solidFill>
                  <a:srgbClr val="000000"/>
                </a:solidFill>
                <a:latin typeface="Calibri"/>
                <a:ea typeface="Calibri"/>
                <a:cs typeface="Calibri"/>
                <a:sym typeface="Calibri"/>
                <a:hlinkClick r:id="rId5"/>
              </a:rPr>
              <a:t>https://alzheimer.ca/en/Home/Living-with-dementia/Caring-for-someone/Self-care-for-the-caregiver</a:t>
            </a:r>
            <a:endParaRPr sz="2400"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8"/>
          <p:cNvSpPr txBox="1"/>
          <p:nvPr/>
        </p:nvSpPr>
        <p:spPr>
          <a:xfrm>
            <a:off x="107504" y="1505396"/>
            <a:ext cx="3080302" cy="46781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l-PL" sz="2800" dirty="0" smtClean="0">
                <a:solidFill>
                  <a:srgbClr val="0070C0"/>
                </a:solidFill>
                <a:latin typeface="Times New Roman" pitchFamily="18" charset="0"/>
                <a:ea typeface="Calibri"/>
                <a:cs typeface="Times New Roman" pitchFamily="18" charset="0"/>
                <a:sym typeface="Calibri"/>
              </a:rPr>
              <a:t>Przed wizytą</a:t>
            </a:r>
            <a:endParaRPr dirty="0">
              <a:latin typeface="Times New Roman" pitchFamily="18" charset="0"/>
              <a:cs typeface="Times New Roman" pitchFamily="18" charset="0"/>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pl-PL" sz="2400" dirty="0" smtClean="0">
                <a:solidFill>
                  <a:schemeClr val="dk1"/>
                </a:solidFill>
                <a:latin typeface="Times New Roman" pitchFamily="18" charset="0"/>
                <a:ea typeface="Calibri"/>
                <a:cs typeface="Times New Roman" pitchFamily="18" charset="0"/>
                <a:sym typeface="Calibri"/>
              </a:rPr>
              <a:t>Skup się na </a:t>
            </a:r>
            <a:r>
              <a:rPr lang="pl-PL" sz="2400" u="sng" dirty="0" smtClean="0">
                <a:solidFill>
                  <a:srgbClr val="0070C0"/>
                </a:solidFill>
                <a:latin typeface="Times New Roman" pitchFamily="18" charset="0"/>
                <a:ea typeface="Calibri"/>
                <a:cs typeface="Times New Roman" pitchFamily="18" charset="0"/>
                <a:sym typeface="Calibri"/>
              </a:rPr>
              <a:t>sobie </a:t>
            </a:r>
            <a:r>
              <a:rPr lang="pl-PL" sz="2400" dirty="0" smtClean="0">
                <a:solidFill>
                  <a:schemeClr val="dk1"/>
                </a:solidFill>
                <a:latin typeface="Times New Roman" pitchFamily="18" charset="0"/>
                <a:ea typeface="Calibri"/>
                <a:cs typeface="Times New Roman" pitchFamily="18" charset="0"/>
                <a:sym typeface="Calibri"/>
              </a:rPr>
              <a:t>i na:</a:t>
            </a:r>
          </a:p>
          <a:p>
            <a:pPr marL="0" marR="0" lvl="0" indent="0" algn="l" rtl="0">
              <a:spcBef>
                <a:spcPts val="0"/>
              </a:spcBef>
              <a:spcAft>
                <a:spcPts val="0"/>
              </a:spcAft>
              <a:buNone/>
            </a:pPr>
            <a:endParaRPr sz="24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1800"/>
              <a:buFont typeface="Arial"/>
              <a:buChar char="•"/>
            </a:pPr>
            <a:r>
              <a:rPr lang="en-US" sz="2400" dirty="0">
                <a:solidFill>
                  <a:schemeClr val="dk1"/>
                </a:solidFill>
                <a:latin typeface="Times New Roman" pitchFamily="18" charset="0"/>
                <a:ea typeface="Calibri"/>
                <a:cs typeface="Times New Roman" pitchFamily="18" charset="0"/>
                <a:sym typeface="Calibri"/>
              </a:rPr>
              <a:t> </a:t>
            </a:r>
            <a:r>
              <a:rPr lang="pl-PL" sz="2400" dirty="0" smtClean="0">
                <a:solidFill>
                  <a:schemeClr val="dk1"/>
                </a:solidFill>
                <a:latin typeface="Times New Roman" pitchFamily="18" charset="0"/>
                <a:ea typeface="Calibri"/>
                <a:cs typeface="Times New Roman" pitchFamily="18" charset="0"/>
                <a:sym typeface="Calibri"/>
              </a:rPr>
              <a:t>Wizycie</a:t>
            </a:r>
            <a:endParaRPr sz="2400" dirty="0">
              <a:latin typeface="Times New Roman" pitchFamily="18" charset="0"/>
              <a:cs typeface="Times New Roman" pitchFamily="18" charset="0"/>
            </a:endParaRPr>
          </a:p>
          <a:p>
            <a:pPr marL="0" marR="0" lvl="0" indent="0" algn="l" rtl="0">
              <a:spcBef>
                <a:spcPts val="0"/>
              </a:spcBef>
              <a:spcAft>
                <a:spcPts val="0"/>
              </a:spcAft>
              <a:buNone/>
            </a:pPr>
            <a:endParaRPr sz="24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1800"/>
              <a:buFont typeface="Arial"/>
              <a:buChar char="•"/>
            </a:pPr>
            <a:r>
              <a:rPr lang="pl-PL" sz="2400" dirty="0" smtClean="0">
                <a:solidFill>
                  <a:schemeClr val="dk1"/>
                </a:solidFill>
                <a:latin typeface="Times New Roman" pitchFamily="18" charset="0"/>
                <a:ea typeface="Calibri"/>
                <a:cs typeface="Times New Roman" pitchFamily="18" charset="0"/>
                <a:sym typeface="Calibri"/>
              </a:rPr>
              <a:t>Ostatniej sytuacji pacjenta</a:t>
            </a:r>
            <a:endParaRPr sz="2400" dirty="0">
              <a:latin typeface="Times New Roman" pitchFamily="18" charset="0"/>
              <a:cs typeface="Times New Roman" pitchFamily="18" charset="0"/>
            </a:endParaRPr>
          </a:p>
          <a:p>
            <a:pPr marL="0" marR="0" lvl="0" indent="0" algn="l" rtl="0">
              <a:spcBef>
                <a:spcPts val="0"/>
              </a:spcBef>
              <a:spcAft>
                <a:spcPts val="0"/>
              </a:spcAft>
              <a:buNone/>
            </a:pPr>
            <a:endParaRPr sz="24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1800"/>
              <a:buFont typeface="Arial"/>
              <a:buChar char="•"/>
            </a:pPr>
            <a:r>
              <a:rPr lang="pl-PL" sz="2400" dirty="0" smtClean="0">
                <a:solidFill>
                  <a:schemeClr val="dk1"/>
                </a:solidFill>
                <a:latin typeface="Times New Roman" pitchFamily="18" charset="0"/>
                <a:ea typeface="Calibri"/>
                <a:cs typeface="Times New Roman" pitchFamily="18" charset="0"/>
                <a:sym typeface="Calibri"/>
              </a:rPr>
              <a:t>Potrzebach</a:t>
            </a:r>
            <a:r>
              <a:rPr lang="en-US" sz="2400" dirty="0">
                <a:solidFill>
                  <a:schemeClr val="dk1"/>
                </a:solidFill>
                <a:latin typeface="Times New Roman" pitchFamily="18" charset="0"/>
                <a:ea typeface="Calibri"/>
                <a:cs typeface="Times New Roman" pitchFamily="18" charset="0"/>
                <a:sym typeface="Calibri"/>
              </a:rPr>
              <a:t/>
            </a:r>
            <a:br>
              <a:rPr lang="en-US" sz="2400" dirty="0">
                <a:solidFill>
                  <a:schemeClr val="dk1"/>
                </a:solidFill>
                <a:latin typeface="Times New Roman" pitchFamily="18" charset="0"/>
                <a:ea typeface="Calibri"/>
                <a:cs typeface="Times New Roman" pitchFamily="18" charset="0"/>
                <a:sym typeface="Calibri"/>
              </a:rPr>
            </a:br>
            <a:endParaRPr sz="2400" dirty="0">
              <a:solidFill>
                <a:schemeClr val="dk1"/>
              </a:solidFill>
              <a:latin typeface="Times New Roman" pitchFamily="18" charset="0"/>
              <a:ea typeface="Calibri"/>
              <a:cs typeface="Times New Roman" pitchFamily="18" charset="0"/>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p:txBody>
      </p:sp>
      <p:sp>
        <p:nvSpPr>
          <p:cNvPr id="137" name="Google Shape;137;p8"/>
          <p:cNvSpPr txBox="1"/>
          <p:nvPr/>
        </p:nvSpPr>
        <p:spPr>
          <a:xfrm>
            <a:off x="3011214" y="2128345"/>
            <a:ext cx="2950559" cy="30161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l-PL" sz="2800" dirty="0" smtClean="0">
                <a:solidFill>
                  <a:srgbClr val="0070C0"/>
                </a:solidFill>
                <a:latin typeface="Times New Roman" pitchFamily="18" charset="0"/>
                <a:ea typeface="Calibri"/>
                <a:cs typeface="Times New Roman" pitchFamily="18" charset="0"/>
                <a:sym typeface="Calibri"/>
              </a:rPr>
              <a:t>W trakcie wizyty</a:t>
            </a:r>
            <a:endParaRPr dirty="0">
              <a:latin typeface="Times New Roman" pitchFamily="18" charset="0"/>
              <a:cs typeface="Times New Roman" pitchFamily="18" charset="0"/>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pl-PL" sz="2400" dirty="0" smtClean="0">
                <a:solidFill>
                  <a:schemeClr val="dk1"/>
                </a:solidFill>
                <a:latin typeface="Times New Roman" pitchFamily="18" charset="0"/>
                <a:ea typeface="Calibri"/>
                <a:cs typeface="Times New Roman" pitchFamily="18" charset="0"/>
                <a:sym typeface="Calibri"/>
              </a:rPr>
              <a:t>Przedstaw sytuację pacjenta</a:t>
            </a:r>
            <a:endParaRPr sz="2400" dirty="0">
              <a:latin typeface="Times New Roman" pitchFamily="18" charset="0"/>
              <a:cs typeface="Times New Roman" pitchFamily="18" charset="0"/>
            </a:endParaRPr>
          </a:p>
          <a:p>
            <a:pPr marL="0" marR="0" lvl="0" indent="0" algn="l" rtl="0">
              <a:spcBef>
                <a:spcPts val="0"/>
              </a:spcBef>
              <a:spcAft>
                <a:spcPts val="0"/>
              </a:spcAft>
              <a:buNone/>
            </a:pPr>
            <a:endParaRPr sz="24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1800"/>
              <a:buFont typeface="Arial"/>
              <a:buChar char="•"/>
            </a:pPr>
            <a:r>
              <a:rPr lang="pl-PL" sz="2400" dirty="0" smtClean="0">
                <a:solidFill>
                  <a:schemeClr val="dk1"/>
                </a:solidFill>
                <a:latin typeface="Times New Roman" pitchFamily="18" charset="0"/>
                <a:ea typeface="Calibri"/>
                <a:cs typeface="Times New Roman" pitchFamily="18" charset="0"/>
                <a:sym typeface="Calibri"/>
              </a:rPr>
              <a:t>Skrupulatnie przekaż swoje obawy</a:t>
            </a:r>
            <a:endParaRPr sz="2400" u="sng" dirty="0">
              <a:solidFill>
                <a:schemeClr val="dk1"/>
              </a:solidFill>
              <a:latin typeface="Times New Roman" pitchFamily="18" charset="0"/>
              <a:ea typeface="Calibri"/>
              <a:cs typeface="Times New Roman" pitchFamily="18" charset="0"/>
              <a:sym typeface="Calibri"/>
            </a:endParaRPr>
          </a:p>
        </p:txBody>
      </p:sp>
      <p:sp>
        <p:nvSpPr>
          <p:cNvPr id="138" name="Google Shape;138;p8"/>
          <p:cNvSpPr txBox="1"/>
          <p:nvPr/>
        </p:nvSpPr>
        <p:spPr>
          <a:xfrm>
            <a:off x="409903" y="236483"/>
            <a:ext cx="7709338"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2800" dirty="0" smtClean="0">
                <a:solidFill>
                  <a:srgbClr val="000000"/>
                </a:solidFill>
                <a:latin typeface="Times New Roman" panose="02020603050405020304" pitchFamily="18" charset="0"/>
                <a:ea typeface="Calibri"/>
                <a:cs typeface="Times New Roman" panose="02020603050405020304" pitchFamily="18" charset="0"/>
                <a:sym typeface="Calibri"/>
              </a:rPr>
              <a:t>Informowanie pracowników służby zdrowia o potrzebach</a:t>
            </a:r>
            <a:endParaRPr sz="28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39" name="Google Shape;139;p8"/>
          <p:cNvSpPr/>
          <p:nvPr/>
        </p:nvSpPr>
        <p:spPr>
          <a:xfrm>
            <a:off x="5912069" y="2853559"/>
            <a:ext cx="2853559" cy="360094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l-PL" sz="2800" dirty="0" smtClean="0">
                <a:solidFill>
                  <a:srgbClr val="0070C0"/>
                </a:solidFill>
                <a:latin typeface="Times New Roman" pitchFamily="18" charset="0"/>
                <a:ea typeface="Calibri"/>
                <a:cs typeface="Times New Roman" pitchFamily="18" charset="0"/>
                <a:sym typeface="Calibri"/>
              </a:rPr>
              <a:t>Po wizycie</a:t>
            </a:r>
            <a:r>
              <a:rPr lang="en-US" sz="2800" dirty="0">
                <a:solidFill>
                  <a:srgbClr val="0070C0"/>
                </a:solidFill>
                <a:latin typeface="Calibri"/>
                <a:ea typeface="Calibri"/>
                <a:cs typeface="Calibri"/>
                <a:sym typeface="Calibri"/>
              </a:rPr>
              <a:t/>
            </a:r>
            <a:br>
              <a:rPr lang="en-US" sz="2800" dirty="0">
                <a:solidFill>
                  <a:srgbClr val="0070C0"/>
                </a:solidFill>
                <a:latin typeface="Calibri"/>
                <a:ea typeface="Calibri"/>
                <a:cs typeface="Calibri"/>
                <a:sym typeface="Calibri"/>
              </a:rPr>
            </a:br>
            <a:endParaRPr sz="2800" dirty="0">
              <a:solidFill>
                <a:srgbClr val="0070C0"/>
              </a:solidFill>
              <a:latin typeface="Calibri"/>
              <a:ea typeface="Calibri"/>
              <a:cs typeface="Calibri"/>
              <a:sym typeface="Calibri"/>
            </a:endParaRPr>
          </a:p>
          <a:p>
            <a:pPr marL="285750" marR="0" lvl="0" indent="-285750" algn="l" rtl="0">
              <a:spcBef>
                <a:spcPts val="0"/>
              </a:spcBef>
              <a:spcAft>
                <a:spcPts val="0"/>
              </a:spcAft>
              <a:buClr>
                <a:srgbClr val="000000"/>
              </a:buClr>
              <a:buSzPts val="1800"/>
              <a:buFont typeface="Arial"/>
              <a:buChar char="•"/>
            </a:pPr>
            <a:r>
              <a:rPr lang="pl-PL" sz="2400" dirty="0" smtClean="0">
                <a:solidFill>
                  <a:srgbClr val="000000"/>
                </a:solidFill>
                <a:latin typeface="Times New Roman" pitchFamily="18" charset="0"/>
                <a:ea typeface="Calibri"/>
                <a:cs typeface="Times New Roman"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Zachowaj notatki dla swojego pacjenta</a:t>
            </a:r>
            <a:endParaRPr sz="2400" dirty="0">
              <a:latin typeface="Times New Roman" pitchFamily="18" charset="0"/>
              <a:cs typeface="Times New Roman"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endParaRPr>
          </a:p>
          <a:p>
            <a:pPr marL="285750" marR="0" lvl="0" indent="-171450" algn="l" rtl="0">
              <a:spcBef>
                <a:spcPts val="0"/>
              </a:spcBef>
              <a:spcAft>
                <a:spcPts val="0"/>
              </a:spcAft>
              <a:buClr>
                <a:schemeClr val="dk1"/>
              </a:buClr>
              <a:buSzPts val="1800"/>
              <a:buFont typeface="Arial"/>
              <a:buNone/>
            </a:pPr>
            <a:endParaRPr sz="2400" dirty="0">
              <a:solidFill>
                <a:srgbClr val="000000"/>
              </a:solidFill>
              <a:latin typeface="Times New Roman" pitchFamily="18" charset="0"/>
              <a:ea typeface="Calibri"/>
              <a:cs typeface="Times New Roman"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285750" marR="0" lvl="0" indent="-285750" algn="l" rtl="0">
              <a:spcBef>
                <a:spcPts val="0"/>
              </a:spcBef>
              <a:spcAft>
                <a:spcPts val="0"/>
              </a:spcAft>
              <a:buClr>
                <a:srgbClr val="000000"/>
              </a:buClr>
              <a:buSzPts val="1800"/>
              <a:buFont typeface="Arial"/>
              <a:buChar char="•"/>
            </a:pPr>
            <a:r>
              <a:rPr lang="pl-PL" sz="2400" dirty="0" smtClean="0">
                <a:solidFill>
                  <a:srgbClr val="000000"/>
                </a:solidFill>
                <a:latin typeface="Times New Roman" pitchFamily="18" charset="0"/>
                <a:ea typeface="Calibri"/>
                <a:cs typeface="Times New Roman"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Zrób notatki dla siebie</a:t>
            </a:r>
            <a:endParaRPr sz="2400" dirty="0">
              <a:latin typeface="Times New Roman" pitchFamily="18" charset="0"/>
              <a:cs typeface="Times New Roman" pitchFamily="18" charset="0"/>
            </a:endParaRPr>
          </a:p>
          <a:p>
            <a:pPr marL="0" marR="0" lvl="0" indent="0" algn="l" rtl="0">
              <a:spcBef>
                <a:spcPts val="0"/>
              </a:spcBef>
              <a:spcAft>
                <a:spcPts val="0"/>
              </a:spcAft>
              <a:buNone/>
            </a:pPr>
            <a:endParaRPr sz="2800" dirty="0">
              <a:solidFill>
                <a:srgbClr val="0070C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425963" y="375252"/>
            <a:ext cx="9217024" cy="101254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Pts val="2400"/>
              <a:buFont typeface="Calibri"/>
              <a:buNone/>
              <a:tabLst/>
              <a:defRPr/>
            </a:pPr>
            <a: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t/>
            </a:r>
            <a:b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2800" b="0" i="0" u="sng" strike="noStrike" kern="0" cap="none" spc="0" normalizeH="0" baseline="0" noProof="0" dirty="0">
              <a:ln>
                <a:noFill/>
              </a:ln>
              <a:solidFill>
                <a:srgbClr val="000000"/>
              </a:solidFill>
              <a:effectLst/>
              <a:uLnTx/>
              <a:uFillTx/>
              <a:latin typeface="Calibri"/>
              <a:ea typeface="Calibri"/>
              <a:cs typeface="Calibri"/>
              <a:sym typeface="Calibri"/>
              <a:hlinkClick r:id="rId4"/>
            </a:endParaRPr>
          </a:p>
        </p:txBody>
      </p:sp>
      <p:sp>
        <p:nvSpPr>
          <p:cNvPr id="129" name="Google Shape;129;p7"/>
          <p:cNvSpPr txBox="1"/>
          <p:nvPr/>
        </p:nvSpPr>
        <p:spPr>
          <a:xfrm>
            <a:off x="1352939" y="160648"/>
            <a:ext cx="7056784"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pl-PL" sz="3600" dirty="0" smtClean="0">
                <a:latin typeface="Times New Roman" panose="02020603050405020304" pitchFamily="18" charset="0"/>
                <a:ea typeface="Calibri"/>
                <a:cs typeface="Times New Roman" panose="02020603050405020304" pitchFamily="18" charset="0"/>
                <a:sym typeface="Calibri"/>
              </a:rPr>
              <a:t>BIBLIOGRAFIA</a:t>
            </a:r>
            <a:endParaRPr kumimoji="0" sz="36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5" name="Ορθογώνιο 4">
            <a:extLst>
              <a:ext uri="{FF2B5EF4-FFF2-40B4-BE49-F238E27FC236}">
                <a16:creationId xmlns:a16="http://schemas.microsoft.com/office/drawing/2014/main" xmlns="" id="{84D5207F-1CCE-4D67-9A7C-895BF8C402C0}"/>
              </a:ext>
            </a:extLst>
          </p:cNvPr>
          <p:cNvSpPr/>
          <p:nvPr/>
        </p:nvSpPr>
        <p:spPr>
          <a:xfrm>
            <a:off x="79280" y="1015579"/>
            <a:ext cx="9064720" cy="5324535"/>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hlinkClick r:id="rId5"/>
              </a:rPr>
              <a:t>https://www.alz.org/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hlinkClick r:id="rId6"/>
            </a:endParaRPr>
          </a:p>
          <a:p>
            <a:r>
              <a:rPr lang="en-US" sz="2000" dirty="0">
                <a:latin typeface="Times New Roman" panose="02020603050405020304" pitchFamily="18" charset="0"/>
                <a:cs typeface="Times New Roman" panose="02020603050405020304" pitchFamily="18" charset="0"/>
                <a:hlinkClick r:id="rId6"/>
              </a:rPr>
              <a:t>https://www.alzheimers.org.uk/get-support/daily-living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solidFill>
                <a:srgbClr val="303030"/>
              </a:solidFill>
              <a:latin typeface="Times New Roman" panose="02020603050405020304" pitchFamily="18" charset="0"/>
              <a:cs typeface="Times New Roman" panose="02020603050405020304" pitchFamily="18" charset="0"/>
            </a:endParaRPr>
          </a:p>
          <a:p>
            <a:r>
              <a:rPr lang="en-US" sz="2000" dirty="0">
                <a:solidFill>
                  <a:srgbClr val="303030"/>
                </a:solidFill>
                <a:latin typeface="Times New Roman" panose="02020603050405020304" pitchFamily="18" charset="0"/>
                <a:cs typeface="Times New Roman" panose="02020603050405020304" pitchFamily="18" charset="0"/>
              </a:rPr>
              <a:t>Chen, C. Y., Gan, P., &amp; How, C. H. (2018). Approach to frailty in the elderly in primary care and the community. </a:t>
            </a:r>
            <a:r>
              <a:rPr lang="en-US" sz="2000" i="1" dirty="0">
                <a:solidFill>
                  <a:srgbClr val="303030"/>
                </a:solidFill>
                <a:latin typeface="Times New Roman" panose="02020603050405020304" pitchFamily="18" charset="0"/>
                <a:cs typeface="Times New Roman" panose="02020603050405020304" pitchFamily="18" charset="0"/>
              </a:rPr>
              <a:t>Singapore medical journal</a:t>
            </a:r>
            <a:r>
              <a:rPr lang="en-US" sz="2000" dirty="0">
                <a:solidFill>
                  <a:srgbClr val="303030"/>
                </a:solidFill>
                <a:latin typeface="Times New Roman" panose="02020603050405020304" pitchFamily="18" charset="0"/>
                <a:cs typeface="Times New Roman" panose="02020603050405020304" pitchFamily="18" charset="0"/>
              </a:rPr>
              <a:t>, </a:t>
            </a:r>
            <a:r>
              <a:rPr lang="en-US" sz="2000" i="1" dirty="0">
                <a:solidFill>
                  <a:srgbClr val="303030"/>
                </a:solidFill>
                <a:latin typeface="Times New Roman" panose="02020603050405020304" pitchFamily="18" charset="0"/>
                <a:cs typeface="Times New Roman" panose="02020603050405020304" pitchFamily="18" charset="0"/>
              </a:rPr>
              <a:t>59</a:t>
            </a:r>
            <a:r>
              <a:rPr lang="en-US" sz="2000" dirty="0">
                <a:solidFill>
                  <a:srgbClr val="303030"/>
                </a:solidFill>
                <a:latin typeface="Times New Roman" panose="02020603050405020304" pitchFamily="18" charset="0"/>
                <a:cs typeface="Times New Roman" panose="02020603050405020304" pitchFamily="18" charset="0"/>
              </a:rPr>
              <a:t>(5), 240–245. </a:t>
            </a:r>
            <a:br>
              <a:rPr lang="en-US" sz="2000" dirty="0">
                <a:solidFill>
                  <a:srgbClr val="303030"/>
                </a:solidFill>
                <a:latin typeface="Times New Roman" panose="02020603050405020304" pitchFamily="18" charset="0"/>
                <a:cs typeface="Times New Roman" panose="02020603050405020304" pitchFamily="18" charset="0"/>
              </a:rPr>
            </a:br>
            <a:r>
              <a:rPr lang="en-US" sz="2000" dirty="0">
                <a:solidFill>
                  <a:srgbClr val="006ACC"/>
                </a:solidFill>
                <a:latin typeface="Times New Roman" panose="02020603050405020304" pitchFamily="18" charset="0"/>
                <a:cs typeface="Times New Roman" panose="02020603050405020304" pitchFamily="18" charset="0"/>
              </a:rPr>
              <a:t>https://doi:10.11622/smedj.2018052</a:t>
            </a: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a:solidFill>
                  <a:srgbClr val="333333"/>
                </a:solidFill>
                <a:latin typeface="Times New Roman" panose="02020603050405020304" pitchFamily="18" charset="0"/>
                <a:cs typeface="Times New Roman" panose="02020603050405020304" pitchFamily="18" charset="0"/>
              </a:rPr>
              <a:t>Guinan, P. (2016). Frailty and Old Age. </a:t>
            </a:r>
            <a:r>
              <a:rPr lang="en-US" sz="2000" i="1" dirty="0">
                <a:solidFill>
                  <a:srgbClr val="333333"/>
                </a:solidFill>
                <a:latin typeface="Times New Roman" panose="02020603050405020304" pitchFamily="18" charset="0"/>
                <a:cs typeface="Times New Roman" panose="02020603050405020304" pitchFamily="18" charset="0"/>
              </a:rPr>
              <a:t>The Linacre Quarterly</a:t>
            </a:r>
            <a:r>
              <a:rPr lang="en-US" sz="2000" dirty="0">
                <a:solidFill>
                  <a:srgbClr val="333333"/>
                </a:solidFill>
                <a:latin typeface="Times New Roman" panose="02020603050405020304" pitchFamily="18" charset="0"/>
                <a:cs typeface="Times New Roman" panose="02020603050405020304" pitchFamily="18" charset="0"/>
              </a:rPr>
              <a:t>, </a:t>
            </a:r>
            <a:r>
              <a:rPr lang="en-US" sz="2000" i="1" dirty="0">
                <a:solidFill>
                  <a:srgbClr val="333333"/>
                </a:solidFill>
                <a:latin typeface="Times New Roman" panose="02020603050405020304" pitchFamily="18" charset="0"/>
                <a:cs typeface="Times New Roman" panose="02020603050405020304" pitchFamily="18" charset="0"/>
              </a:rPr>
              <a:t>83</a:t>
            </a:r>
            <a:r>
              <a:rPr lang="en-US" sz="2000" dirty="0">
                <a:solidFill>
                  <a:srgbClr val="333333"/>
                </a:solidFill>
                <a:latin typeface="Times New Roman" panose="02020603050405020304" pitchFamily="18" charset="0"/>
                <a:cs typeface="Times New Roman" panose="02020603050405020304" pitchFamily="18" charset="0"/>
              </a:rPr>
              <a:t>(2), 131-133. </a:t>
            </a:r>
          </a:p>
          <a:p>
            <a:r>
              <a:rPr lang="en-US" sz="2000" dirty="0">
                <a:solidFill>
                  <a:srgbClr val="006ACC"/>
                </a:solidFill>
                <a:latin typeface="Times New Roman" panose="02020603050405020304" pitchFamily="18" charset="0"/>
                <a:cs typeface="Times New Roman" panose="02020603050405020304" pitchFamily="18" charset="0"/>
                <a:hlinkClick r:id="rId7"/>
              </a:rPr>
              <a:t>https://doi.org/10.1080/00243639.2016.1160995</a:t>
            </a:r>
            <a:endParaRPr lang="en-US"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err="1">
                <a:solidFill>
                  <a:srgbClr val="333333"/>
                </a:solidFill>
                <a:latin typeface="Times New Roman" panose="02020603050405020304" pitchFamily="18" charset="0"/>
                <a:cs typeface="Times New Roman" panose="02020603050405020304" pitchFamily="18" charset="0"/>
              </a:rPr>
              <a:t>Torpy</a:t>
            </a:r>
            <a:r>
              <a:rPr lang="en-US" sz="2000" dirty="0">
                <a:solidFill>
                  <a:srgbClr val="333333"/>
                </a:solidFill>
                <a:latin typeface="Times New Roman" panose="02020603050405020304" pitchFamily="18" charset="0"/>
                <a:cs typeface="Times New Roman" panose="02020603050405020304" pitchFamily="18" charset="0"/>
              </a:rPr>
              <a:t>, J.M, </a:t>
            </a:r>
            <a:r>
              <a:rPr lang="en-US" sz="2000" dirty="0" err="1">
                <a:solidFill>
                  <a:srgbClr val="333333"/>
                </a:solidFill>
                <a:latin typeface="Times New Roman" panose="02020603050405020304" pitchFamily="18" charset="0"/>
                <a:cs typeface="Times New Roman" panose="02020603050405020304" pitchFamily="18" charset="0"/>
              </a:rPr>
              <a:t>Lynm</a:t>
            </a:r>
            <a:r>
              <a:rPr lang="en-US" sz="2000" dirty="0">
                <a:solidFill>
                  <a:srgbClr val="333333"/>
                </a:solidFill>
                <a:latin typeface="Times New Roman" panose="02020603050405020304" pitchFamily="18" charset="0"/>
                <a:cs typeface="Times New Roman" panose="02020603050405020304" pitchFamily="18" charset="0"/>
              </a:rPr>
              <a:t> C, Glass, R.M. (2006). Frailty in Older Adults. JAMA, 296(18):2280. </a:t>
            </a:r>
          </a:p>
          <a:p>
            <a:r>
              <a:rPr lang="en-US" sz="2000" dirty="0">
                <a:solidFill>
                  <a:srgbClr val="006ACC"/>
                </a:solidFill>
                <a:latin typeface="Times New Roman" panose="02020603050405020304" pitchFamily="18" charset="0"/>
                <a:cs typeface="Times New Roman" panose="02020603050405020304" pitchFamily="18" charset="0"/>
              </a:rPr>
              <a:t>http://doi:10.1001/jama.296.18.2280</a:t>
            </a:r>
            <a:endParaRPr lang="el-GR"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5026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3" name="Google Shape;175;p12">
            <a:extLst>
              <a:ext uri="{FF2B5EF4-FFF2-40B4-BE49-F238E27FC236}">
                <a16:creationId xmlns:a16="http://schemas.microsoft.com/office/drawing/2014/main" xmlns="" id="{0FE94355-C3DB-431D-A42F-5C5BA3434F33}"/>
              </a:ext>
            </a:extLst>
          </p:cNvPr>
          <p:cNvSpPr txBox="1"/>
          <p:nvPr/>
        </p:nvSpPr>
        <p:spPr>
          <a:xfrm>
            <a:off x="1403131" y="4981903"/>
            <a:ext cx="6789148"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DZIĘKUJEMY ZA UWAGĘ</a:t>
            </a:r>
            <a:r>
              <a:rPr lang="pl-PL" sz="36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lang="pl-PL"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4" name="Google Shape;94;p2"/>
          <p:cNvSpPr txBox="1"/>
          <p:nvPr/>
        </p:nvSpPr>
        <p:spPr>
          <a:xfrm>
            <a:off x="3563007" y="188640"/>
            <a:ext cx="5338397" cy="107717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pl-PL" sz="32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Jak zrozumieć starszą</a:t>
            </a:r>
            <a:r>
              <a:rPr kumimoji="0" lang="pl-PL" sz="3200" b="0" i="0" u="none" strike="noStrike" kern="0" cap="none" spc="0" normalizeH="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 schorowaną osobę?</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95" name="Google Shape;95;p2"/>
          <p:cNvSpPr txBox="1"/>
          <p:nvPr/>
        </p:nvSpPr>
        <p:spPr>
          <a:xfrm>
            <a:off x="3563006" y="1418896"/>
            <a:ext cx="5580993" cy="5509160"/>
          </a:xfrm>
          <a:prstGeom prst="rect">
            <a:avLst/>
          </a:prstGeom>
          <a:noFill/>
          <a:ln>
            <a:noFill/>
          </a:ln>
        </p:spPr>
        <p:txBody>
          <a:bodyPr spcFirstLastPara="1" wrap="square" lIns="91425" tIns="45700" rIns="91425" bIns="45700" anchor="t" anchorCtr="0">
            <a:spAutoFit/>
          </a:bodyPr>
          <a:lstStyle/>
          <a:p>
            <a:pPr>
              <a:buSzPts val="2400"/>
              <a:defRPr/>
            </a:pPr>
            <a:r>
              <a:rPr lang="pl-PL" sz="2400" dirty="0" smtClean="0">
                <a:latin typeface="Times New Roman" panose="02020603050405020304" pitchFamily="18" charset="0"/>
                <a:ea typeface="Calibri" panose="020F0502020204030204" pitchFamily="34" charset="0"/>
                <a:cs typeface="Times New Roman" panose="02020603050405020304" pitchFamily="18" charset="0"/>
              </a:rPr>
              <a:t>Słabość</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a:t>
            </a:r>
          </a:p>
          <a:p>
            <a:pPr>
              <a:buSzPts val="2400"/>
              <a:defRPr/>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defRPr/>
            </a:pPr>
            <a:r>
              <a:rPr lang="pl-PL" sz="2400" dirty="0" smtClean="0">
                <a:latin typeface="Times New Roman" panose="02020603050405020304" pitchFamily="18" charset="0"/>
                <a:ea typeface="Calibri" panose="020F0502020204030204" pitchFamily="34" charset="0"/>
                <a:cs typeface="Times New Roman" panose="02020603050405020304" pitchFamily="18" charset="0"/>
              </a:rPr>
              <a:t>i podeszły wiek są ze sobą mocno powiązane</a:t>
            </a: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a:buSzPts val="2400"/>
            </a:pP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marL="285750" lvl="0" indent="-285750">
              <a:buSzPts val="2400"/>
              <a:buFont typeface="Arial"/>
              <a:buChar char="•"/>
            </a:pPr>
            <a:r>
              <a:rPr lang="pl-PL" sz="2400" dirty="0" smtClean="0">
                <a:latin typeface="Times New Roman" panose="02020603050405020304" pitchFamily="18" charset="0"/>
                <a:ea typeface="Calibri"/>
                <a:cs typeface="Times New Roman" panose="02020603050405020304" pitchFamily="18" charset="0"/>
                <a:sym typeface="Calibri"/>
              </a:rPr>
              <a:t>oznacza sytuację, w której osoba staje się słaba i krucha</a:t>
            </a:r>
            <a:endParaRPr lang="en-US" sz="2400" dirty="0">
              <a:latin typeface="Times New Roman" panose="02020603050405020304" pitchFamily="18" charset="0"/>
              <a:ea typeface="Calibri"/>
              <a:cs typeface="Times New Roman" panose="02020603050405020304" pitchFamily="18" charset="0"/>
              <a:sym typeface="Calibri"/>
            </a:endParaRPr>
          </a:p>
          <a:p>
            <a:pPr lvl="0" algn="r">
              <a:buSzPts val="2400"/>
            </a:pPr>
            <a:r>
              <a:rPr lang="en-US" sz="2400" dirty="0">
                <a:latin typeface="Times New Roman" panose="02020603050405020304" pitchFamily="18" charset="0"/>
                <a:ea typeface="Calibri"/>
                <a:cs typeface="Times New Roman" panose="02020603050405020304" pitchFamily="18" charset="0"/>
                <a:sym typeface="Calibri"/>
              </a:rPr>
              <a:t>(Guinan,2016)</a:t>
            </a:r>
          </a:p>
          <a:p>
            <a:pPr marL="342900" lvl="0" indent="-342900">
              <a:buSzPts val="2400"/>
              <a:buFont typeface="Arial" panose="020B0604020202020204" pitchFamily="34" charset="0"/>
              <a:buChar char="•"/>
            </a:pPr>
            <a:r>
              <a:rPr lang="pl-PL" sz="2400" dirty="0" smtClean="0">
                <a:latin typeface="Times New Roman" pitchFamily="18" charset="0"/>
                <a:cs typeface="Times New Roman" pitchFamily="18" charset="0"/>
              </a:rPr>
              <a:t>Słabość </a:t>
            </a:r>
            <a:r>
              <a:rPr lang="pl-PL" sz="2400" dirty="0" smtClean="0">
                <a:latin typeface="Times New Roman" pitchFamily="18" charset="0"/>
                <a:cs typeface="Times New Roman" pitchFamily="18" charset="0"/>
              </a:rPr>
              <a:t>to zespół geriatryczny, który często opisuje się jako fazę przejściową między starzeniem </a:t>
            </a:r>
            <a:r>
              <a:rPr lang="pl-PL" sz="2400" dirty="0" smtClean="0">
                <a:latin typeface="Times New Roman" pitchFamily="18" charset="0"/>
                <a:cs typeface="Times New Roman" pitchFamily="18" charset="0"/>
              </a:rPr>
              <a:t>się</a:t>
            </a:r>
          </a:p>
          <a:p>
            <a:pPr marL="342900" lvl="0" indent="-342900">
              <a:buSzPts val="2400"/>
            </a:pPr>
            <a:r>
              <a:rPr lang="pl-PL" sz="2400" dirty="0" smtClean="0">
                <a:latin typeface="Times New Roman" pitchFamily="18" charset="0"/>
                <a:cs typeface="Times New Roman" pitchFamily="18" charset="0"/>
              </a:rPr>
              <a:t> </a:t>
            </a:r>
            <a:r>
              <a:rPr lang="pl-PL" sz="2400" dirty="0" smtClean="0">
                <a:latin typeface="Times New Roman" pitchFamily="18" charset="0"/>
                <a:cs typeface="Times New Roman" pitchFamily="18" charset="0"/>
              </a:rPr>
              <a:t>   </a:t>
            </a:r>
            <a:r>
              <a:rPr lang="pl-PL" sz="2400" dirty="0" smtClean="0">
                <a:latin typeface="Times New Roman" pitchFamily="18" charset="0"/>
                <a:cs typeface="Times New Roman" pitchFamily="18" charset="0"/>
              </a:rPr>
              <a:t> </a:t>
            </a:r>
            <a:r>
              <a:rPr lang="pl-PL" sz="2400" dirty="0" smtClean="0">
                <a:latin typeface="Times New Roman" pitchFamily="18" charset="0"/>
                <a:cs typeface="Times New Roman" pitchFamily="18" charset="0"/>
              </a:rPr>
              <a:t>a niepełnosprawnością</a:t>
            </a:r>
            <a:endParaRPr lang="en-US" sz="2400" dirty="0">
              <a:latin typeface="Times New Roman" pitchFamily="18" charset="0"/>
              <a:ea typeface="Calibri"/>
              <a:cs typeface="Times New Roman" pitchFamily="18" charset="0"/>
              <a:sym typeface="Calibri"/>
            </a:endParaRPr>
          </a:p>
          <a:p>
            <a:pPr lvl="0" algn="r">
              <a:buSzPts val="2400"/>
            </a:pPr>
            <a:r>
              <a:rPr lang="en-US" sz="2400" dirty="0">
                <a:latin typeface="Times New Roman" pitchFamily="18" charset="0"/>
                <a:ea typeface="Calibri"/>
                <a:cs typeface="Times New Roman" pitchFamily="18" charset="0"/>
                <a:sym typeface="Calibri"/>
              </a:rPr>
              <a:t>(Chen </a:t>
            </a:r>
            <a:r>
              <a:rPr lang="pl-PL" sz="2400" dirty="0" smtClean="0">
                <a:latin typeface="Times New Roman" pitchFamily="18" charset="0"/>
                <a:ea typeface="Calibri"/>
                <a:cs typeface="Times New Roman" pitchFamily="18" charset="0"/>
                <a:sym typeface="Calibri"/>
              </a:rPr>
              <a:t>i </a:t>
            </a:r>
            <a:r>
              <a:rPr lang="pl-PL" sz="2400" dirty="0" err="1" smtClean="0">
                <a:latin typeface="Times New Roman" pitchFamily="18" charset="0"/>
                <a:ea typeface="Calibri"/>
                <a:cs typeface="Times New Roman" pitchFamily="18" charset="0"/>
                <a:sym typeface="Calibri"/>
              </a:rPr>
              <a:t>in</a:t>
            </a:r>
            <a:r>
              <a:rPr lang="en-US" sz="2400" dirty="0" smtClean="0">
                <a:latin typeface="Times New Roman" pitchFamily="18" charset="0"/>
                <a:ea typeface="Calibri"/>
                <a:cs typeface="Times New Roman" pitchFamily="18" charset="0"/>
                <a:sym typeface="Calibri"/>
              </a:rPr>
              <a:t>.,</a:t>
            </a:r>
            <a:r>
              <a:rPr lang="en-US" sz="2400" dirty="0">
                <a:latin typeface="Times New Roman" pitchFamily="18" charset="0"/>
                <a:ea typeface="Calibri"/>
                <a:cs typeface="Times New Roman" pitchFamily="18" charset="0"/>
                <a:sym typeface="Calibri"/>
              </a:rPr>
              <a:t>2018)</a:t>
            </a:r>
          </a:p>
          <a:p>
            <a:pPr lvl="0">
              <a:buSzPts val="2400"/>
            </a:pPr>
            <a:endParaRPr lang="en-US" sz="2000" dirty="0">
              <a:latin typeface="Times New Roman" pitchFamily="18" charset="0"/>
              <a:ea typeface="Calibri"/>
              <a:cs typeface="Times New Roman" pitchFamily="18" charset="0"/>
              <a:sym typeface="Calibri"/>
            </a:endParaRPr>
          </a:p>
          <a:p>
            <a:pPr>
              <a:buSzPts val="2400"/>
            </a:pPr>
            <a:endParaRPr kumimoji="0"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461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152144" y="457200"/>
            <a:ext cx="7184459" cy="58473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Calibri"/>
              <a:buNone/>
              <a:tabLst/>
              <a:defRPr/>
            </a:pPr>
            <a:r>
              <a:rPr lang="pl-PL" sz="3200" dirty="0" smtClean="0">
                <a:latin typeface="Times New Roman" panose="02020603050405020304" pitchFamily="18" charset="0"/>
                <a:ea typeface="Calibri"/>
                <a:cs typeface="Times New Roman" panose="02020603050405020304" pitchFamily="18" charset="0"/>
                <a:sym typeface="Calibri"/>
              </a:rPr>
              <a:t>Starzenie się: Życie </a:t>
            </a:r>
            <a:r>
              <a:rPr lang="pl-PL" sz="3200" dirty="0" smtClean="0">
                <a:latin typeface="Times New Roman" panose="02020603050405020304" pitchFamily="18" charset="0"/>
                <a:ea typeface="Calibri"/>
                <a:cs typeface="Times New Roman" panose="02020603050405020304" pitchFamily="18" charset="0"/>
                <a:sym typeface="Calibri"/>
              </a:rPr>
              <a:t>ze </a:t>
            </a:r>
            <a:r>
              <a:rPr lang="pl-PL" sz="3200" dirty="0" smtClean="0">
                <a:latin typeface="Times New Roman" panose="02020603050405020304" pitchFamily="18" charset="0"/>
                <a:ea typeface="Calibri"/>
                <a:cs typeface="Times New Roman" panose="02020603050405020304" pitchFamily="18" charset="0"/>
                <a:sym typeface="Calibri"/>
              </a:rPr>
              <a:t>słabością</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284583" y="1632858"/>
            <a:ext cx="8574833" cy="4832092"/>
          </a:xfrm>
          <a:prstGeom prst="rect">
            <a:avLst/>
          </a:prstGeom>
        </p:spPr>
        <p:txBody>
          <a:bodyPr wrap="square">
            <a:spAutoFit/>
          </a:bodyPr>
          <a:lstStyle/>
          <a:p>
            <a:pPr lvl="0">
              <a:buSzPts val="2400"/>
            </a:pPr>
            <a:r>
              <a:rPr lang="pl-PL" sz="2400" dirty="0" smtClean="0">
                <a:latin typeface="Times New Roman" panose="02020603050405020304" pitchFamily="18" charset="0"/>
                <a:cs typeface="Times New Roman" panose="02020603050405020304" pitchFamily="18" charset="0"/>
              </a:rPr>
              <a:t>Słabość jest etapem związanym z  pogarszaniem się  stanu fizycznego i umysłowego starszej osoby oraz utratą niezależności.</a:t>
            </a:r>
            <a:endParaRPr lang="en-US" sz="2400" dirty="0">
              <a:latin typeface="Times New Roman" panose="02020603050405020304" pitchFamily="18" charset="0"/>
              <a:ea typeface="Calibri"/>
              <a:cs typeface="Times New Roman" panose="02020603050405020304" pitchFamily="18" charset="0"/>
              <a:sym typeface="Calibri"/>
            </a:endParaRPr>
          </a:p>
          <a:p>
            <a:pPr lvl="0" algn="just">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lvl="0" algn="just">
              <a:buSzPts val="2400"/>
            </a:pPr>
            <a:r>
              <a:rPr lang="pl-PL" sz="2400" dirty="0" smtClean="0">
                <a:latin typeface="Times New Roman" panose="02020603050405020304" pitchFamily="18" charset="0"/>
                <a:ea typeface="Calibri"/>
                <a:cs typeface="Times New Roman" panose="02020603050405020304" pitchFamily="18" charset="0"/>
                <a:sym typeface="Calibri"/>
              </a:rPr>
              <a:t>Starsza niedomagająca osoba doświadcza</a:t>
            </a:r>
            <a:r>
              <a:rPr lang="en-US" sz="2400" dirty="0" smtClean="0">
                <a:latin typeface="Times New Roman" panose="02020603050405020304" pitchFamily="18" charset="0"/>
                <a:ea typeface="Calibri"/>
                <a:cs typeface="Times New Roman" panose="02020603050405020304" pitchFamily="18" charset="0"/>
                <a:sym typeface="Calibri"/>
              </a:rPr>
              <a:t>:</a:t>
            </a:r>
            <a:endParaRPr lang="en-US" sz="2400" dirty="0">
              <a:latin typeface="Times New Roman" panose="02020603050405020304" pitchFamily="18" charset="0"/>
              <a:ea typeface="Calibri"/>
              <a:cs typeface="Times New Roman" panose="02020603050405020304" pitchFamily="18" charset="0"/>
              <a:sym typeface="Calibri"/>
            </a:endParaRPr>
          </a:p>
          <a:p>
            <a:pPr lvl="0" algn="just">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ea typeface="Calibri" panose="020F0502020204030204" pitchFamily="34" charset="0"/>
                <a:cs typeface="Times New Roman" panose="02020603050405020304" pitchFamily="18" charset="0"/>
              </a:rPr>
              <a:t>często złożonych problemów medycznych</a:t>
            </a:r>
            <a:endParaRPr lang="en-US" sz="24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ea typeface="Calibri"/>
                <a:cs typeface="Times New Roman" panose="02020603050405020304" pitchFamily="18" charset="0"/>
                <a:sym typeface="Calibri"/>
              </a:rPr>
              <a:t>utraty wagi</a:t>
            </a:r>
            <a:endParaRPr lang="en-US" sz="24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cs typeface="Times New Roman" panose="02020603050405020304" pitchFamily="18" charset="0"/>
              </a:rPr>
              <a:t>osłabienia</a:t>
            </a:r>
            <a:endParaRPr lang="en-US" sz="24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cs typeface="Times New Roman" panose="02020603050405020304" pitchFamily="18" charset="0"/>
              </a:rPr>
              <a:t>zmęczenia</a:t>
            </a:r>
            <a:endParaRPr lang="en-US" sz="24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cs typeface="Times New Roman" panose="02020603050405020304" pitchFamily="18" charset="0"/>
              </a:rPr>
              <a:t>utraty masy mięśniowej</a:t>
            </a:r>
            <a:endParaRPr lang="en-US" sz="24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pl-PL" sz="2400" dirty="0" smtClean="0">
                <a:latin typeface="Times New Roman" panose="02020603050405020304" pitchFamily="18" charset="0"/>
                <a:ea typeface="Calibri"/>
                <a:cs typeface="Times New Roman" panose="02020603050405020304" pitchFamily="18" charset="0"/>
                <a:sym typeface="Calibri"/>
              </a:rPr>
              <a:t>wymaga pomocy w codziennych </a:t>
            </a:r>
            <a:r>
              <a:rPr lang="en-US" sz="2400" dirty="0" smtClean="0">
                <a:latin typeface="Times New Roman" panose="02020603050405020304" pitchFamily="18" charset="0"/>
                <a:ea typeface="Calibri"/>
                <a:cs typeface="Times New Roman" panose="02020603050405020304" pitchFamily="18" charset="0"/>
                <a:sym typeface="Calibri"/>
              </a:rPr>
              <a:t> </a:t>
            </a:r>
            <a:r>
              <a:rPr lang="pl-PL" sz="2400" dirty="0" smtClean="0">
                <a:latin typeface="Times New Roman" panose="02020603050405020304" pitchFamily="18" charset="0"/>
                <a:ea typeface="Calibri"/>
                <a:cs typeface="Times New Roman" panose="02020603050405020304" pitchFamily="18" charset="0"/>
                <a:sym typeface="Calibri"/>
              </a:rPr>
              <a:t>czynnościach.</a:t>
            </a:r>
            <a:r>
              <a:rPr lang="en-US" sz="2200" dirty="0">
                <a:latin typeface="Times New Roman" panose="02020603050405020304" pitchFamily="18" charset="0"/>
                <a:ea typeface="Calibri"/>
                <a:cs typeface="Times New Roman" panose="02020603050405020304" pitchFamily="18" charset="0"/>
                <a:sym typeface="Calibri"/>
              </a:rPr>
              <a:t/>
            </a:r>
            <a:br>
              <a:rPr lang="en-US" sz="2200" dirty="0">
                <a:latin typeface="Times New Roman" panose="02020603050405020304" pitchFamily="18" charset="0"/>
                <a:ea typeface="Calibri"/>
                <a:cs typeface="Times New Roman" panose="02020603050405020304" pitchFamily="18" charset="0"/>
                <a:sym typeface="Calibri"/>
              </a:rPr>
            </a:br>
            <a:r>
              <a:rPr lang="en-US" sz="2200" dirty="0">
                <a:latin typeface="Times New Roman" panose="02020603050405020304" pitchFamily="18" charset="0"/>
                <a:ea typeface="Calibri"/>
                <a:cs typeface="Times New Roman" panose="02020603050405020304" pitchFamily="18" charset="0"/>
                <a:sym typeface="Calibri"/>
              </a:rPr>
              <a:t>                                                    (</a:t>
            </a:r>
            <a:r>
              <a:rPr lang="en-US" sz="2200" dirty="0" err="1">
                <a:latin typeface="Times New Roman" panose="02020603050405020304" pitchFamily="18" charset="0"/>
                <a:ea typeface="Calibri"/>
                <a:cs typeface="Times New Roman" panose="02020603050405020304" pitchFamily="18" charset="0"/>
                <a:sym typeface="Calibri"/>
              </a:rPr>
              <a:t>Guinan</a:t>
            </a:r>
            <a:r>
              <a:rPr lang="en-US" sz="2200" dirty="0">
                <a:latin typeface="Times New Roman" panose="02020603050405020304" pitchFamily="18" charset="0"/>
                <a:ea typeface="Calibri"/>
                <a:cs typeface="Times New Roman" panose="02020603050405020304" pitchFamily="18" charset="0"/>
                <a:sym typeface="Calibri"/>
              </a:rPr>
              <a:t>, 2016; </a:t>
            </a:r>
            <a:r>
              <a:rPr lang="en-US" sz="2200" dirty="0" err="1">
                <a:latin typeface="Times New Roman" panose="02020603050405020304" pitchFamily="18" charset="0"/>
                <a:ea typeface="Calibri"/>
                <a:cs typeface="Times New Roman" panose="02020603050405020304" pitchFamily="18" charset="0"/>
                <a:sym typeface="Calibri"/>
              </a:rPr>
              <a:t>Torpy</a:t>
            </a:r>
            <a:r>
              <a:rPr lang="en-US" sz="2200" dirty="0">
                <a:latin typeface="Times New Roman" panose="02020603050405020304" pitchFamily="18" charset="0"/>
                <a:ea typeface="Calibri"/>
                <a:cs typeface="Times New Roman" panose="02020603050405020304" pitchFamily="18" charset="0"/>
                <a:sym typeface="Calibri"/>
              </a:rPr>
              <a:t> </a:t>
            </a:r>
            <a:r>
              <a:rPr lang="pl-PL" sz="2200" dirty="0" smtClean="0">
                <a:latin typeface="Times New Roman" panose="02020603050405020304" pitchFamily="18" charset="0"/>
                <a:ea typeface="Calibri"/>
                <a:cs typeface="Times New Roman" panose="02020603050405020304" pitchFamily="18" charset="0"/>
                <a:sym typeface="Calibri"/>
              </a:rPr>
              <a:t>i </a:t>
            </a:r>
            <a:r>
              <a:rPr lang="pl-PL" sz="2200" dirty="0" err="1" smtClean="0">
                <a:latin typeface="Times New Roman" panose="02020603050405020304" pitchFamily="18" charset="0"/>
                <a:ea typeface="Calibri"/>
                <a:cs typeface="Times New Roman" panose="02020603050405020304" pitchFamily="18" charset="0"/>
                <a:sym typeface="Calibri"/>
              </a:rPr>
              <a:t>in</a:t>
            </a:r>
            <a:r>
              <a:rPr lang="en-US" sz="2200" dirty="0" smtClean="0">
                <a:latin typeface="Times New Roman" panose="02020603050405020304" pitchFamily="18" charset="0"/>
                <a:ea typeface="Calibri"/>
                <a:cs typeface="Times New Roman" panose="02020603050405020304" pitchFamily="18" charset="0"/>
                <a:sym typeface="Calibri"/>
              </a:rPr>
              <a:t>., </a:t>
            </a:r>
            <a:r>
              <a:rPr lang="en-US" sz="2200" dirty="0">
                <a:latin typeface="Times New Roman" panose="02020603050405020304" pitchFamily="18" charset="0"/>
                <a:ea typeface="Calibri"/>
                <a:cs typeface="Times New Roman" panose="02020603050405020304" pitchFamily="18" charset="0"/>
                <a:sym typeface="Calibri"/>
              </a:rPr>
              <a:t>2006)</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2018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170432" y="511367"/>
            <a:ext cx="7302359" cy="584775"/>
          </a:xfrm>
          <a:prstGeom prst="rect">
            <a:avLst/>
          </a:prstGeom>
          <a:noFill/>
          <a:ln>
            <a:noFill/>
          </a:ln>
        </p:spPr>
        <p:txBody>
          <a:bodyPr spcFirstLastPara="1" wrap="square" lIns="91425" tIns="45700" rIns="91425" bIns="45700" anchor="t" anchorCtr="0">
            <a:spAutoFit/>
          </a:bodyPr>
          <a:lstStyle/>
          <a:p>
            <a:pPr lvl="0" algn="ctr">
              <a:buSzPts val="3200"/>
              <a:defRPr/>
            </a:pPr>
            <a:r>
              <a:rPr lang="pl-PL" sz="3200" dirty="0" smtClean="0">
                <a:latin typeface="Times New Roman" panose="02020603050405020304" pitchFamily="18" charset="0"/>
                <a:ea typeface="Calibri"/>
                <a:cs typeface="Times New Roman" panose="02020603050405020304" pitchFamily="18" charset="0"/>
                <a:sym typeface="Calibri"/>
              </a:rPr>
              <a:t>Starzenie się: Życie </a:t>
            </a:r>
            <a:r>
              <a:rPr lang="pl-PL" sz="3200" dirty="0" smtClean="0">
                <a:latin typeface="Times New Roman" panose="02020603050405020304" pitchFamily="18" charset="0"/>
                <a:ea typeface="Calibri"/>
                <a:cs typeface="Times New Roman" panose="02020603050405020304" pitchFamily="18" charset="0"/>
                <a:sym typeface="Calibri"/>
              </a:rPr>
              <a:t>ze słabością</a:t>
            </a:r>
            <a:endParaRPr lang="pl-PL" sz="3200" dirty="0">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346841" y="1466193"/>
            <a:ext cx="8371490" cy="5878532"/>
          </a:xfrm>
          <a:prstGeom prst="rect">
            <a:avLst/>
          </a:prstGeom>
        </p:spPr>
        <p:txBody>
          <a:bodyPr wrap="square">
            <a:spAutoFit/>
          </a:bodyPr>
          <a:lstStyle/>
          <a:p>
            <a:pPr algn="ctr">
              <a:buSzPts val="2400"/>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Postęp słabości może prowadzić do:</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a:buSzPts val="2400"/>
            </a:pP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zwiększonego ryzyka upadków</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niepełnosprawności</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bezruchu</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hospitalizacji</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umieszczeniu w instytucji opiekuńczej</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obniżonej jakości życia</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śmierci</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SzPts val="2400"/>
              <a:buFont typeface="Arial" panose="020B0604020202020204" pitchFamily="34" charset="0"/>
              <a:buChar char="•"/>
            </a:pPr>
            <a:r>
              <a:rPr lang="pl-PL" sz="2800" dirty="0" smtClean="0">
                <a:latin typeface="Times New Roman" panose="02020603050405020304" pitchFamily="18" charset="0"/>
                <a:ea typeface="Calibri" panose="020F0502020204030204" pitchFamily="34" charset="0"/>
                <a:cs typeface="Times New Roman" panose="02020603050405020304" pitchFamily="18" charset="0"/>
              </a:rPr>
              <a:t>obciążeniu opiekuna</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lvl="0">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lvl="0">
              <a:buSzPts val="2400"/>
            </a:pPr>
            <a:r>
              <a:rPr lang="en-US" sz="2400" dirty="0">
                <a:latin typeface="Times New Roman" panose="02020603050405020304" pitchFamily="18" charset="0"/>
                <a:ea typeface="Calibri"/>
                <a:cs typeface="Times New Roman" panose="02020603050405020304" pitchFamily="18" charset="0"/>
                <a:sym typeface="Calibri"/>
              </a:rPr>
              <a:t>                                            (Chen </a:t>
            </a:r>
            <a:r>
              <a:rPr lang="pl-PL" sz="2400" dirty="0" smtClean="0">
                <a:latin typeface="Times New Roman" panose="02020603050405020304" pitchFamily="18" charset="0"/>
                <a:ea typeface="Calibri"/>
                <a:cs typeface="Times New Roman" panose="02020603050405020304" pitchFamily="18" charset="0"/>
                <a:sym typeface="Calibri"/>
              </a:rPr>
              <a:t>i </a:t>
            </a:r>
            <a:r>
              <a:rPr lang="pl-PL" sz="2400" dirty="0" err="1" smtClean="0">
                <a:latin typeface="Times New Roman" panose="02020603050405020304" pitchFamily="18" charset="0"/>
                <a:ea typeface="Calibri"/>
                <a:cs typeface="Times New Roman" panose="02020603050405020304" pitchFamily="18" charset="0"/>
                <a:sym typeface="Calibri"/>
              </a:rPr>
              <a:t>in</a:t>
            </a:r>
            <a:r>
              <a:rPr lang="en-US" sz="2400" dirty="0" smtClean="0">
                <a:latin typeface="Times New Roman" panose="02020603050405020304" pitchFamily="18" charset="0"/>
                <a:ea typeface="Calibri"/>
                <a:cs typeface="Times New Roman" panose="02020603050405020304" pitchFamily="18" charset="0"/>
                <a:sym typeface="Calibri"/>
              </a:rPr>
              <a:t>., </a:t>
            </a:r>
            <a:r>
              <a:rPr lang="en-US" sz="2400" dirty="0">
                <a:latin typeface="Times New Roman" panose="02020603050405020304" pitchFamily="18" charset="0"/>
                <a:ea typeface="Calibri"/>
                <a:cs typeface="Times New Roman" panose="02020603050405020304" pitchFamily="18" charset="0"/>
                <a:sym typeface="Calibri"/>
              </a:rPr>
              <a:t>2018)</a:t>
            </a:r>
          </a:p>
          <a:p>
            <a:pPr marL="342900" indent="-342900" algn="r">
              <a:buSzPts val="2400"/>
              <a:buFont typeface="Arial" panose="020B0604020202020204" pitchFamily="34" charset="0"/>
              <a:buChar char="•"/>
            </a:pPr>
            <a:endParaRPr lang="el-GR" sz="24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8461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5" name="Google Shape;95;p2"/>
          <p:cNvSpPr txBox="1"/>
          <p:nvPr/>
        </p:nvSpPr>
        <p:spPr>
          <a:xfrm>
            <a:off x="3750845" y="1297943"/>
            <a:ext cx="4919022" cy="4524275"/>
          </a:xfrm>
          <a:prstGeom prst="rect">
            <a:avLst/>
          </a:prstGeom>
          <a:noFill/>
          <a:ln>
            <a:noFill/>
          </a:ln>
        </p:spPr>
        <p:txBody>
          <a:bodyPr spcFirstLastPara="1" wrap="square" lIns="91425" tIns="45700" rIns="91425" bIns="45700" anchor="t" anchorCtr="0">
            <a:spAutoFit/>
          </a:bodyPr>
          <a:lstStyle/>
          <a:p>
            <a:pPr marL="285750" lvl="0" indent="-285750">
              <a:buClr>
                <a:schemeClr val="dk1"/>
              </a:buClr>
              <a:buSzPts val="2400"/>
              <a:buFont typeface="Arial"/>
              <a:buChar char="•"/>
            </a:pPr>
            <a:r>
              <a:rPr lang="pl-PL" sz="2400" dirty="0" smtClean="0">
                <a:latin typeface="Times New Roman" pitchFamily="18" charset="0"/>
                <a:cs typeface="Times New Roman" pitchFamily="18" charset="0"/>
              </a:rPr>
              <a:t>Życie z demencją stanowi wyzwanie dla pacjentów i opiekunów</a:t>
            </a:r>
          </a:p>
          <a:p>
            <a:pPr marL="285750" lvl="0" indent="-285750">
              <a:buClr>
                <a:schemeClr val="dk1"/>
              </a:buClr>
              <a:buSzPts val="2400"/>
              <a:buFont typeface="Arial"/>
              <a:buChar char="•"/>
            </a:pPr>
            <a:endParaRPr sz="2400" dirty="0">
              <a:solidFill>
                <a:schemeClr val="dk1"/>
              </a:solidFill>
              <a:latin typeface="Times New Roman" pitchFamily="18" charset="0"/>
              <a:ea typeface="Calibri"/>
              <a:cs typeface="Times New Roman" pitchFamily="18" charset="0"/>
              <a:sym typeface="Calibri"/>
            </a:endParaRPr>
          </a:p>
          <a:p>
            <a:pPr marL="285750" lvl="0" indent="-285750">
              <a:buClr>
                <a:schemeClr val="dk1"/>
              </a:buClr>
              <a:buSzPts val="2400"/>
              <a:buFont typeface="Arial"/>
              <a:buChar char="•"/>
            </a:pPr>
            <a:r>
              <a:rPr lang="pl-PL" sz="2400" dirty="0" smtClean="0">
                <a:latin typeface="Times New Roman" pitchFamily="18" charset="0"/>
                <a:cs typeface="Times New Roman" pitchFamily="18" charset="0"/>
              </a:rPr>
              <a:t>Osoby z demencją opisują swoje doświadczenie życia z demencją jako serię strat i konieczności zmian.</a:t>
            </a:r>
          </a:p>
          <a:p>
            <a:pPr marL="285750" lvl="0" indent="-285750">
              <a:buClr>
                <a:schemeClr val="dk1"/>
              </a:buClr>
              <a:buSzPts val="2400"/>
              <a:buFont typeface="Arial"/>
              <a:buChar char="•"/>
            </a:pPr>
            <a:endParaRPr lang="pl-PL" sz="2400" dirty="0" smtClean="0">
              <a:latin typeface="Times New Roman" pitchFamily="18" charset="0"/>
              <a:cs typeface="Times New Roman" pitchFamily="18" charset="0"/>
            </a:endParaRPr>
          </a:p>
          <a:p>
            <a:pPr marL="285750" marR="0" lvl="0" indent="-285750" algn="l" rtl="0">
              <a:spcBef>
                <a:spcPts val="0"/>
              </a:spcBef>
              <a:spcAft>
                <a:spcPts val="0"/>
              </a:spcAft>
              <a:buClr>
                <a:schemeClr val="dk1"/>
              </a:buClr>
              <a:buSzPts val="24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Osoby z demencją doświadczają więcej problemów, aniżeli tylko symptomów tej choroby.</a:t>
            </a:r>
            <a:endParaRPr sz="2400" dirty="0">
              <a:latin typeface="Times New Roman" panose="02020603050405020304" pitchFamily="18" charset="0"/>
              <a:cs typeface="Times New Roman" panose="02020603050405020304" pitchFamily="18" charset="0"/>
            </a:endParaRPr>
          </a:p>
        </p:txBody>
      </p:sp>
      <p:sp>
        <p:nvSpPr>
          <p:cNvPr id="4" name="Google Shape;94;p2"/>
          <p:cNvSpPr txBox="1"/>
          <p:nvPr/>
        </p:nvSpPr>
        <p:spPr>
          <a:xfrm>
            <a:off x="3677055" y="188640"/>
            <a:ext cx="5224349" cy="107717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pl-PL" sz="32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Zrozumieć osobę cierpiącą na demencję</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0"/>
        <p:cNvGrpSpPr/>
        <p:nvPr/>
      </p:nvGrpSpPr>
      <p:grpSpPr>
        <a:xfrm>
          <a:off x="0" y="0"/>
          <a:ext cx="0" cy="0"/>
          <a:chOff x="0" y="0"/>
          <a:chExt cx="0" cy="0"/>
        </a:xfrm>
      </p:grpSpPr>
      <p:sp>
        <p:nvSpPr>
          <p:cNvPr id="101" name="Google Shape;101;p3"/>
          <p:cNvSpPr txBox="1"/>
          <p:nvPr/>
        </p:nvSpPr>
        <p:spPr>
          <a:xfrm>
            <a:off x="603115" y="260648"/>
            <a:ext cx="8424154"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3200" dirty="0" smtClean="0">
                <a:solidFill>
                  <a:schemeClr val="dk1"/>
                </a:solidFill>
                <a:latin typeface="Times New Roman" panose="02020603050405020304" pitchFamily="18" charset="0"/>
                <a:ea typeface="Calibri"/>
                <a:cs typeface="Times New Roman" panose="02020603050405020304" pitchFamily="18" charset="0"/>
                <a:sym typeface="Calibri"/>
              </a:rPr>
              <a:t>Spojrzenie na straty, jakich doświadczają starsze osoby i te dotknięte demencją</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2" name="Google Shape;102;p3"/>
          <p:cNvSpPr txBox="1"/>
          <p:nvPr/>
        </p:nvSpPr>
        <p:spPr>
          <a:xfrm>
            <a:off x="378371" y="2065283"/>
            <a:ext cx="7709339" cy="3416279"/>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Straty poznawcze i fizyczne</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Zmiany zachowania i nastroju</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Samoocena</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Pewność siebie</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Niezależność i autonomia</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cs typeface="Times New Roman" panose="02020603050405020304" pitchFamily="18" charset="0"/>
                <a:sym typeface="Calibri"/>
              </a:rPr>
              <a:t>Role i relacje społeczne</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Możliwość wykonywania ulubionych czynności lub hobby</a:t>
            </a:r>
            <a:endParaRPr sz="2400" dirty="0">
              <a:latin typeface="Times New Roman" panose="02020603050405020304" pitchFamily="18" charset="0"/>
              <a:cs typeface="Times New Roman" panose="02020603050405020304" pitchFamily="18" charset="0"/>
            </a:endParaRPr>
          </a:p>
          <a:p>
            <a:pPr marL="285750" marR="0" lvl="0" indent="-285750" algn="l" rtl="0">
              <a:spcBef>
                <a:spcPts val="0"/>
              </a:spcBef>
              <a:spcAft>
                <a:spcPts val="0"/>
              </a:spcAft>
              <a:buClr>
                <a:schemeClr val="dk1"/>
              </a:buClr>
              <a:buSzPts val="2300"/>
              <a:buFont typeface="Arial"/>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Umiejętności codziennego życia </a:t>
            </a:r>
            <a:r>
              <a:rPr lang="en-US" sz="2400" dirty="0" smtClean="0">
                <a:solidFill>
                  <a:schemeClr val="dk1"/>
                </a:solidFill>
                <a:latin typeface="Times New Roman" panose="02020603050405020304" pitchFamily="18" charset="0"/>
                <a:ea typeface="Calibri"/>
                <a:cs typeface="Times New Roman" panose="02020603050405020304" pitchFamily="18" charset="0"/>
                <a:sym typeface="Calibri"/>
              </a:rPr>
              <a:t>(</a:t>
            </a:r>
            <a:r>
              <a:rPr lang="pl-PL" sz="2400" dirty="0" err="1" smtClean="0">
                <a:solidFill>
                  <a:schemeClr val="dk1"/>
                </a:solidFill>
                <a:latin typeface="Times New Roman" panose="02020603050405020304" pitchFamily="18" charset="0"/>
                <a:ea typeface="Calibri"/>
                <a:cs typeface="Times New Roman" panose="02020603050405020304" pitchFamily="18" charset="0"/>
                <a:sym typeface="Calibri"/>
              </a:rPr>
              <a:t>np</a:t>
            </a:r>
            <a:r>
              <a:rPr lang="en-US" sz="24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gotowanie, prowadzenie samochodu</a:t>
            </a:r>
            <a:r>
              <a:rPr lang="en-US" sz="24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4"/>
          <p:cNvSpPr txBox="1"/>
          <p:nvPr/>
        </p:nvSpPr>
        <p:spPr>
          <a:xfrm>
            <a:off x="3501958" y="194554"/>
            <a:ext cx="5544766" cy="1569620"/>
          </a:xfrm>
          <a:prstGeom prst="rect">
            <a:avLst/>
          </a:prstGeom>
          <a:noFill/>
          <a:ln>
            <a:noFill/>
          </a:ln>
        </p:spPr>
        <p:txBody>
          <a:bodyPr spcFirstLastPara="1" wrap="square" lIns="91425" tIns="45700" rIns="91425" bIns="45700" anchor="t" anchorCtr="0">
            <a:spAutoFit/>
          </a:bodyPr>
          <a:lstStyle/>
          <a:p>
            <a:pPr lvl="0" algn="ctr"/>
            <a:r>
              <a:rPr lang="pl-PL" sz="3200" dirty="0" smtClean="0">
                <a:solidFill>
                  <a:schemeClr val="dk1"/>
                </a:solidFill>
                <a:latin typeface="Times New Roman" panose="02020603050405020304" pitchFamily="18" charset="0"/>
                <a:ea typeface="Calibri"/>
                <a:cs typeface="Times New Roman" panose="02020603050405020304" pitchFamily="18" charset="0"/>
                <a:sym typeface="Calibri"/>
              </a:rPr>
              <a:t>Spojrzenie na straty, jakich doświadczają starsze osoby i te dotknięte demencją</a:t>
            </a:r>
            <a:endParaRPr lang="pl-PL"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9" name="Google Shape;109;p4"/>
          <p:cNvSpPr txBox="1"/>
          <p:nvPr/>
        </p:nvSpPr>
        <p:spPr>
          <a:xfrm>
            <a:off x="3878316" y="1986456"/>
            <a:ext cx="4871545" cy="4461642"/>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pl-PL" sz="2800" dirty="0" smtClean="0">
                <a:solidFill>
                  <a:schemeClr val="dk1"/>
                </a:solidFill>
                <a:latin typeface="Times New Roman" pitchFamily="18" charset="0"/>
                <a:ea typeface="Calibri"/>
                <a:cs typeface="Times New Roman" pitchFamily="18" charset="0"/>
                <a:sym typeface="Calibri"/>
              </a:rPr>
              <a:t>Medyczne</a:t>
            </a:r>
            <a:endParaRPr sz="2800" dirty="0">
              <a:latin typeface="Times New Roman" pitchFamily="18" charset="0"/>
              <a:cs typeface="Times New Roman" pitchFamily="18" charset="0"/>
            </a:endParaRPr>
          </a:p>
          <a:p>
            <a:pPr marL="285750" marR="0" lvl="0" indent="-133350" algn="l" rtl="0">
              <a:spcBef>
                <a:spcPts val="0"/>
              </a:spcBef>
              <a:spcAft>
                <a:spcPts val="0"/>
              </a:spcAft>
              <a:buClr>
                <a:schemeClr val="dk1"/>
              </a:buClr>
              <a:buSzPts val="2400"/>
              <a:buFont typeface="Arial"/>
              <a:buNone/>
            </a:pPr>
            <a:endParaRPr sz="28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2400"/>
              <a:buFont typeface="Arial"/>
              <a:buChar char="•"/>
            </a:pPr>
            <a:r>
              <a:rPr lang="pl-PL" sz="2800" dirty="0" smtClean="0">
                <a:solidFill>
                  <a:schemeClr val="dk1"/>
                </a:solidFill>
                <a:latin typeface="Times New Roman" pitchFamily="18" charset="0"/>
                <a:cs typeface="Times New Roman" pitchFamily="18" charset="0"/>
                <a:sym typeface="Calibri"/>
              </a:rPr>
              <a:t>Fizyczne</a:t>
            </a:r>
            <a:endParaRPr sz="2800" dirty="0">
              <a:latin typeface="Times New Roman" pitchFamily="18" charset="0"/>
              <a:cs typeface="Times New Roman" pitchFamily="18" charset="0"/>
            </a:endParaRPr>
          </a:p>
          <a:p>
            <a:pPr marL="285750" marR="0" lvl="0" indent="-133350" algn="l" rtl="0">
              <a:spcBef>
                <a:spcPts val="0"/>
              </a:spcBef>
              <a:spcAft>
                <a:spcPts val="0"/>
              </a:spcAft>
              <a:buClr>
                <a:schemeClr val="dk1"/>
              </a:buClr>
              <a:buSzPts val="2400"/>
              <a:buFont typeface="Arial"/>
              <a:buNone/>
            </a:pPr>
            <a:endParaRPr sz="28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2400"/>
              <a:buFont typeface="Arial"/>
              <a:buChar char="•"/>
            </a:pPr>
            <a:r>
              <a:rPr lang="pl-PL" sz="2800" dirty="0" smtClean="0">
                <a:solidFill>
                  <a:schemeClr val="dk1"/>
                </a:solidFill>
                <a:latin typeface="Times New Roman" pitchFamily="18" charset="0"/>
                <a:ea typeface="Calibri"/>
                <a:cs typeface="Times New Roman" pitchFamily="18" charset="0"/>
                <a:sym typeface="Calibri"/>
              </a:rPr>
              <a:t>Praktyczne</a:t>
            </a:r>
            <a:endParaRPr sz="2800" dirty="0">
              <a:latin typeface="Times New Roman" pitchFamily="18" charset="0"/>
              <a:cs typeface="Times New Roman" pitchFamily="18" charset="0"/>
            </a:endParaRPr>
          </a:p>
          <a:p>
            <a:pPr marL="0" marR="0" lvl="0" indent="0" algn="l" rtl="0">
              <a:spcBef>
                <a:spcPts val="0"/>
              </a:spcBef>
              <a:spcAft>
                <a:spcPts val="0"/>
              </a:spcAft>
              <a:buNone/>
            </a:pPr>
            <a:endParaRPr sz="28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2400"/>
              <a:buFont typeface="Arial"/>
              <a:buChar char="•"/>
            </a:pPr>
            <a:r>
              <a:rPr lang="pl-PL" sz="2800" dirty="0" smtClean="0">
                <a:solidFill>
                  <a:schemeClr val="dk1"/>
                </a:solidFill>
                <a:latin typeface="Times New Roman" pitchFamily="18" charset="0"/>
                <a:ea typeface="Calibri"/>
                <a:cs typeface="Times New Roman" pitchFamily="18" charset="0"/>
                <a:sym typeface="Calibri"/>
              </a:rPr>
              <a:t>Emocjonalne i psychologiczne</a:t>
            </a:r>
            <a:endParaRPr sz="2800" dirty="0">
              <a:latin typeface="Times New Roman" pitchFamily="18" charset="0"/>
              <a:cs typeface="Times New Roman" pitchFamily="18" charset="0"/>
            </a:endParaRPr>
          </a:p>
          <a:p>
            <a:pPr marL="0" marR="0" lvl="0" indent="0" algn="l" rtl="0">
              <a:spcBef>
                <a:spcPts val="0"/>
              </a:spcBef>
              <a:spcAft>
                <a:spcPts val="0"/>
              </a:spcAft>
              <a:buNone/>
            </a:pPr>
            <a:endParaRPr sz="2800" dirty="0">
              <a:solidFill>
                <a:schemeClr val="dk1"/>
              </a:solidFill>
              <a:latin typeface="Times New Roman" pitchFamily="18" charset="0"/>
              <a:ea typeface="Calibri"/>
              <a:cs typeface="Times New Roman" pitchFamily="18" charset="0"/>
              <a:sym typeface="Calibri"/>
            </a:endParaRPr>
          </a:p>
          <a:p>
            <a:pPr marL="285750" marR="0" lvl="0" indent="-285750" algn="l" rtl="0">
              <a:spcBef>
                <a:spcPts val="0"/>
              </a:spcBef>
              <a:spcAft>
                <a:spcPts val="0"/>
              </a:spcAft>
              <a:buClr>
                <a:schemeClr val="dk1"/>
              </a:buClr>
              <a:buSzPts val="2400"/>
              <a:buFont typeface="Arial"/>
              <a:buChar char="•"/>
            </a:pPr>
            <a:r>
              <a:rPr lang="pl-PL" sz="2800" dirty="0" smtClean="0">
                <a:solidFill>
                  <a:schemeClr val="dk1"/>
                </a:solidFill>
                <a:latin typeface="Times New Roman" pitchFamily="18" charset="0"/>
                <a:ea typeface="Calibri"/>
                <a:cs typeface="Times New Roman" pitchFamily="18" charset="0"/>
                <a:sym typeface="Calibri"/>
              </a:rPr>
              <a:t>Społeczne</a:t>
            </a:r>
            <a:endParaRPr sz="2800" dirty="0">
              <a:latin typeface="Times New Roman" pitchFamily="18" charset="0"/>
              <a:cs typeface="Times New Roman" pitchFamily="18" charset="0"/>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469977" y="361084"/>
            <a:ext cx="6601002" cy="70784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Calibri"/>
              <a:buNone/>
            </a:pPr>
            <a:r>
              <a:rPr lang="pl-PL" sz="4000" dirty="0" smtClean="0">
                <a:solidFill>
                  <a:schemeClr val="tx1"/>
                </a:solidFill>
                <a:latin typeface="Times New Roman" panose="02020603050405020304" pitchFamily="18" charset="0"/>
                <a:ea typeface="Calibri"/>
                <a:cs typeface="Times New Roman" panose="02020603050405020304" pitchFamily="18" charset="0"/>
                <a:sym typeface="Calibri"/>
              </a:rPr>
              <a:t>Ciężar opieki </a:t>
            </a:r>
            <a:endParaRPr sz="40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16" name="Google Shape;116;p5"/>
          <p:cNvSpPr txBox="1"/>
          <p:nvPr/>
        </p:nvSpPr>
        <p:spPr>
          <a:xfrm>
            <a:off x="215516" y="2092118"/>
            <a:ext cx="8712968" cy="3539390"/>
          </a:xfrm>
          <a:prstGeom prst="rect">
            <a:avLst/>
          </a:prstGeom>
          <a:noFill/>
          <a:ln>
            <a:noFill/>
          </a:ln>
        </p:spPr>
        <p:txBody>
          <a:bodyPr spcFirstLastPara="1" wrap="square" lIns="91425" tIns="45700" rIns="91425" bIns="45700" anchor="t" anchorCtr="0">
            <a:spAutoFit/>
          </a:bodyPr>
          <a:lstStyle/>
          <a:p>
            <a:pPr marL="342900" lvl="0" indent="-342900">
              <a:buSzPts val="2400"/>
              <a:buFont typeface="Arial"/>
              <a:buChar char="•"/>
            </a:pPr>
            <a:r>
              <a:rPr lang="pl-PL" sz="2800" dirty="0" smtClean="0">
                <a:latin typeface="Times New Roman" pitchFamily="18" charset="0"/>
                <a:cs typeface="Times New Roman" pitchFamily="18" charset="0"/>
              </a:rPr>
              <a:t>Ciężar opieki to obciążenie fizyczne, emocjonalne, społeczne i finansowe, którego mogą doświadczać opiekunowie rodzinni.</a:t>
            </a:r>
            <a:endParaRPr sz="2800" b="0" i="0" u="none" strike="noStrike" cap="none" dirty="0">
              <a:solidFill>
                <a:srgbClr val="000000"/>
              </a:solidFill>
              <a:latin typeface="Times New Roman" pitchFamily="18" charset="0"/>
              <a:ea typeface="Calibri"/>
              <a:cs typeface="Times New Roman" pitchFamily="18" charset="0"/>
              <a:sym typeface="Calibri"/>
            </a:endParaRPr>
          </a:p>
          <a:p>
            <a:pPr marL="0" marR="0" lvl="0" indent="0" algn="l" rtl="0">
              <a:spcBef>
                <a:spcPts val="0"/>
              </a:spcBef>
              <a:spcAft>
                <a:spcPts val="0"/>
              </a:spcAft>
              <a:buNone/>
            </a:pPr>
            <a:endParaRPr sz="2800" b="0" i="0" u="none" strike="noStrike" cap="none" dirty="0">
              <a:solidFill>
                <a:srgbClr val="000000"/>
              </a:solidFill>
              <a:latin typeface="Times New Roman" pitchFamily="18" charset="0"/>
              <a:ea typeface="Calibri"/>
              <a:cs typeface="Times New Roman" pitchFamily="18" charset="0"/>
              <a:sym typeface="Calibri"/>
            </a:endParaRPr>
          </a:p>
          <a:p>
            <a:pPr marL="342900" lvl="0" indent="-342900">
              <a:buSzPts val="2400"/>
              <a:buFont typeface="Arial"/>
              <a:buChar char="•"/>
            </a:pPr>
            <a:r>
              <a:rPr lang="pl-PL" sz="2800" dirty="0" smtClean="0">
                <a:latin typeface="Times New Roman" pitchFamily="18" charset="0"/>
                <a:cs typeface="Times New Roman" pitchFamily="18" charset="0"/>
              </a:rPr>
              <a:t>Opiekunowie, którzy nie sobie sprawy ze swoich własnych potrzeb i postrzegają opiekę tylko jako negatywne doświadczenie, często odczuwają ciężar opieki.</a:t>
            </a:r>
            <a:endParaRPr sz="2800" dirty="0">
              <a:solidFill>
                <a:srgbClr val="000000"/>
              </a:solidFill>
              <a:latin typeface="Times New Roman" pitchFamily="18" charset="0"/>
              <a:ea typeface="Calibri"/>
              <a:cs typeface="Times New Roman" pitchFamily="18" charset="0"/>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6"/>
          <p:cNvSpPr txBox="1"/>
          <p:nvPr/>
        </p:nvSpPr>
        <p:spPr>
          <a:xfrm>
            <a:off x="121299" y="176673"/>
            <a:ext cx="3293705" cy="13233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Times New Roman" pitchFamily="18" charset="0"/>
                <a:ea typeface="Calibri"/>
                <a:cs typeface="Times New Roman" pitchFamily="18" charset="0"/>
                <a:sym typeface="Calibri"/>
              </a:rPr>
              <a:t> </a:t>
            </a:r>
            <a:r>
              <a:rPr lang="pl-PL" sz="4000" dirty="0" smtClean="0">
                <a:solidFill>
                  <a:schemeClr val="dk1"/>
                </a:solidFill>
                <a:latin typeface="Times New Roman" pitchFamily="18" charset="0"/>
                <a:ea typeface="Calibri"/>
                <a:cs typeface="Times New Roman" pitchFamily="18" charset="0"/>
                <a:sym typeface="Calibri"/>
              </a:rPr>
              <a:t>Opiekunowie muszą</a:t>
            </a:r>
            <a:r>
              <a:rPr lang="en-US" sz="4000" dirty="0" smtClean="0">
                <a:solidFill>
                  <a:schemeClr val="dk1"/>
                </a:solidFill>
                <a:latin typeface="Times New Roman" pitchFamily="18" charset="0"/>
                <a:ea typeface="Calibri"/>
                <a:cs typeface="Times New Roman" pitchFamily="18" charset="0"/>
                <a:sym typeface="Calibri"/>
              </a:rPr>
              <a:t>:</a:t>
            </a:r>
            <a:endParaRPr sz="4000" dirty="0">
              <a:solidFill>
                <a:schemeClr val="dk1"/>
              </a:solidFill>
              <a:latin typeface="Times New Roman" pitchFamily="18" charset="0"/>
              <a:ea typeface="Calibri"/>
              <a:cs typeface="Times New Roman" pitchFamily="18" charset="0"/>
              <a:sym typeface="Calibri"/>
            </a:endParaRPr>
          </a:p>
        </p:txBody>
      </p:sp>
      <p:sp>
        <p:nvSpPr>
          <p:cNvPr id="123" name="Google Shape;123;p6"/>
          <p:cNvSpPr txBox="1"/>
          <p:nvPr/>
        </p:nvSpPr>
        <p:spPr>
          <a:xfrm>
            <a:off x="3499945" y="1"/>
            <a:ext cx="5644055" cy="6555600"/>
          </a:xfrm>
          <a:prstGeom prst="rect">
            <a:avLst/>
          </a:prstGeom>
          <a:noFill/>
          <a:ln>
            <a:noFill/>
          </a:ln>
        </p:spPr>
        <p:txBody>
          <a:bodyPr spcFirstLastPara="1" wrap="square" lIns="91425" tIns="45700" rIns="91425" bIns="45700" anchor="t" anchorCtr="0">
            <a:spAutoFit/>
          </a:bodyPr>
          <a:lstStyle/>
          <a:p>
            <a:pPr marL="342900" lvl="0" indent="-342900">
              <a:buClr>
                <a:schemeClr val="dk1"/>
              </a:buClr>
              <a:buSzPts val="2200"/>
              <a:buFont typeface="Arial" panose="020B0604020202020204" pitchFamily="34" charset="0"/>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l</a:t>
            </a: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epiej rozumieć potrzeby osoby pozostającej pod ich opieką.</a:t>
            </a:r>
            <a:r>
              <a:rPr lang="en-US" sz="2000" dirty="0" smtClean="0">
                <a:solidFill>
                  <a:schemeClr val="dk1"/>
                </a:solidFill>
                <a:latin typeface="Times New Roman" panose="02020603050405020304" pitchFamily="18" charset="0"/>
                <a:ea typeface="Calibri"/>
                <a:cs typeface="Times New Roman" panose="02020603050405020304" pitchFamily="18" charset="0"/>
                <a:sym typeface="Calibri"/>
              </a:rPr>
              <a:t/>
            </a:r>
            <a:br>
              <a:rPr lang="en-US" sz="2000" dirty="0" smtClean="0">
                <a:solidFill>
                  <a:schemeClr val="dk1"/>
                </a:solidFill>
                <a:latin typeface="Times New Roman" panose="02020603050405020304" pitchFamily="18" charset="0"/>
                <a:ea typeface="Calibri"/>
                <a:cs typeface="Times New Roman" panose="02020603050405020304" pitchFamily="18" charset="0"/>
                <a:sym typeface="Calibri"/>
              </a:rPr>
            </a:br>
            <a:endParaRPr lang="en-US"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indent="-342900">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rPr>
              <a:t>pogłębiać wiedzę na temat nieporadności/choroby/demencji</a:t>
            </a:r>
            <a:endParaRPr sz="2000" dirty="0" smtClean="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Arial"/>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p</a:t>
            </a: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oprawić komunikację z osobą, którą się opiekuje</a:t>
            </a: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203200" algn="l" rtl="0">
              <a:spcBef>
                <a:spcPts val="0"/>
              </a:spcBef>
              <a:spcAft>
                <a:spcPts val="0"/>
              </a:spcAft>
              <a:buClr>
                <a:schemeClr val="dk1"/>
              </a:buClr>
              <a:buSzPts val="2200"/>
              <a:buFont typeface="Arial"/>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rPr>
              <a:t>radzić sobie z pojawiającym się problemem</a:t>
            </a: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rPr>
              <a:t>panować nad emocjami i stresem</a:t>
            </a: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rPr>
              <a:t>zaufać własnym umiejętnościom</a:t>
            </a:r>
            <a:endParaRPr sz="2000" dirty="0" smtClean="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Arial"/>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cs typeface="Times New Roman" panose="02020603050405020304" pitchFamily="18" charset="0"/>
                <a:sym typeface="Calibri"/>
              </a:rPr>
              <a:t>otaczać się ludźmi i siecią kontaktów towarzyskich</a:t>
            </a:r>
          </a:p>
          <a:p>
            <a:pPr marL="342900" marR="0" lvl="0" indent="-342900" algn="l" rtl="0">
              <a:spcBef>
                <a:spcPts val="0"/>
              </a:spcBef>
              <a:spcAft>
                <a:spcPts val="0"/>
              </a:spcAft>
              <a:buClr>
                <a:schemeClr val="dk1"/>
              </a:buClr>
              <a:buSzPts val="2200"/>
              <a:buFont typeface="Arial"/>
              <a:buChar char="•"/>
            </a:pPr>
            <a:endParaRPr sz="2000" dirty="0" smtClean="0">
              <a:latin typeface="Times New Roman" panose="02020603050405020304" pitchFamily="18" charset="0"/>
              <a:cs typeface="Times New Roman" panose="02020603050405020304" pitchFamily="18" charset="0"/>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u</a:t>
            </a: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zyskiwać lepsze usługi</a:t>
            </a:r>
            <a:endParaRPr sz="2000" dirty="0" smtClean="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pl-PL" sz="2000" dirty="0" smtClean="0">
                <a:solidFill>
                  <a:schemeClr val="dk1"/>
                </a:solidFill>
                <a:latin typeface="Times New Roman" panose="02020603050405020304" pitchFamily="18" charset="0"/>
                <a:ea typeface="Calibri"/>
                <a:cs typeface="Times New Roman" panose="02020603050405020304" pitchFamily="18" charset="0"/>
                <a:sym typeface="Calibri"/>
              </a:rPr>
              <a:t>otrzymać wsparcie finansowe</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171450" algn="l" rtl="0">
              <a:spcBef>
                <a:spcPts val="0"/>
              </a:spcBef>
              <a:spcAft>
                <a:spcPts val="0"/>
              </a:spcAft>
              <a:buClr>
                <a:schemeClr val="dk1"/>
              </a:buClr>
              <a:buSzPts val="18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2224</TotalTime>
  <Words>927</Words>
  <Application>Microsoft Office PowerPoint</Application>
  <PresentationFormat>Pokaz na ekranie (4:3)</PresentationFormat>
  <Paragraphs>185</Paragraphs>
  <Slides>13</Slides>
  <Notes>13</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13</vt:i4>
      </vt:variant>
    </vt:vector>
  </HeadingPairs>
  <TitlesOfParts>
    <vt:vector size="18" baseType="lpstr">
      <vt:lpstr>Arial</vt:lpstr>
      <vt:lpstr>Times New Roman</vt:lpstr>
      <vt:lpstr>Calibri</vt:lpstr>
      <vt:lpstr>Hind</vt:lpstr>
      <vt:lpstr>Tema di Office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Użytkownik systemu Windows</cp:lastModifiedBy>
  <cp:revision>63</cp:revision>
  <dcterms:created xsi:type="dcterms:W3CDTF">2019-01-04T16:28:11Z</dcterms:created>
  <dcterms:modified xsi:type="dcterms:W3CDTF">2020-01-06T18:20:00Z</dcterms:modified>
</cp:coreProperties>
</file>