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metadata" ContentType="application/binary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11" roundtripDataSignature="AMtx7mindOfdT1R4lqkraMdQM+dIWts9H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4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7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7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6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7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9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9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10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1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1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1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2" name="Google Shape;62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5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15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9" name="Google Shape;69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/>
          <p:nvPr/>
        </p:nvSpPr>
        <p:spPr>
          <a:xfrm>
            <a:off x="5008097" y="2827606"/>
            <a:ext cx="3770143" cy="34162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600" b="1" i="0" u="none" strike="noStrike" cap="none" dirty="0" smtClean="0">
                <a:solidFill>
                  <a:srgbClr val="31859B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MODU</a:t>
            </a:r>
            <a:r>
              <a:rPr lang="pl-PL" sz="3600" b="1" dirty="0" smtClean="0">
                <a:solidFill>
                  <a:srgbClr val="31859B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Ł</a:t>
            </a:r>
            <a:r>
              <a:rPr lang="it-IT" sz="3600" b="1" i="0" u="none" strike="noStrike" cap="none" dirty="0" smtClean="0">
                <a:solidFill>
                  <a:srgbClr val="31859B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 </a:t>
            </a:r>
            <a:r>
              <a:rPr lang="it-IT" sz="3600" b="1" i="0" u="none" strike="noStrike" cap="none" dirty="0">
                <a:solidFill>
                  <a:srgbClr val="31859B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4</a:t>
            </a:r>
            <a:endParaRPr sz="36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200" b="1" i="0" u="none" strike="noStrike" cap="none" dirty="0">
                <a:solidFill>
                  <a:srgbClr val="31859B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 </a:t>
            </a:r>
            <a:br>
              <a:rPr lang="it-IT" sz="3200" b="1" i="0" u="none" strike="noStrike" cap="none" dirty="0">
                <a:solidFill>
                  <a:srgbClr val="31859B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</a:br>
            <a:r>
              <a:rPr lang="pl-PL" sz="3200" i="0" u="none" strike="noStrike" cap="none" dirty="0" smtClean="0">
                <a:solidFill>
                  <a:srgbClr val="31859B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Wiedza o zdrowiu </a:t>
            </a: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3200" i="0" u="none" strike="noStrike" cap="none" dirty="0" smtClean="0">
                <a:solidFill>
                  <a:srgbClr val="31859B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i korzystanie z usług interaktywnych: </a:t>
            </a: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3200" dirty="0" smtClean="0">
                <a:solidFill>
                  <a:srgbClr val="31859B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Media społeczne</a:t>
            </a:r>
            <a:r>
              <a:rPr lang="it-IT" sz="2000" i="0" u="none" strike="noStrike" cap="none" dirty="0">
                <a:solidFill>
                  <a:srgbClr val="31859B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/>
            </a:r>
            <a:br>
              <a:rPr lang="it-IT" sz="2000" i="0" u="none" strike="noStrike" cap="none" dirty="0">
                <a:solidFill>
                  <a:srgbClr val="31859B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</a:br>
            <a:endParaRPr sz="2000" i="0" u="none" strike="noStrike" cap="none" dirty="0">
              <a:solidFill>
                <a:srgbClr val="31859B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/>
          <p:nvPr/>
        </p:nvSpPr>
        <p:spPr>
          <a:xfrm>
            <a:off x="4035972" y="315310"/>
            <a:ext cx="4758621" cy="662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3600" b="1" i="0" u="none" strike="noStrike" cap="none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OGÓLNE CELE</a:t>
            </a:r>
            <a:endParaRPr sz="3600" b="1" i="0" u="none" strike="noStrike" cap="none" dirty="0">
              <a:solidFill>
                <a:schemeClr val="dk1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</p:txBody>
      </p:sp>
      <p:sp>
        <p:nvSpPr>
          <p:cNvPr id="95" name="Google Shape;95;p2"/>
          <p:cNvSpPr/>
          <p:nvPr/>
        </p:nvSpPr>
        <p:spPr>
          <a:xfrm>
            <a:off x="801706" y="1556792"/>
            <a:ext cx="7560840" cy="4154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pl-PL" sz="24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Calibri"/>
              </a:rPr>
              <a:t>Umiejętność uzyskania dostępu do interaktywnych usług i korzystania z nich w </a:t>
            </a:r>
            <a:r>
              <a:rPr lang="pl-PL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Calibri"/>
              </a:rPr>
              <a:t>celu zniwelowania różnic w wiedzy na temat zdrowia</a:t>
            </a:r>
            <a:endParaRPr sz="2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279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400" b="1" i="0" u="none" strike="noStrike" cap="none" dirty="0">
              <a:solidFill>
                <a:schemeClr val="dk1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pl-PL" sz="2400" b="0" i="0" u="none" strike="noStrike" cap="none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Nauczenie się, jak znaleźć przydatne zasoby i usługi w mediach </a:t>
            </a:r>
            <a:r>
              <a:rPr lang="pl-PL" sz="2400" b="0" i="0" u="none" strike="noStrike" cap="none" dirty="0" err="1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społecznościowych</a:t>
            </a:r>
            <a:r>
              <a:rPr lang="pl-PL" sz="2400" b="0" i="0" u="none" strike="noStrike" cap="none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 </a:t>
            </a:r>
            <a:r>
              <a:rPr lang="pl-PL" sz="2400" b="0" i="0" u="none" strike="noStrike" cap="none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w celu wsparcia nieformalnych opiekunów</a:t>
            </a:r>
            <a:endParaRPr sz="2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279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pl-PL" sz="24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Calibri"/>
              </a:rPr>
              <a:t>Umiejętność korzystania z mediów </a:t>
            </a:r>
            <a:r>
              <a:rPr lang="pl-PL" sz="2400" dirty="0" err="1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Calibri"/>
              </a:rPr>
              <a:t>społecznościowych</a:t>
            </a:r>
            <a:r>
              <a:rPr lang="pl-PL" sz="24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Calibri"/>
              </a:rPr>
              <a:t> przy użyciu krytycznego myślenia </a:t>
            </a:r>
            <a:r>
              <a:rPr lang="pl-PL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Calibri"/>
              </a:rPr>
              <a:t>do wyszukiwania informacji na temat zdrowia</a:t>
            </a:r>
            <a:endParaRPr sz="2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6" name="Google Shape;96;p2" descr="C:\Program Files (x86)\Microsoft Office\MEDIA\CAGCAT10\j0293844.wmf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3568" y="92570"/>
            <a:ext cx="1584176" cy="12241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"/>
          <p:cNvSpPr/>
          <p:nvPr/>
        </p:nvSpPr>
        <p:spPr>
          <a:xfrm>
            <a:off x="464731" y="1443826"/>
            <a:ext cx="8234700" cy="5032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-PL" sz="2400" b="0" i="0" u="none" strike="noStrike" cap="none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Uczestnicy będą potrafili</a:t>
            </a:r>
            <a:r>
              <a:rPr lang="it-IT" sz="2400" b="0" i="0" u="none" strike="noStrike" cap="none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: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31859B"/>
              </a:buClr>
              <a:buSzPts val="2400"/>
              <a:buFont typeface="Arial"/>
              <a:buChar char="•"/>
            </a:pPr>
            <a:r>
              <a:rPr lang="it-IT" sz="2000" b="1" dirty="0">
                <a:solidFill>
                  <a:srgbClr val="31859B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FACEBOOK: </a:t>
            </a:r>
            <a:r>
              <a:rPr lang="pl-PL" sz="2000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pobrać aplikację</a:t>
            </a:r>
            <a:r>
              <a:rPr lang="it-IT" sz="2000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, </a:t>
            </a:r>
            <a:r>
              <a:rPr lang="pl-PL" sz="2000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zarejestrować się</a:t>
            </a:r>
            <a:r>
              <a:rPr lang="it-IT" sz="2000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, “</a:t>
            </a:r>
            <a:r>
              <a:rPr lang="pl-PL" sz="2000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polubić</a:t>
            </a:r>
            <a:r>
              <a:rPr lang="it-IT" sz="2000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” </a:t>
            </a:r>
            <a:r>
              <a:rPr lang="pl-PL" sz="2000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stronę</a:t>
            </a:r>
            <a:r>
              <a:rPr lang="it-IT" sz="2000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, </a:t>
            </a:r>
            <a:r>
              <a:rPr lang="pl-PL" sz="2000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dołączyć do grupy</a:t>
            </a:r>
            <a:r>
              <a:rPr lang="it-IT" sz="2000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, </a:t>
            </a:r>
            <a:r>
              <a:rPr lang="pl-PL" sz="2000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wyszukać zaufane źródła na temat zdrowia</a:t>
            </a:r>
            <a:r>
              <a:rPr lang="it-IT" sz="2000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, </a:t>
            </a:r>
            <a:r>
              <a:rPr lang="pl-PL" sz="2000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unikać wątpliwych źródeł;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2000" dirty="0">
              <a:solidFill>
                <a:schemeClr val="dk1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31859B"/>
              </a:buClr>
              <a:buSzPts val="2400"/>
              <a:buFont typeface="Arial"/>
              <a:buChar char="•"/>
            </a:pPr>
            <a:r>
              <a:rPr lang="it-IT" sz="2000" b="1" dirty="0">
                <a:solidFill>
                  <a:srgbClr val="31859B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SKYPE: </a:t>
            </a:r>
            <a:r>
              <a:rPr lang="pl-PL" sz="2000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pobrać aplikację, zarejestrować się, wyszukać i dodać kontakt, prowadzić rozmowy (czat), połączyć się, prowadzić wideo rozmowy, użyć programu </a:t>
            </a:r>
            <a:r>
              <a:rPr lang="pl-PL" sz="2000" dirty="0" err="1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skype</a:t>
            </a:r>
            <a:r>
              <a:rPr lang="pl-PL" sz="2000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 jako narzędzia wsparcia dla nieformalnych opiekunów;</a:t>
            </a:r>
            <a:endParaRPr sz="2000" dirty="0">
              <a:solidFill>
                <a:schemeClr val="dk1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2000" dirty="0">
              <a:solidFill>
                <a:schemeClr val="dk1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31859B"/>
              </a:buClr>
              <a:buSzPts val="2400"/>
              <a:buFont typeface="Arial"/>
              <a:buChar char="•"/>
            </a:pPr>
            <a:r>
              <a:rPr lang="it-IT" sz="2000" b="1" dirty="0">
                <a:solidFill>
                  <a:srgbClr val="31859B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WHATSAPP/VIBER </a:t>
            </a:r>
            <a:r>
              <a:rPr lang="pl-PL" sz="2000" b="1" dirty="0" smtClean="0">
                <a:solidFill>
                  <a:srgbClr val="31859B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i</a:t>
            </a:r>
            <a:r>
              <a:rPr lang="it-IT" sz="2000" b="1" dirty="0" smtClean="0">
                <a:solidFill>
                  <a:srgbClr val="31859B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 </a:t>
            </a:r>
            <a:r>
              <a:rPr lang="it-IT" sz="2000" b="1" dirty="0">
                <a:solidFill>
                  <a:srgbClr val="31859B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MESSENGER: </a:t>
            </a:r>
            <a:r>
              <a:rPr lang="pl-PL" sz="2000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pobrać aplikację, powiązać numer telefonu, prowadzić rozmowy (czat),połączyć się, prowadzić wideo rozmowy, utworzyć grupę, nagrać wiadomość, użyć aplikacji jako narzędzi wsparcia dla nieformalnych opiekunów i unikać korzystania z niesprawdzonych źródeł informacji.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25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endParaRPr sz="5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4" name="Google Shape;104;p3" descr="C:\Program Files (x86)\Microsoft Office\MEDIA\CAGCAT10\j0299125.wmf"/>
          <p:cNvPicPr preferRelativeResize="0"/>
          <p:nvPr/>
        </p:nvPicPr>
        <p:blipFill rotWithShape="1">
          <a:blip r:embed="rId4">
            <a:alphaModFix/>
          </a:blip>
          <a:srcRect b="62191"/>
          <a:stretch/>
        </p:blipFill>
        <p:spPr>
          <a:xfrm>
            <a:off x="683568" y="222704"/>
            <a:ext cx="1604079" cy="116877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pole tekstowe 4"/>
          <p:cNvSpPr txBox="1"/>
          <p:nvPr/>
        </p:nvSpPr>
        <p:spPr>
          <a:xfrm>
            <a:off x="2569779" y="283779"/>
            <a:ext cx="5785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3600" b="1" dirty="0" smtClean="0">
                <a:latin typeface="Times New Roman" pitchFamily="18" charset="0"/>
                <a:cs typeface="Times New Roman" pitchFamily="18" charset="0"/>
              </a:rPr>
              <a:t>EFEKTY SZKOLENIA </a:t>
            </a:r>
            <a:endParaRPr lang="pl-PL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4"/>
          <p:cNvSpPr txBox="1"/>
          <p:nvPr/>
        </p:nvSpPr>
        <p:spPr>
          <a:xfrm>
            <a:off x="369658" y="246767"/>
            <a:ext cx="8424936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r"/>
            <a:r>
              <a:rPr lang="pl-PL" sz="3600" b="1" dirty="0" smtClean="0">
                <a:latin typeface="Times New Roman" pitchFamily="18" charset="0"/>
                <a:cs typeface="Times New Roman" pitchFamily="18" charset="0"/>
              </a:rPr>
              <a:t>EFEKTY SZKOLENIA </a:t>
            </a:r>
            <a:endParaRPr lang="pl-PL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1" name="Google Shape;111;p4"/>
          <p:cNvSpPr/>
          <p:nvPr/>
        </p:nvSpPr>
        <p:spPr>
          <a:xfrm>
            <a:off x="378372" y="1592317"/>
            <a:ext cx="8261131" cy="4231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425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endParaRPr sz="5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457200" rtl="0">
              <a:spcBef>
                <a:spcPts val="0"/>
              </a:spcBef>
              <a:spcAft>
                <a:spcPts val="0"/>
              </a:spcAft>
              <a:buClr>
                <a:srgbClr val="31859B"/>
              </a:buClr>
              <a:buSzPts val="2800"/>
              <a:buFont typeface="Arial"/>
              <a:buChar char="•"/>
            </a:pPr>
            <a:endParaRPr lang="pl-PL" sz="2400" b="1" dirty="0" smtClean="0">
              <a:solidFill>
                <a:srgbClr val="31859B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  <a:p>
            <a:pPr marL="457200" marR="0" lvl="0" indent="-457200" rtl="0">
              <a:spcBef>
                <a:spcPts val="0"/>
              </a:spcBef>
              <a:spcAft>
                <a:spcPts val="0"/>
              </a:spcAft>
              <a:buClr>
                <a:srgbClr val="31859B"/>
              </a:buClr>
              <a:buSzPts val="2800"/>
              <a:buFont typeface="Arial"/>
              <a:buChar char="•"/>
            </a:pPr>
            <a:r>
              <a:rPr lang="pl-PL" sz="2400" b="1" dirty="0" smtClean="0">
                <a:solidFill>
                  <a:srgbClr val="31859B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Fora </a:t>
            </a:r>
            <a:r>
              <a:rPr lang="pl-PL" sz="2400" b="1" dirty="0" err="1" smtClean="0">
                <a:solidFill>
                  <a:srgbClr val="31859B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online</a:t>
            </a:r>
            <a:r>
              <a:rPr lang="pl-PL" sz="2400" b="1" dirty="0" smtClean="0">
                <a:solidFill>
                  <a:srgbClr val="31859B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 </a:t>
            </a:r>
            <a:r>
              <a:rPr lang="it-IT" sz="2400" b="1" dirty="0" smtClean="0">
                <a:solidFill>
                  <a:srgbClr val="31859B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: </a:t>
            </a:r>
            <a:r>
              <a:rPr lang="pl-PL" sz="2400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wyszukiwać fora internetowe i uczestniczyć w nich, wykorzystywać je jako narzędzia wsparcia dla nieformalnych opiekunów, dokonywać wyboru odpowiednich informacji do udostępnienia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400" dirty="0">
              <a:solidFill>
                <a:schemeClr val="dk1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31859B"/>
              </a:buClr>
              <a:buSzPts val="2800"/>
              <a:buFont typeface="Arial"/>
              <a:buChar char="•"/>
            </a:pPr>
            <a:r>
              <a:rPr lang="pl-PL" sz="2400" b="1" dirty="0" smtClean="0">
                <a:solidFill>
                  <a:srgbClr val="31859B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Słowa kluczowe</a:t>
            </a:r>
            <a:r>
              <a:rPr lang="it-IT" sz="2400" b="1" dirty="0" smtClean="0">
                <a:solidFill>
                  <a:srgbClr val="31859B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: </a:t>
            </a:r>
            <a:r>
              <a:rPr lang="pl-PL" sz="2400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rozumieć język każdej usługi interaktywnej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12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</a:pPr>
            <a:endParaRPr sz="2400" dirty="0">
              <a:solidFill>
                <a:schemeClr val="dk1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31859B"/>
              </a:buClr>
              <a:buSzPts val="2800"/>
              <a:buFont typeface="Arial"/>
              <a:buChar char="•"/>
            </a:pPr>
            <a:r>
              <a:rPr lang="pl-PL" sz="2400" b="1" dirty="0" smtClean="0">
                <a:solidFill>
                  <a:srgbClr val="31859B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Zasady</a:t>
            </a:r>
            <a:r>
              <a:rPr lang="it-IT" sz="2400" b="1" dirty="0" smtClean="0">
                <a:solidFill>
                  <a:srgbClr val="31859B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: </a:t>
            </a:r>
            <a:r>
              <a:rPr lang="pl-PL" sz="2400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orientować się, co robić a czego unikać w każdej usłudze interaktywnej</a:t>
            </a:r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31859B"/>
              </a:buClr>
              <a:buSzPts val="2800"/>
              <a:buFont typeface="Arial"/>
              <a:buChar char="•"/>
            </a:pPr>
            <a:endParaRPr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" name="Google Shape;112;p4" descr="C:\Program Files (x86)\Microsoft Office\MEDIA\CAGCAT10\j0299125.wmf"/>
          <p:cNvPicPr preferRelativeResize="0"/>
          <p:nvPr/>
        </p:nvPicPr>
        <p:blipFill rotWithShape="1">
          <a:blip r:embed="rId4">
            <a:alphaModFix/>
          </a:blip>
          <a:srcRect b="62191"/>
          <a:stretch/>
        </p:blipFill>
        <p:spPr>
          <a:xfrm>
            <a:off x="755576" y="246767"/>
            <a:ext cx="1604079" cy="11687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2025749" y="4965895"/>
            <a:ext cx="5359790" cy="731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dirty="0" smtClean="0">
                <a:latin typeface="Times New Roman" pitchFamily="18" charset="0"/>
                <a:cs typeface="Times New Roman" pitchFamily="18" charset="0"/>
              </a:rPr>
              <a:t>Dziękujemy za uwagę!</a:t>
            </a:r>
            <a:endParaRPr lang="pl-P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228</Words>
  <Application>Microsoft Office PowerPoint</Application>
  <PresentationFormat>Pokaz na ekranie (4:3)</PresentationFormat>
  <Paragraphs>30</Paragraphs>
  <Slides>5</Slides>
  <Notes>5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5</vt:i4>
      </vt:variant>
    </vt:vector>
  </HeadingPairs>
  <TitlesOfParts>
    <vt:vector size="6" baseType="lpstr">
      <vt:lpstr>Tema di Office</vt:lpstr>
      <vt:lpstr>Slajd 1</vt:lpstr>
      <vt:lpstr>Slajd 2</vt:lpstr>
      <vt:lpstr>Slajd 3</vt:lpstr>
      <vt:lpstr>Slajd 4</vt:lpstr>
      <vt:lpstr>Slajd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RSeneca</dc:creator>
  <cp:lastModifiedBy>Użytkownik systemu Windows</cp:lastModifiedBy>
  <cp:revision>11</cp:revision>
  <dcterms:created xsi:type="dcterms:W3CDTF">2019-01-04T16:28:11Z</dcterms:created>
  <dcterms:modified xsi:type="dcterms:W3CDTF">2020-01-09T22:53:59Z</dcterms:modified>
</cp:coreProperties>
</file>