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metadata" ContentType="application/binary"/>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orient="horz" pos="2160" id="1">
          <p15:clr>
            <a:srgbClr val="A4A3A4"/>
          </p15:clr>
        </p15:guide>
        <p15:guide pos="2880" id="2">
          <p15:clr>
            <a:srgbClr val="A4A3A4"/>
          </p15:clr>
        </p15:guide>
      </p15:sldGuideLst>
    </p:ext>
    <p:ext uri="http://customooxmlschemas.google.com/">
      <go:slidesCustomData xmlns="" xmlns:p15="http://schemas.microsoft.com/office/powerpoint/2012/main" xmlns:go="http://customooxmlschemas.google.com/" roundtripDataSignature="AMtx7mgx6dPEAq9odEpVjQs+sFhtjjmkHw==" r:id="rId15"/>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ily project" initials="" lastIdx="5" clrIdx="0"/>
  <p:cmAuthor id="1" name="kentro panormou" initials="" lastIdx="4" clrIdx="1"/>
  <p:cmAuthor id="2" name="HP"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364" autoAdjust="0"/>
  </p:normalViewPr>
  <p:slideViewPr>
    <p:cSldViewPr snapToGrid="0">
      <p:cViewPr varScale="1">
        <p:scale>
          <a:sx n="60" d="100"/>
          <a:sy n="60" d="100"/>
        </p:scale>
        <p:origin x="-1656"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customschemas.google.com/relationships/presentationmetadata" Target="metadata"/><Relationship Id="rId10" Type="http://schemas.openxmlformats.org/officeDocument/2006/relationships/notesMaster" Target="notesMasters/notesMaster1.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lang="pl-PL" dirty="0" smtClean="0"/>
          </a:p>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Witamy na kolejnym kursie projektu </a:t>
            </a:r>
            <a:r>
              <a:rPr lang="pl-PL" sz="1200" b="0" i="0" u="none" strike="noStrike" cap="none" dirty="0" err="1" smtClean="0">
                <a:solidFill>
                  <a:schemeClr val="dk1"/>
                </a:solidFill>
                <a:latin typeface="Calibri"/>
                <a:ea typeface="Calibri"/>
                <a:cs typeface="Calibri"/>
                <a:sym typeface="Calibri"/>
              </a:rPr>
              <a:t>elily</a:t>
            </a:r>
            <a:r>
              <a:rPr lang="pl-PL" sz="1200" b="0" i="0" u="none" strike="noStrike" cap="none" dirty="0" smtClean="0">
                <a:solidFill>
                  <a:schemeClr val="dk1"/>
                </a:solidFill>
                <a:latin typeface="Calibri"/>
                <a:ea typeface="Calibri"/>
                <a:cs typeface="Calibri"/>
                <a:sym typeface="Calibri"/>
              </a:rPr>
              <a:t>!</a:t>
            </a:r>
            <a:r>
              <a:rPr lang="pl-PL" dirty="0" smtClean="0"/>
              <a:t/>
            </a:r>
            <a:br>
              <a:rPr lang="pl-PL" dirty="0" smtClean="0"/>
            </a:br>
            <a:endParaRPr lang="pl-PL" dirty="0" smtClean="0"/>
          </a:p>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W tym module udzielimy kilku wskazówek na temat promocji lepszej komunikacji i doskonalenia umiejętności związanych ze zdrowiem.</a:t>
            </a:r>
            <a:endParaRPr dirty="0"/>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lang="pl-PL" dirty="0" smtClean="0"/>
          </a:p>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Podczas wizyty u lekarza bardzo ważne jest, aby dokładnie przekazać, jakie objawy ma pacjent.</a:t>
            </a:r>
          </a:p>
          <a:p>
            <a:pPr marL="0" lvl="0" indent="0" algn="l" rtl="0">
              <a:spcBef>
                <a:spcPts val="0"/>
              </a:spcBef>
              <a:spcAft>
                <a:spcPts val="0"/>
              </a:spcAft>
              <a:buNone/>
            </a:pPr>
            <a:r>
              <a:rPr lang="pl-PL" sz="1200" b="0" i="0" u="none" strike="noStrike" cap="none" dirty="0" smtClean="0">
                <a:solidFill>
                  <a:schemeClr val="dk1"/>
                </a:solidFill>
                <a:latin typeface="Calibri"/>
                <a:cs typeface="Calibri"/>
                <a:sym typeface="Calibri"/>
              </a:rPr>
              <a:t>Jeżeli powiesz, że pacjent cierpi, jest to bardzo ogólny opis, ale jeżeli przekażesz</a:t>
            </a:r>
            <a:r>
              <a:rPr lang="pl-PL" sz="1200" b="0" i="0" u="none" strike="noStrike" cap="none" baseline="0" dirty="0" smtClean="0">
                <a:solidFill>
                  <a:schemeClr val="dk1"/>
                </a:solidFill>
                <a:latin typeface="Calibri"/>
                <a:cs typeface="Calibri"/>
                <a:sym typeface="Calibri"/>
              </a:rPr>
              <a:t>, że boli go głowa i prawa ręka, dasz lekarzowi szansę na lepsze zbadanie pacjenta i tym samym postawienie dokładniejszej diagnozy.</a:t>
            </a:r>
            <a:endParaRPr dirty="0"/>
          </a:p>
        </p:txBody>
      </p:sp>
      <p:sp>
        <p:nvSpPr>
          <p:cNvPr id="93" name="Google Shape;93;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lang="pl-PL" dirty="0" smtClean="0"/>
          </a:p>
          <a:p>
            <a:pPr marL="0" marR="0" lvl="0" indent="0" algn="l" rtl="0">
              <a:lnSpc>
                <a:spcPct val="100000"/>
              </a:lnSpc>
              <a:spcBef>
                <a:spcPts val="0"/>
              </a:spcBef>
              <a:spcAft>
                <a:spcPts val="0"/>
              </a:spcAft>
              <a:buClr>
                <a:schemeClr val="dk1"/>
              </a:buClr>
              <a:buSzPts val="1200"/>
              <a:buFont typeface="Calibri"/>
              <a:buNone/>
            </a:pPr>
            <a:r>
              <a:rPr lang="pl-PL" sz="1200" b="0" i="0" u="none" strike="noStrike" cap="none" dirty="0" smtClean="0">
                <a:solidFill>
                  <a:schemeClr val="dk1"/>
                </a:solidFill>
                <a:latin typeface="Calibri"/>
                <a:ea typeface="Calibri"/>
                <a:cs typeface="Calibri"/>
                <a:sym typeface="Calibri"/>
              </a:rPr>
              <a:t>Bardzo ważne jest, aby zauważyć,</a:t>
            </a:r>
            <a:r>
              <a:rPr lang="pl-PL" sz="1200" b="0" i="0" u="none" strike="noStrike" cap="none" baseline="0" dirty="0" smtClean="0">
                <a:solidFill>
                  <a:schemeClr val="dk1"/>
                </a:solidFill>
                <a:latin typeface="Calibri"/>
                <a:ea typeface="Calibri"/>
                <a:cs typeface="Calibri"/>
                <a:sym typeface="Calibri"/>
              </a:rPr>
              <a:t> </a:t>
            </a:r>
            <a:r>
              <a:rPr lang="pl-PL" sz="1200" b="0" i="0" u="none" strike="noStrike" cap="none" dirty="0" smtClean="0">
                <a:solidFill>
                  <a:schemeClr val="dk1"/>
                </a:solidFill>
                <a:latin typeface="Calibri"/>
                <a:ea typeface="Calibri"/>
                <a:cs typeface="Calibri"/>
                <a:sym typeface="Calibri"/>
              </a:rPr>
              <a:t>kiedy pojawiają się objawy. Czy dzieje się to codziennie od miesiąca, czy zdarzyło się to raz, więc jest to jednorazowy incydent? Ważne jest także, aby wspomnieć, jak długo objawy się utrzymują </a:t>
            </a:r>
            <a:r>
              <a:rPr lang="pl-PL" sz="1200" b="0" i="0" u="none" strike="noStrike" cap="none" baseline="0" dirty="0" smtClean="0">
                <a:solidFill>
                  <a:schemeClr val="dk1"/>
                </a:solidFill>
                <a:latin typeface="Calibri"/>
                <a:ea typeface="Calibri"/>
                <a:cs typeface="Calibri"/>
                <a:sym typeface="Calibri"/>
              </a:rPr>
              <a:t>i jak bardzo są one intensywne.</a:t>
            </a:r>
            <a:endParaRPr dirty="0"/>
          </a:p>
          <a:p>
            <a:pPr marL="0" lvl="0" indent="0" algn="l" rtl="0">
              <a:spcBef>
                <a:spcPts val="0"/>
              </a:spcBef>
              <a:spcAft>
                <a:spcPts val="0"/>
              </a:spcAft>
              <a:buNone/>
            </a:pPr>
            <a:endParaRPr dirty="0"/>
          </a:p>
        </p:txBody>
      </p:sp>
      <p:sp>
        <p:nvSpPr>
          <p:cNvPr id="101" name="Google Shape;10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Niezbędne jest poinformowanie lekarza, jeśli niedawno nastąpiła jakaś zmiana recepty  wystawionej na pacjenta, występują u niego inne problemy zdrowotne, lub jakiekolwiek niepożądane działanie</a:t>
            </a:r>
            <a:r>
              <a:rPr lang="pl-PL" sz="1200" b="0" i="0" u="none" strike="noStrike" cap="none" baseline="0" dirty="0" smtClean="0">
                <a:solidFill>
                  <a:schemeClr val="dk1"/>
                </a:solidFill>
                <a:latin typeface="Calibri"/>
                <a:ea typeface="Calibri"/>
                <a:cs typeface="Calibri"/>
                <a:sym typeface="Calibri"/>
              </a:rPr>
              <a:t> </a:t>
            </a:r>
            <a:r>
              <a:rPr lang="pl-PL" sz="1200" b="0" i="0" u="none" strike="noStrike" cap="none" dirty="0" smtClean="0">
                <a:solidFill>
                  <a:schemeClr val="dk1"/>
                </a:solidFill>
                <a:latin typeface="Calibri"/>
                <a:ea typeface="Calibri"/>
                <a:cs typeface="Calibri"/>
                <a:sym typeface="Calibri"/>
              </a:rPr>
              <a:t>leku, który przyjmował w przeszłości.</a:t>
            </a:r>
            <a:endParaRPr dirty="0"/>
          </a:p>
        </p:txBody>
      </p:sp>
      <p:sp>
        <p:nvSpPr>
          <p:cNvPr id="109" name="Google Shape;10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Ważne jest również, aby nauczyć się uważnie słuchać podczas wizyty u lekarza, tak aby zaistniała</a:t>
            </a:r>
            <a:r>
              <a:rPr lang="pl-PL" sz="1200" b="0" i="0" u="none" strike="noStrike" cap="none" baseline="0" dirty="0" smtClean="0">
                <a:solidFill>
                  <a:schemeClr val="dk1"/>
                </a:solidFill>
                <a:latin typeface="Calibri"/>
                <a:ea typeface="Calibri"/>
                <a:cs typeface="Calibri"/>
                <a:sym typeface="Calibri"/>
              </a:rPr>
              <a:t> właściwa komunikacja.  Należy zaczekać, aż lekarz skończy mówić, zanim zaczniemy zadawać pytania.  Nie należy mówić jednocześnie z nim, ponieważ prowadzi to nieuchronnie do braku wzajemnego zrozumienia.</a:t>
            </a:r>
            <a:endParaRPr lang="pl-PL" sz="1200" b="0" i="0" u="none" strike="noStrike" cap="none" dirty="0" smtClean="0">
              <a:solidFill>
                <a:schemeClr val="dk1"/>
              </a:solidFill>
              <a:latin typeface="Calibri"/>
              <a:ea typeface="Calibri"/>
              <a:cs typeface="Calibri"/>
              <a:sym typeface="Calibri"/>
            </a:endParaRPr>
          </a:p>
          <a:p>
            <a:pPr marL="0" lvl="0" indent="0" algn="l" rtl="0">
              <a:spcBef>
                <a:spcPts val="0"/>
              </a:spcBef>
              <a:spcAft>
                <a:spcPts val="0"/>
              </a:spcAft>
              <a:buNone/>
            </a:pPr>
            <a:endParaRPr lang="pl-PL" sz="1200" b="0" i="0" u="none" strike="noStrike" cap="none" dirty="0" smtClean="0">
              <a:solidFill>
                <a:schemeClr val="dk1"/>
              </a:solidFill>
              <a:latin typeface="Calibri"/>
              <a:ea typeface="Calibri"/>
              <a:cs typeface="Calibri"/>
              <a:sym typeface="Calibri"/>
            </a:endParaRPr>
          </a:p>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 </a:t>
            </a:r>
            <a:endParaRPr dirty="0"/>
          </a:p>
        </p:txBody>
      </p:sp>
      <p:sp>
        <p:nvSpPr>
          <p:cNvPr id="117" name="Google Shape;117;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Przed wizytą lekarską należy sprawdzić parę spraw. </a:t>
            </a:r>
          </a:p>
          <a:p>
            <a:pPr marL="0" lvl="0" indent="0" algn="l" rtl="0">
              <a:spcBef>
                <a:spcPts val="0"/>
              </a:spcBef>
              <a:spcAft>
                <a:spcPts val="0"/>
              </a:spcAft>
              <a:buNone/>
            </a:pPr>
            <a:endParaRPr lang="pl-PL" sz="1200" b="0" i="0" u="none" strike="noStrike" cap="none" dirty="0" smtClean="0">
              <a:solidFill>
                <a:schemeClr val="dk1"/>
              </a:solidFill>
              <a:latin typeface="Calibri"/>
              <a:ea typeface="Calibri"/>
              <a:cs typeface="Calibri"/>
              <a:sym typeface="Calibri"/>
            </a:endParaRPr>
          </a:p>
          <a:p>
            <a:pPr marL="0" lvl="0" indent="0" algn="l" rtl="0">
              <a:spcBef>
                <a:spcPts val="0"/>
              </a:spcBef>
              <a:spcAft>
                <a:spcPts val="0"/>
              </a:spcAft>
              <a:buNone/>
            </a:pPr>
            <a:r>
              <a:rPr lang="pl-PL" sz="1200" b="0" i="0" u="none" strike="noStrike" cap="none" dirty="0" smtClean="0">
                <a:solidFill>
                  <a:schemeClr val="dk1"/>
                </a:solidFill>
                <a:latin typeface="Calibri"/>
                <a:ea typeface="Calibri"/>
                <a:cs typeface="Calibri"/>
                <a:sym typeface="Calibri"/>
              </a:rPr>
              <a:t> Czy jest gotów z Tobą porozmawiać, czy kilkakrotnie</a:t>
            </a:r>
            <a:r>
              <a:rPr lang="pl-PL" sz="1200" b="0" i="0" u="none" strike="noStrike" cap="none" baseline="0" dirty="0" smtClean="0">
                <a:solidFill>
                  <a:schemeClr val="dk1"/>
                </a:solidFill>
                <a:latin typeface="Calibri"/>
                <a:ea typeface="Calibri"/>
                <a:cs typeface="Calibri"/>
                <a:sym typeface="Calibri"/>
              </a:rPr>
              <a:t> usiłujesz nawiązać z nim kontakt</a:t>
            </a:r>
            <a:r>
              <a:rPr lang="pl-PL" sz="1200" b="0" i="0" u="none" strike="noStrike" cap="none" dirty="0" smtClean="0">
                <a:solidFill>
                  <a:schemeClr val="dk1"/>
                </a:solidFill>
                <a:latin typeface="Calibri"/>
                <a:ea typeface="Calibri"/>
                <a:cs typeface="Calibri"/>
                <a:sym typeface="Calibri"/>
              </a:rPr>
              <a:t>? Czy zechce Ciebie uważnie wysłuchać? Czy jego</a:t>
            </a:r>
            <a:r>
              <a:rPr lang="pl-PL" sz="1200" b="0" i="0" u="none" strike="noStrike" cap="none" baseline="0" dirty="0" smtClean="0">
                <a:solidFill>
                  <a:schemeClr val="dk1"/>
                </a:solidFill>
                <a:latin typeface="Calibri"/>
                <a:ea typeface="Calibri"/>
                <a:cs typeface="Calibri"/>
                <a:sym typeface="Calibri"/>
              </a:rPr>
              <a:t> gabinet jest</a:t>
            </a:r>
            <a:r>
              <a:rPr lang="pl-PL" sz="1200" b="0" i="0" u="none" strike="noStrike" cap="none" dirty="0" smtClean="0">
                <a:solidFill>
                  <a:schemeClr val="dk1"/>
                </a:solidFill>
                <a:latin typeface="Calibri"/>
                <a:ea typeface="Calibri"/>
                <a:cs typeface="Calibri"/>
                <a:sym typeface="Calibri"/>
              </a:rPr>
              <a:t> blisko Twojego miejsca zamieszkania, więc w razie nagłego wypadku łatwo jest do niego dotrzeć?</a:t>
            </a:r>
            <a:endParaRPr lang="pl-PL" dirty="0"/>
          </a:p>
        </p:txBody>
      </p:sp>
      <p:sp>
        <p:nvSpPr>
          <p:cNvPr id="125" name="Google Shape;12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3" name="Google Shape;133;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10"/>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0"/>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9"/>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20"/>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0"/>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1"/>
        <p:cNvGrpSpPr/>
        <p:nvPr/>
      </p:nvGrpSpPr>
      <p:grpSpPr>
        <a:xfrm>
          <a:off x="0" y="0"/>
          <a:ext cx="0" cy="0"/>
          <a:chOff x="0" y="0"/>
          <a:chExt cx="0" cy="0"/>
        </a:xfrm>
      </p:grpSpPr>
      <p:sp>
        <p:nvSpPr>
          <p:cNvPr id="22" name="Google Shape;22;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7"/>
        <p:cNvGrpSpPr/>
        <p:nvPr/>
      </p:nvGrpSpPr>
      <p:grpSpPr>
        <a:xfrm>
          <a:off x="0" y="0"/>
          <a:ext cx="0" cy="0"/>
          <a:chOff x="0" y="0"/>
          <a:chExt cx="0" cy="0"/>
        </a:xfrm>
      </p:grpSpPr>
      <p:sp>
        <p:nvSpPr>
          <p:cNvPr id="28" name="Google Shape;28;p12"/>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2"/>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3"/>
        <p:cNvGrpSpPr/>
        <p:nvPr/>
      </p:nvGrpSpPr>
      <p:grpSpPr>
        <a:xfrm>
          <a:off x="0" y="0"/>
          <a:ext cx="0" cy="0"/>
          <a:chOff x="0" y="0"/>
          <a:chExt cx="0" cy="0"/>
        </a:xfrm>
      </p:grpSpPr>
      <p:sp>
        <p:nvSpPr>
          <p:cNvPr id="34" name="Google Shape;34;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3"/>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3"/>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4"/>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4"/>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4"/>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4"/>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9"/>
        <p:cNvGrpSpPr/>
        <p:nvPr/>
      </p:nvGrpSpPr>
      <p:grpSpPr>
        <a:xfrm>
          <a:off x="0" y="0"/>
          <a:ext cx="0" cy="0"/>
          <a:chOff x="0" y="0"/>
          <a:chExt cx="0" cy="0"/>
        </a:xfrm>
      </p:grpSpPr>
      <p:sp>
        <p:nvSpPr>
          <p:cNvPr id="50" name="Google Shape;50;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4"/>
        <p:cNvGrpSpPr/>
        <p:nvPr/>
      </p:nvGrpSpPr>
      <p:grpSpPr>
        <a:xfrm>
          <a:off x="0" y="0"/>
          <a:ext cx="0" cy="0"/>
          <a:chOff x="0" y="0"/>
          <a:chExt cx="0" cy="0"/>
        </a:xfrm>
      </p:grpSpPr>
      <p:sp>
        <p:nvSpPr>
          <p:cNvPr id="55" name="Google Shape;55;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1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18"/>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8"/>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8"/>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s://pngio.com/images/png-324015.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s://www.freepik.com/premium-vector/old-man-walking-with-walking-stick_5333244.ht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gizmodo.com/why-some-pills-are-little-white-discs-and-others-are-bi-5952430"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www.freepik.com/free-vector/doctor-talking-patient_2126514.htm" TargetMode="Externa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medicalnewstoday.com/articles/322195.php" TargetMode="Externa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www.pinclipart.com/maxpin/Txbhb/" TargetMode="Externa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8"/>
        <p:cNvGrpSpPr/>
        <p:nvPr/>
      </p:nvGrpSpPr>
      <p:grpSpPr>
        <a:xfrm>
          <a:off x="0" y="0"/>
          <a:ext cx="0" cy="0"/>
          <a:chOff x="0" y="0"/>
          <a:chExt cx="0" cy="0"/>
        </a:xfrm>
      </p:grpSpPr>
      <p:sp>
        <p:nvSpPr>
          <p:cNvPr id="89" name="Google Shape;89;p1"/>
          <p:cNvSpPr txBox="1"/>
          <p:nvPr/>
        </p:nvSpPr>
        <p:spPr>
          <a:xfrm>
            <a:off x="4016830" y="3362631"/>
            <a:ext cx="4920694" cy="317005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l-PL" sz="3200" b="1"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MODUŁ1</a:t>
            </a:r>
            <a:endParaRPr lang="pl-PL" sz="3200" b="1" dirty="0" smtClean="0">
              <a:latin typeface="Times New Roman" panose="02020603050405020304" pitchFamily="18" charset="0"/>
              <a:cs typeface="Times New Roman" panose="02020603050405020304" pitchFamily="18" charset="0"/>
            </a:endParaRPr>
          </a:p>
          <a:p>
            <a:pPr marL="0" marR="0" lvl="0" indent="0" algn="ctr" rtl="0">
              <a:spcBef>
                <a:spcPts val="0"/>
              </a:spcBef>
              <a:spcAft>
                <a:spcPts val="0"/>
              </a:spcAft>
              <a:buNone/>
            </a:pPr>
            <a:r>
              <a:rPr lang="pl-PL" sz="2800" dirty="0" smtClean="0">
                <a:solidFill>
                  <a:schemeClr val="dk1"/>
                </a:solidFill>
                <a:latin typeface="Times New Roman" panose="02020603050405020304" pitchFamily="18" charset="0"/>
                <a:ea typeface="Calibri"/>
                <a:cs typeface="Times New Roman" panose="02020603050405020304" pitchFamily="18" charset="0"/>
                <a:sym typeface="Calibri"/>
              </a:rPr>
              <a:t>Wskazówki </a:t>
            </a:r>
            <a:r>
              <a:rPr lang="pl-PL" sz="2800" dirty="0" smtClean="0">
                <a:solidFill>
                  <a:schemeClr val="dk1"/>
                </a:solidFill>
                <a:latin typeface="Times New Roman" panose="02020603050405020304" pitchFamily="18" charset="0"/>
                <a:ea typeface="Calibri"/>
                <a:cs typeface="Times New Roman" panose="02020603050405020304" pitchFamily="18" charset="0"/>
                <a:sym typeface="Calibri"/>
              </a:rPr>
              <a:t>dotyczące promowania  lepszej komunikacji z pracownikami służby zdrowia i doskonalenia znajomości zagadnień zdrowotnych</a:t>
            </a:r>
            <a:endParaRPr sz="28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4"/>
        <p:cNvGrpSpPr/>
        <p:nvPr/>
      </p:nvGrpSpPr>
      <p:grpSpPr>
        <a:xfrm>
          <a:off x="0" y="0"/>
          <a:ext cx="0" cy="0"/>
          <a:chOff x="0" y="0"/>
          <a:chExt cx="0" cy="0"/>
        </a:xfrm>
      </p:grpSpPr>
      <p:sp>
        <p:nvSpPr>
          <p:cNvPr id="95" name="Google Shape;95;p2"/>
          <p:cNvSpPr/>
          <p:nvPr/>
        </p:nvSpPr>
        <p:spPr>
          <a:xfrm>
            <a:off x="2239348" y="384215"/>
            <a:ext cx="5546430" cy="76944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l-PL" sz="4400" b="1" dirty="0" smtClean="0">
                <a:solidFill>
                  <a:schemeClr val="dk1"/>
                </a:solidFill>
                <a:latin typeface="Times New Roman" panose="02020603050405020304" pitchFamily="18" charset="0"/>
                <a:ea typeface="Calibri"/>
                <a:cs typeface="Times New Roman" panose="02020603050405020304" pitchFamily="18" charset="0"/>
                <a:sym typeface="Calibri"/>
              </a:rPr>
              <a:t>Jakie </a:t>
            </a:r>
            <a:r>
              <a:rPr lang="pl-PL" sz="3600" dirty="0" smtClean="0">
                <a:solidFill>
                  <a:schemeClr val="dk1"/>
                </a:solidFill>
                <a:latin typeface="Times New Roman" panose="02020603050405020304" pitchFamily="18" charset="0"/>
                <a:ea typeface="Calibri"/>
                <a:cs typeface="Times New Roman" panose="02020603050405020304" pitchFamily="18" charset="0"/>
                <a:sym typeface="Calibri"/>
              </a:rPr>
              <a:t>są objawy</a:t>
            </a:r>
            <a:r>
              <a:rPr lang="en-US" sz="3600" dirty="0" smtClean="0">
                <a:solidFill>
                  <a:schemeClr val="dk1"/>
                </a:solidFill>
                <a:latin typeface="Times New Roman" panose="02020603050405020304" pitchFamily="18" charset="0"/>
                <a:ea typeface="Calibri"/>
                <a:cs typeface="Times New Roman" panose="02020603050405020304" pitchFamily="18" charset="0"/>
                <a:sym typeface="Calibri"/>
              </a:rPr>
              <a:t>?</a:t>
            </a:r>
            <a:endParaRPr sz="3600" dirty="0">
              <a:latin typeface="Times New Roman" panose="02020603050405020304" pitchFamily="18" charset="0"/>
              <a:cs typeface="Times New Roman" panose="02020603050405020304" pitchFamily="18" charset="0"/>
            </a:endParaRPr>
          </a:p>
        </p:txBody>
      </p:sp>
      <p:sp>
        <p:nvSpPr>
          <p:cNvPr id="5" name="Ορθογώνιο 4">
            <a:extLst>
              <a:ext uri="{FF2B5EF4-FFF2-40B4-BE49-F238E27FC236}">
                <a16:creationId xmlns:a16="http://schemas.microsoft.com/office/drawing/2014/main" xmlns="" id="{E141299A-5635-4660-8CBA-B849667E5FDA}"/>
              </a:ext>
            </a:extLst>
          </p:cNvPr>
          <p:cNvSpPr/>
          <p:nvPr/>
        </p:nvSpPr>
        <p:spPr>
          <a:xfrm>
            <a:off x="251520" y="1916832"/>
            <a:ext cx="8712968" cy="4951355"/>
          </a:xfrm>
          <a:prstGeom prst="rect">
            <a:avLst/>
          </a:prstGeom>
        </p:spPr>
        <p:txBody>
          <a:bodyPr wrap="square">
            <a:spAutoFit/>
          </a:bodyPr>
          <a:lstStyle/>
          <a:p>
            <a:pPr marL="717750" lvl="1" indent="-285750">
              <a:lnSpc>
                <a:spcPct val="150000"/>
              </a:lnSpc>
              <a:buFont typeface="Wingdings" panose="05000000000000000000" pitchFamily="2" charset="2"/>
              <a:buChar char="v"/>
            </a:pPr>
            <a:r>
              <a:rPr lang="pl-PL" sz="2400" dirty="0" smtClean="0">
                <a:latin typeface="Times New Roman" panose="02020603050405020304" pitchFamily="18" charset="0"/>
                <a:cs typeface="Times New Roman" panose="02020603050405020304" pitchFamily="18" charset="0"/>
              </a:rPr>
              <a:t>Czy pacjent/</a:t>
            </a:r>
            <a:r>
              <a:rPr lang="pl-PL" sz="2400" dirty="0" err="1" smtClean="0">
                <a:latin typeface="Times New Roman" panose="02020603050405020304" pitchFamily="18" charset="0"/>
                <a:cs typeface="Times New Roman" panose="02020603050405020304" pitchFamily="18" charset="0"/>
              </a:rPr>
              <a:t>ka</a:t>
            </a:r>
            <a:r>
              <a:rPr lang="pl-PL" sz="2400" dirty="0" smtClean="0">
                <a:latin typeface="Times New Roman" panose="02020603050405020304" pitchFamily="18" charset="0"/>
                <a:cs typeface="Times New Roman" panose="02020603050405020304" pitchFamily="18" charset="0"/>
              </a:rPr>
              <a:t> odczuwa ból w konkretnej części ciała?</a:t>
            </a:r>
            <a:endParaRPr lang="en-US" sz="2400" dirty="0">
              <a:latin typeface="Times New Roman" panose="02020603050405020304" pitchFamily="18" charset="0"/>
              <a:cs typeface="Times New Roman" panose="02020603050405020304" pitchFamily="18" charset="0"/>
            </a:endParaRPr>
          </a:p>
          <a:p>
            <a:pPr marL="432000" lvl="1">
              <a:lnSpc>
                <a:spcPct val="150000"/>
              </a:lnSpc>
            </a:pPr>
            <a:endParaRPr lang="en-US" sz="2400" dirty="0">
              <a:latin typeface="Times New Roman" panose="02020603050405020304" pitchFamily="18" charset="0"/>
              <a:cs typeface="Times New Roman" panose="02020603050405020304" pitchFamily="18" charset="0"/>
            </a:endParaRPr>
          </a:p>
          <a:p>
            <a:pPr marL="432000" lvl="1">
              <a:lnSpc>
                <a:spcPct val="150000"/>
              </a:lnSpc>
            </a:pPr>
            <a:endParaRPr lang="en-US" sz="2400" dirty="0">
              <a:latin typeface="Times New Roman" panose="02020603050405020304" pitchFamily="18" charset="0"/>
              <a:cs typeface="Times New Roman" panose="02020603050405020304" pitchFamily="18" charset="0"/>
            </a:endParaRPr>
          </a:p>
          <a:p>
            <a:pPr marL="717750" lvl="1" indent="-285750">
              <a:lnSpc>
                <a:spcPct val="150000"/>
              </a:lnSpc>
              <a:buFont typeface="Wingdings" panose="05000000000000000000" pitchFamily="2" charset="2"/>
              <a:buChar char="v"/>
            </a:pPr>
            <a:r>
              <a:rPr lang="pl-PL" sz="2400" dirty="0" smtClean="0">
                <a:latin typeface="Times New Roman" panose="02020603050405020304" pitchFamily="18" charset="0"/>
                <a:cs typeface="Times New Roman" panose="02020603050405020304" pitchFamily="18" charset="0"/>
              </a:rPr>
              <a:t>W jaki sposób wyraża on/ona to, co czuje?</a:t>
            </a:r>
            <a:endParaRPr lang="en-US" sz="2400" dirty="0">
              <a:latin typeface="Times New Roman" panose="02020603050405020304" pitchFamily="18" charset="0"/>
              <a:cs typeface="Times New Roman" panose="02020603050405020304" pitchFamily="18" charset="0"/>
            </a:endParaRPr>
          </a:p>
          <a:p>
            <a:pPr marL="717750" lvl="1" indent="-285750">
              <a:lnSpc>
                <a:spcPct val="150000"/>
              </a:lnSpc>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hlinkClick r:id="rId4"/>
            </a:endParaRPr>
          </a:p>
          <a:p>
            <a:pPr marL="432000" lvl="1">
              <a:lnSpc>
                <a:spcPct val="150000"/>
              </a:lnSpc>
            </a:pPr>
            <a:endParaRPr lang="el-GR" sz="1050" dirty="0">
              <a:latin typeface="Times New Roman" panose="02020603050405020304" pitchFamily="18" charset="0"/>
              <a:cs typeface="Times New Roman" panose="02020603050405020304" pitchFamily="18" charset="0"/>
              <a:hlinkClick r:id="rId4"/>
            </a:endParaRPr>
          </a:p>
          <a:p>
            <a:pPr marL="432000" lvl="1">
              <a:lnSpc>
                <a:spcPct val="150000"/>
              </a:lnSpc>
            </a:pPr>
            <a:endParaRPr lang="el-GR" sz="1050" dirty="0">
              <a:latin typeface="Times New Roman" panose="02020603050405020304" pitchFamily="18" charset="0"/>
              <a:cs typeface="Times New Roman" panose="02020603050405020304" pitchFamily="18" charset="0"/>
              <a:hlinkClick r:id="rId4"/>
            </a:endParaRPr>
          </a:p>
          <a:p>
            <a:pPr marL="432000" lvl="1">
              <a:lnSpc>
                <a:spcPct val="150000"/>
              </a:lnSpc>
            </a:pPr>
            <a:endParaRPr lang="el-GR" sz="1050" dirty="0">
              <a:latin typeface="Times New Roman" panose="02020603050405020304" pitchFamily="18" charset="0"/>
              <a:cs typeface="Times New Roman" panose="02020603050405020304" pitchFamily="18" charset="0"/>
              <a:hlinkClick r:id="rId4"/>
            </a:endParaRPr>
          </a:p>
          <a:p>
            <a:pPr marL="432000" lvl="1" algn="r">
              <a:lnSpc>
                <a:spcPct val="150000"/>
              </a:lnSpc>
            </a:pPr>
            <a:r>
              <a:rPr lang="en-US" sz="1050" dirty="0">
                <a:latin typeface="Times New Roman" panose="02020603050405020304" pitchFamily="18" charset="0"/>
                <a:cs typeface="Times New Roman" panose="02020603050405020304" pitchFamily="18" charset="0"/>
                <a:hlinkClick r:id="rId4"/>
              </a:rPr>
              <a:t>https://pngio.com/images/png-324015.html</a:t>
            </a: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p:txBody>
      </p:sp>
      <p:pic>
        <p:nvPicPr>
          <p:cNvPr id="6" name="Εικόνα 5">
            <a:extLst>
              <a:ext uri="{FF2B5EF4-FFF2-40B4-BE49-F238E27FC236}">
                <a16:creationId xmlns:a16="http://schemas.microsoft.com/office/drawing/2014/main" xmlns="" id="{305EED8A-38CC-43C6-A5CD-A90075174207}"/>
              </a:ext>
            </a:extLst>
          </p:cNvPr>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525418" y="2641818"/>
            <a:ext cx="1858076" cy="274555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2"/>
        <p:cNvGrpSpPr/>
        <p:nvPr/>
      </p:nvGrpSpPr>
      <p:grpSpPr>
        <a:xfrm>
          <a:off x="0" y="0"/>
          <a:ext cx="0" cy="0"/>
          <a:chOff x="0" y="0"/>
          <a:chExt cx="0" cy="0"/>
        </a:xfrm>
      </p:grpSpPr>
      <p:sp>
        <p:nvSpPr>
          <p:cNvPr id="103" name="Google Shape;103;p3"/>
          <p:cNvSpPr/>
          <p:nvPr/>
        </p:nvSpPr>
        <p:spPr>
          <a:xfrm>
            <a:off x="1337733" y="304800"/>
            <a:ext cx="6908799"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l-PL" sz="4400" b="1" dirty="0" smtClean="0">
                <a:solidFill>
                  <a:schemeClr val="dk1"/>
                </a:solidFill>
                <a:latin typeface="Times New Roman" panose="02020603050405020304" pitchFamily="18" charset="0"/>
                <a:ea typeface="Calibri"/>
                <a:cs typeface="Times New Roman" panose="02020603050405020304" pitchFamily="18" charset="0"/>
                <a:sym typeface="Calibri"/>
              </a:rPr>
              <a:t>Kiedy </a:t>
            </a:r>
            <a:r>
              <a:rPr lang="pl-PL" sz="3600" dirty="0" smtClean="0">
                <a:solidFill>
                  <a:schemeClr val="dk1"/>
                </a:solidFill>
                <a:latin typeface="Times New Roman" panose="02020603050405020304" pitchFamily="18" charset="0"/>
                <a:ea typeface="Calibri"/>
                <a:cs typeface="Times New Roman" panose="02020603050405020304" pitchFamily="18" charset="0"/>
                <a:sym typeface="Calibri"/>
              </a:rPr>
              <a:t>pojawiają się objawy</a:t>
            </a:r>
            <a:r>
              <a:rPr lang="en-US" sz="3600" dirty="0" smtClean="0">
                <a:solidFill>
                  <a:schemeClr val="dk1"/>
                </a:solidFill>
                <a:latin typeface="Times New Roman" panose="02020603050405020304" pitchFamily="18" charset="0"/>
                <a:ea typeface="Calibri"/>
                <a:cs typeface="Times New Roman" panose="02020603050405020304" pitchFamily="18" charset="0"/>
                <a:sym typeface="Calibri"/>
              </a:rPr>
              <a:t>?</a:t>
            </a:r>
            <a:endParaRPr sz="3600" dirty="0">
              <a:latin typeface="Times New Roman" panose="02020603050405020304" pitchFamily="18" charset="0"/>
              <a:cs typeface="Times New Roman" panose="02020603050405020304" pitchFamily="18" charset="0"/>
            </a:endParaRPr>
          </a:p>
        </p:txBody>
      </p:sp>
      <p:sp>
        <p:nvSpPr>
          <p:cNvPr id="5" name="Ορθογώνιο 4">
            <a:extLst>
              <a:ext uri="{FF2B5EF4-FFF2-40B4-BE49-F238E27FC236}">
                <a16:creationId xmlns:a16="http://schemas.microsoft.com/office/drawing/2014/main" xmlns="" id="{15AA599C-89FE-4420-9F7B-65D4E8C54377}"/>
              </a:ext>
            </a:extLst>
          </p:cNvPr>
          <p:cNvSpPr/>
          <p:nvPr/>
        </p:nvSpPr>
        <p:spPr>
          <a:xfrm>
            <a:off x="251520" y="2132856"/>
            <a:ext cx="8568952" cy="3662541"/>
          </a:xfrm>
          <a:prstGeom prst="rect">
            <a:avLst/>
          </a:prstGeom>
        </p:spPr>
        <p:txBody>
          <a:bodyPr wrap="square">
            <a:spAutoFit/>
          </a:bodyPr>
          <a:lstStyle/>
          <a:p>
            <a:pPr marL="800100" lvl="1" indent="-342900">
              <a:buFont typeface="Wingdings" panose="05000000000000000000" pitchFamily="2" charset="2"/>
              <a:buChar char="v"/>
            </a:pPr>
            <a:endParaRPr lang="pl-PL" sz="2400" dirty="0" smtClean="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pl-PL" sz="2400" dirty="0" smtClean="0">
                <a:latin typeface="Times New Roman" panose="02020603050405020304" pitchFamily="18" charset="0"/>
                <a:cs typeface="Times New Roman" panose="02020603050405020304" pitchFamily="18" charset="0"/>
              </a:rPr>
              <a:t>Jak często pojawia się ten objaw?</a:t>
            </a:r>
            <a:endParaRPr lang="en-US" sz="24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endParaRPr lang="en-US" sz="2400" dirty="0">
              <a:latin typeface="Times New Roman" panose="02020603050405020304" pitchFamily="18" charset="0"/>
              <a:cs typeface="Times New Roman" panose="02020603050405020304" pitchFamily="18" charset="0"/>
            </a:endParaRPr>
          </a:p>
          <a:p>
            <a:pPr lvl="1"/>
            <a:endParaRPr lang="en-US" sz="24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pl-PL" sz="2400" dirty="0" smtClean="0">
                <a:latin typeface="Times New Roman" panose="02020603050405020304" pitchFamily="18" charset="0"/>
                <a:cs typeface="Times New Roman" panose="02020603050405020304" pitchFamily="18" charset="0"/>
              </a:rPr>
              <a:t>Kiedy zdarzyło się to po raz pierwszy?</a:t>
            </a:r>
            <a:endParaRPr lang="en-US" sz="24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endParaRPr lang="en-US" sz="2400" dirty="0">
              <a:latin typeface="Times New Roman" panose="02020603050405020304" pitchFamily="18" charset="0"/>
              <a:cs typeface="Times New Roman" panose="02020603050405020304" pitchFamily="18" charset="0"/>
            </a:endParaRPr>
          </a:p>
          <a:p>
            <a:pPr lvl="1"/>
            <a:endParaRPr lang="en-US" sz="24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pl-PL" sz="2400" dirty="0" smtClean="0">
                <a:latin typeface="Times New Roman" panose="02020603050405020304" pitchFamily="18" charset="0"/>
                <a:cs typeface="Times New Roman" panose="02020603050405020304" pitchFamily="18" charset="0"/>
              </a:rPr>
              <a:t>Jak długo trwa?</a:t>
            </a:r>
            <a:endParaRPr lang="en-US" sz="24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lvl="1" algn="r"/>
            <a:r>
              <a:rPr lang="en-US" sz="1000" dirty="0">
                <a:latin typeface="Times New Roman" panose="02020603050405020304" pitchFamily="18" charset="0"/>
                <a:cs typeface="Times New Roman" panose="02020603050405020304" pitchFamily="18" charset="0"/>
                <a:hlinkClick r:id="rId4"/>
              </a:rPr>
              <a:t>https://www.freepik.com/premium-vector/old-man-walking-with-walking-stick_5333244.</a:t>
            </a:r>
          </a:p>
          <a:p>
            <a:pPr lvl="1" algn="r"/>
            <a:r>
              <a:rPr lang="en-US" sz="1000" dirty="0" err="1">
                <a:latin typeface="Times New Roman" panose="02020603050405020304" pitchFamily="18" charset="0"/>
                <a:cs typeface="Times New Roman" panose="02020603050405020304" pitchFamily="18" charset="0"/>
                <a:hlinkClick r:id="rId4"/>
              </a:rPr>
              <a:t>htm#page</a:t>
            </a:r>
            <a:r>
              <a:rPr lang="en-US" sz="1000" dirty="0">
                <a:latin typeface="Times New Roman" panose="02020603050405020304" pitchFamily="18" charset="0"/>
                <a:cs typeface="Times New Roman" panose="02020603050405020304" pitchFamily="18" charset="0"/>
                <a:hlinkClick r:id="rId4"/>
              </a:rPr>
              <a:t>=1&amp;query=doctor%20elderly&amp;position=45</a:t>
            </a:r>
            <a:endParaRPr lang="en-US" sz="1000" dirty="0">
              <a:latin typeface="Times New Roman" panose="02020603050405020304" pitchFamily="18" charset="0"/>
              <a:cs typeface="Times New Roman" panose="02020603050405020304" pitchFamily="18" charset="0"/>
            </a:endParaRPr>
          </a:p>
        </p:txBody>
      </p:sp>
      <p:pic>
        <p:nvPicPr>
          <p:cNvPr id="6" name="Εικόνα 5">
            <a:extLst>
              <a:ext uri="{FF2B5EF4-FFF2-40B4-BE49-F238E27FC236}">
                <a16:creationId xmlns:a16="http://schemas.microsoft.com/office/drawing/2014/main" xmlns="" id="{62869000-2A10-4D21-BDA7-75FB85C5B30A}"/>
              </a:ext>
            </a:extLst>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6173230" y="2288132"/>
            <a:ext cx="2592000" cy="2592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0"/>
        <p:cNvGrpSpPr/>
        <p:nvPr/>
      </p:nvGrpSpPr>
      <p:grpSpPr>
        <a:xfrm>
          <a:off x="0" y="0"/>
          <a:ext cx="0" cy="0"/>
          <a:chOff x="0" y="0"/>
          <a:chExt cx="0" cy="0"/>
        </a:xfrm>
      </p:grpSpPr>
      <p:sp>
        <p:nvSpPr>
          <p:cNvPr id="111" name="Google Shape;111;p4"/>
          <p:cNvSpPr/>
          <p:nvPr/>
        </p:nvSpPr>
        <p:spPr>
          <a:xfrm>
            <a:off x="1912776" y="332656"/>
            <a:ext cx="6870854"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l-PL" sz="4400" b="1" dirty="0" smtClean="0">
                <a:solidFill>
                  <a:schemeClr val="dk1"/>
                </a:solidFill>
                <a:latin typeface="Times New Roman" panose="02020603050405020304" pitchFamily="18" charset="0"/>
                <a:ea typeface="Calibri"/>
                <a:cs typeface="Times New Roman" panose="02020603050405020304" pitchFamily="18" charset="0"/>
                <a:sym typeface="Calibri"/>
              </a:rPr>
              <a:t>Zmiany </a:t>
            </a:r>
            <a:r>
              <a:rPr lang="en-US" sz="4400"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pl-PL" sz="3600" dirty="0" smtClean="0">
                <a:solidFill>
                  <a:schemeClr val="dk1"/>
                </a:solidFill>
                <a:latin typeface="Times New Roman" panose="02020603050405020304" pitchFamily="18" charset="0"/>
                <a:ea typeface="Calibri"/>
                <a:cs typeface="Times New Roman" panose="02020603050405020304" pitchFamily="18" charset="0"/>
                <a:sym typeface="Calibri"/>
              </a:rPr>
              <a:t>w recepcie lekarskiej</a:t>
            </a:r>
            <a:endParaRPr dirty="0">
              <a:latin typeface="Times New Roman" panose="02020603050405020304" pitchFamily="18" charset="0"/>
              <a:cs typeface="Times New Roman" panose="02020603050405020304" pitchFamily="18" charset="0"/>
            </a:endParaRPr>
          </a:p>
        </p:txBody>
      </p:sp>
      <p:pic>
        <p:nvPicPr>
          <p:cNvPr id="113" name="Google Shape;113;p4"/>
          <p:cNvPicPr preferRelativeResize="0"/>
          <p:nvPr/>
        </p:nvPicPr>
        <p:blipFill rotWithShape="1">
          <a:blip r:embed="rId4">
            <a:alphaModFix/>
          </a:blip>
          <a:srcRect/>
          <a:stretch/>
        </p:blipFill>
        <p:spPr>
          <a:xfrm>
            <a:off x="720343" y="4561236"/>
            <a:ext cx="3564396" cy="1692000"/>
          </a:xfrm>
          <a:prstGeom prst="rect">
            <a:avLst/>
          </a:prstGeom>
          <a:noFill/>
          <a:ln>
            <a:noFill/>
          </a:ln>
        </p:spPr>
      </p:pic>
      <p:sp>
        <p:nvSpPr>
          <p:cNvPr id="5" name="Ορθογώνιο 4">
            <a:extLst>
              <a:ext uri="{FF2B5EF4-FFF2-40B4-BE49-F238E27FC236}">
                <a16:creationId xmlns:a16="http://schemas.microsoft.com/office/drawing/2014/main" xmlns="" id="{D5CDEA41-E6CC-4A50-B37B-458C5BE66F56}"/>
              </a:ext>
            </a:extLst>
          </p:cNvPr>
          <p:cNvSpPr/>
          <p:nvPr/>
        </p:nvSpPr>
        <p:spPr>
          <a:xfrm>
            <a:off x="379562" y="1380226"/>
            <a:ext cx="8440910" cy="5139869"/>
          </a:xfrm>
          <a:prstGeom prst="rect">
            <a:avLst/>
          </a:prstGeom>
        </p:spPr>
        <p:txBody>
          <a:bodyPr wrap="square">
            <a:spAutoFit/>
          </a:bodyPr>
          <a:lstStyle/>
          <a:p>
            <a:pPr marL="800100" lvl="1" indent="-342900">
              <a:buFont typeface="Wingdings" panose="05000000000000000000" pitchFamily="2" charset="2"/>
              <a:buChar char="v"/>
            </a:pPr>
            <a:r>
              <a:rPr lang="pl-PL" sz="2400" dirty="0" smtClean="0">
                <a:latin typeface="Times New Roman" panose="02020603050405020304" pitchFamily="18" charset="0"/>
                <a:cs typeface="Times New Roman" panose="02020603050405020304" pitchFamily="18" charset="0"/>
              </a:rPr>
              <a:t>Czy ostatnio zmieniło się coś w lekach pacjenta?</a:t>
            </a:r>
            <a:endParaRPr lang="en-US" sz="2400" dirty="0" smtClean="0">
              <a:latin typeface="Times New Roman" panose="02020603050405020304" pitchFamily="18" charset="0"/>
              <a:cs typeface="Times New Roman" panose="02020603050405020304" pitchFamily="18" charset="0"/>
            </a:endParaRPr>
          </a:p>
          <a:p>
            <a:pPr marL="457200" lvl="1"/>
            <a:endParaRPr lang="en-US" sz="2400" dirty="0" smtClean="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pl-PL" sz="2400" dirty="0" smtClean="0">
                <a:latin typeface="Times New Roman" panose="02020603050405020304" pitchFamily="18" charset="0"/>
                <a:cs typeface="Times New Roman" panose="02020603050405020304" pitchFamily="18" charset="0"/>
              </a:rPr>
              <a:t>Czy w przeszłości pojawiły się jakieś skutki uboczne zażywanych leków?</a:t>
            </a:r>
            <a:endParaRPr lang="en-US" sz="2400" dirty="0" smtClean="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endParaRPr lang="en-US" sz="2400" dirty="0" smtClean="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pl-PL" sz="2400" dirty="0" smtClean="0">
                <a:latin typeface="Times New Roman" panose="02020603050405020304" pitchFamily="18" charset="0"/>
                <a:cs typeface="Times New Roman" panose="02020603050405020304" pitchFamily="18" charset="0"/>
              </a:rPr>
              <a:t>Czy w ostatnim okresie zaistniały jakieś inne problemy zdrowotne?</a:t>
            </a:r>
            <a:endParaRPr lang="en-US" sz="2400" dirty="0" smtClean="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lvl="1" algn="r"/>
            <a:endParaRPr lang="en-US" sz="2000" dirty="0">
              <a:latin typeface="Times New Roman" panose="02020603050405020304" pitchFamily="18" charset="0"/>
              <a:cs typeface="Times New Roman" panose="02020603050405020304" pitchFamily="18" charset="0"/>
              <a:hlinkClick r:id="rId5"/>
            </a:endParaRPr>
          </a:p>
          <a:p>
            <a:pPr lvl="1" algn="r"/>
            <a:endParaRPr lang="en-US" sz="2000" dirty="0">
              <a:latin typeface="Times New Roman" panose="02020603050405020304" pitchFamily="18" charset="0"/>
              <a:cs typeface="Times New Roman" panose="02020603050405020304" pitchFamily="18" charset="0"/>
              <a:hlinkClick r:id="rId5"/>
            </a:endParaRPr>
          </a:p>
          <a:p>
            <a:pPr lvl="1" algn="r"/>
            <a:endParaRPr lang="en-US" sz="2000" dirty="0">
              <a:latin typeface="Times New Roman" panose="02020603050405020304" pitchFamily="18" charset="0"/>
              <a:cs typeface="Times New Roman" panose="02020603050405020304" pitchFamily="18" charset="0"/>
              <a:hlinkClick r:id="rId5"/>
            </a:endParaRPr>
          </a:p>
          <a:p>
            <a:pPr lvl="1" algn="r"/>
            <a:endParaRPr lang="en-US" sz="2000" dirty="0">
              <a:latin typeface="Times New Roman" panose="02020603050405020304" pitchFamily="18" charset="0"/>
              <a:cs typeface="Times New Roman" panose="02020603050405020304" pitchFamily="18" charset="0"/>
              <a:hlinkClick r:id="rId5"/>
            </a:endParaRPr>
          </a:p>
          <a:p>
            <a:pPr lvl="1" algn="r"/>
            <a:endParaRPr lang="en-US" sz="2000" dirty="0">
              <a:latin typeface="Times New Roman" panose="02020603050405020304" pitchFamily="18" charset="0"/>
              <a:cs typeface="Times New Roman" panose="02020603050405020304" pitchFamily="18" charset="0"/>
              <a:hlinkClick r:id="rId5"/>
            </a:endParaRPr>
          </a:p>
          <a:p>
            <a:pPr lvl="1"/>
            <a:endParaRPr lang="en-US" sz="2000"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xmlns="" id="{D5DAC614-9310-4041-B651-250F2BBB95DF}"/>
              </a:ext>
            </a:extLst>
          </p:cNvPr>
          <p:cNvSpPr txBox="1"/>
          <p:nvPr/>
        </p:nvSpPr>
        <p:spPr>
          <a:xfrm>
            <a:off x="781485" y="6325289"/>
            <a:ext cx="2648482" cy="400110"/>
          </a:xfrm>
          <a:prstGeom prst="rect">
            <a:avLst/>
          </a:prstGeom>
          <a:noFill/>
        </p:spPr>
        <p:txBody>
          <a:bodyPr wrap="none" rtlCol="0">
            <a:spAutoFit/>
          </a:bodyPr>
          <a:lstStyle/>
          <a:p>
            <a:pPr lvl="1" algn="r"/>
            <a:r>
              <a:rPr lang="en-US" sz="1000" dirty="0">
                <a:hlinkClick r:id="rId5"/>
              </a:rPr>
              <a:t>https://gizmodo.com/why-some-pills-are-</a:t>
            </a:r>
          </a:p>
          <a:p>
            <a:pPr lvl="1" algn="r"/>
            <a:r>
              <a:rPr lang="en-US" sz="1000" dirty="0">
                <a:hlinkClick r:id="rId5"/>
              </a:rPr>
              <a:t>little-white-discs-and-others-are-bi-5952430</a:t>
            </a:r>
            <a:endParaRPr lang="en-US"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8"/>
        <p:cNvGrpSpPr/>
        <p:nvPr/>
      </p:nvGrpSpPr>
      <p:grpSpPr>
        <a:xfrm>
          <a:off x="0" y="0"/>
          <a:ext cx="0" cy="0"/>
          <a:chOff x="0" y="0"/>
          <a:chExt cx="0" cy="0"/>
        </a:xfrm>
      </p:grpSpPr>
      <p:sp>
        <p:nvSpPr>
          <p:cNvPr id="119" name="Google Shape;119;p5"/>
          <p:cNvSpPr/>
          <p:nvPr/>
        </p:nvSpPr>
        <p:spPr>
          <a:xfrm>
            <a:off x="711200" y="323980"/>
            <a:ext cx="7484533"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l-PL" sz="4400" b="1" dirty="0" smtClean="0">
                <a:solidFill>
                  <a:schemeClr val="dk1"/>
                </a:solidFill>
                <a:latin typeface="Times New Roman" panose="02020603050405020304" pitchFamily="18" charset="0"/>
                <a:ea typeface="Calibri"/>
                <a:cs typeface="Times New Roman" panose="02020603050405020304" pitchFamily="18" charset="0"/>
                <a:sym typeface="Calibri"/>
              </a:rPr>
              <a:t>Słuchaj </a:t>
            </a:r>
            <a:r>
              <a:rPr lang="pl-PL" sz="3600" dirty="0" smtClean="0">
                <a:solidFill>
                  <a:schemeClr val="dk1"/>
                </a:solidFill>
                <a:latin typeface="Times New Roman" panose="02020603050405020304" pitchFamily="18" charset="0"/>
                <a:ea typeface="Calibri"/>
                <a:cs typeface="Times New Roman" panose="02020603050405020304" pitchFamily="18" charset="0"/>
                <a:sym typeface="Calibri"/>
              </a:rPr>
              <a:t>uważnie ….</a:t>
            </a:r>
            <a:endParaRPr sz="3600" dirty="0">
              <a:latin typeface="Times New Roman" panose="02020603050405020304" pitchFamily="18" charset="0"/>
              <a:cs typeface="Times New Roman" panose="02020603050405020304" pitchFamily="18" charset="0"/>
            </a:endParaRPr>
          </a:p>
        </p:txBody>
      </p:sp>
      <p:sp>
        <p:nvSpPr>
          <p:cNvPr id="120" name="Google Shape;120;p5"/>
          <p:cNvSpPr/>
          <p:nvPr/>
        </p:nvSpPr>
        <p:spPr>
          <a:xfrm>
            <a:off x="338668" y="1557867"/>
            <a:ext cx="7281332" cy="4401164"/>
          </a:xfrm>
          <a:prstGeom prst="rect">
            <a:avLst/>
          </a:prstGeom>
          <a:noFill/>
          <a:ln>
            <a:noFill/>
          </a:ln>
        </p:spPr>
        <p:txBody>
          <a:bodyPr spcFirstLastPara="1" wrap="square" lIns="91425" tIns="45700" rIns="91425" bIns="45700" anchor="t" anchorCtr="0">
            <a:spAutoFit/>
          </a:bodyPr>
          <a:lstStyle/>
          <a:p>
            <a:pPr marL="800100" marR="0" lvl="1" indent="-342900" algn="l" rtl="0">
              <a:spcBef>
                <a:spcPts val="0"/>
              </a:spcBef>
              <a:spcAft>
                <a:spcPts val="0"/>
              </a:spcAft>
              <a:buClr>
                <a:schemeClr val="dk1"/>
              </a:buClr>
              <a:buSzPts val="2000"/>
              <a:buFont typeface="Noto Sans Symbols"/>
              <a:buChar char="❖"/>
            </a:pPr>
            <a:r>
              <a:rPr lang="pl-PL"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Nie przerywaj </a:t>
            </a:r>
            <a:r>
              <a:rPr lang="pl-PL"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lekarzowi.</a:t>
            </a:r>
            <a:endParaRPr sz="2400" dirty="0">
              <a:latin typeface="Times New Roman" panose="02020603050405020304" pitchFamily="18" charset="0"/>
              <a:cs typeface="Times New Roman" panose="02020603050405020304" pitchFamily="18" charset="0"/>
            </a:endParaRPr>
          </a:p>
          <a:p>
            <a:pPr marL="457200" marR="0" lvl="1" indent="0" algn="l" rtl="0">
              <a:spcBef>
                <a:spcPts val="0"/>
              </a:spcBef>
              <a:spcAft>
                <a:spcPts val="0"/>
              </a:spcAft>
              <a:buNone/>
            </a:pPr>
            <a:endParaRPr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800100" marR="0" lvl="1" indent="-342900" algn="l" rtl="0">
              <a:spcBef>
                <a:spcPts val="0"/>
              </a:spcBef>
              <a:spcAft>
                <a:spcPts val="0"/>
              </a:spcAft>
              <a:buClr>
                <a:schemeClr val="dk1"/>
              </a:buClr>
              <a:buSzPts val="2000"/>
              <a:buFont typeface="Noto Sans Symbols"/>
              <a:buChar char="❖"/>
            </a:pPr>
            <a:r>
              <a:rPr lang="pl-PL"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Nie mów jednocześnie z </a:t>
            </a:r>
            <a:r>
              <a:rPr lang="pl-PL"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lekarzem.</a:t>
            </a:r>
            <a:endParaRPr sz="2400" dirty="0">
              <a:latin typeface="Times New Roman" panose="02020603050405020304" pitchFamily="18" charset="0"/>
              <a:cs typeface="Times New Roman" panose="02020603050405020304" pitchFamily="18" charset="0"/>
            </a:endParaRPr>
          </a:p>
          <a:p>
            <a:pPr marL="457200" marR="0" lvl="1" indent="0" algn="l" rtl="0">
              <a:spcBef>
                <a:spcPts val="0"/>
              </a:spcBef>
              <a:spcAft>
                <a:spcPts val="0"/>
              </a:spcAft>
              <a:buNone/>
            </a:pPr>
            <a:endParaRPr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800100" marR="0" lvl="1" indent="-342900" algn="l" rtl="0">
              <a:spcBef>
                <a:spcPts val="0"/>
              </a:spcBef>
              <a:spcAft>
                <a:spcPts val="0"/>
              </a:spcAft>
              <a:buClr>
                <a:schemeClr val="dk1"/>
              </a:buClr>
              <a:buSzPts val="2000"/>
              <a:buFont typeface="Noto Sans Symbols"/>
              <a:buChar char="❖"/>
            </a:pPr>
            <a:r>
              <a:rPr lang="pl-PL"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Poczekaj aż lekarz skończy zanim zaczniesz</a:t>
            </a:r>
          </a:p>
          <a:p>
            <a:pPr marL="800100" marR="0" lvl="1" indent="-342900" algn="l" rtl="0">
              <a:spcBef>
                <a:spcPts val="0"/>
              </a:spcBef>
              <a:spcAft>
                <a:spcPts val="0"/>
              </a:spcAft>
              <a:buClr>
                <a:schemeClr val="dk1"/>
              </a:buClr>
              <a:buSzPts val="2000"/>
            </a:pP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      zadawać </a:t>
            </a: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pytania.</a:t>
            </a:r>
            <a:endPar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800100" marR="0" lvl="1" indent="-342900" algn="l" rtl="0">
              <a:spcBef>
                <a:spcPts val="0"/>
              </a:spcBef>
              <a:spcAft>
                <a:spcPts val="0"/>
              </a:spcAft>
              <a:buClr>
                <a:schemeClr val="dk1"/>
              </a:buClr>
              <a:buSzPts val="2000"/>
              <a:buFont typeface="Noto Sans Symbols"/>
              <a:buChar char="❖"/>
            </a:pPr>
            <a:endParaRPr lang="en-US" sz="2400" dirty="0">
              <a:solidFill>
                <a:schemeClr val="dk1"/>
              </a:solidFill>
              <a:latin typeface="Times New Roman" panose="02020603050405020304" pitchFamily="18" charset="0"/>
              <a:ea typeface="Calibri"/>
              <a:cs typeface="Times New Roman" panose="02020603050405020304" pitchFamily="18" charset="0"/>
              <a:sym typeface="Calibri"/>
            </a:endParaRPr>
          </a:p>
          <a:p>
            <a:pPr marL="800100" marR="0" lvl="1" indent="-342900" algn="l" rtl="0">
              <a:spcBef>
                <a:spcPts val="0"/>
              </a:spcBef>
              <a:spcAft>
                <a:spcPts val="0"/>
              </a:spcAft>
              <a:buClr>
                <a:schemeClr val="dk1"/>
              </a:buClr>
              <a:buSzPts val="2000"/>
              <a:buFont typeface="Noto Sans Symbols"/>
              <a:buChar char="❖"/>
            </a:pPr>
            <a:r>
              <a:rPr lang="pl-PL"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Nie bój się zadawać pytań, jeżeli coś jest </a:t>
            </a:r>
            <a:r>
              <a:rPr lang="pl-PL"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niejasne.</a:t>
            </a:r>
            <a:endPar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457200" marR="0" lvl="1" algn="l" rtl="0">
              <a:spcBef>
                <a:spcPts val="0"/>
              </a:spcBef>
              <a:spcAft>
                <a:spcPts val="0"/>
              </a:spcAft>
              <a:buClr>
                <a:schemeClr val="dk1"/>
              </a:buClr>
              <a:buSzPts val="2000"/>
            </a:pPr>
            <a:endParaRPr lang="en-US" sz="2400" dirty="0">
              <a:solidFill>
                <a:schemeClr val="dk1"/>
              </a:solidFill>
              <a:latin typeface="Times New Roman" panose="02020603050405020304" pitchFamily="18" charset="0"/>
              <a:ea typeface="Calibri"/>
              <a:cs typeface="Times New Roman" panose="02020603050405020304" pitchFamily="18" charset="0"/>
              <a:sym typeface="Calibri"/>
            </a:endParaRPr>
          </a:p>
          <a:p>
            <a:pPr marL="800100" marR="0" lvl="1" indent="-342900" algn="l" rtl="0">
              <a:spcBef>
                <a:spcPts val="0"/>
              </a:spcBef>
              <a:spcAft>
                <a:spcPts val="0"/>
              </a:spcAft>
              <a:buClr>
                <a:schemeClr val="dk1"/>
              </a:buClr>
              <a:buSzPts val="2000"/>
              <a:buFont typeface="Wingdings" panose="05000000000000000000" pitchFamily="2" charset="2"/>
              <a:buChar char="v"/>
            </a:pPr>
            <a:r>
              <a:rPr lang="pl-PL"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Rób notatki z rozmowy z </a:t>
            </a:r>
            <a:r>
              <a:rPr lang="pl-PL"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lekarzem.</a:t>
            </a:r>
            <a:endParaRPr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p:txBody>
      </p:sp>
      <p:pic>
        <p:nvPicPr>
          <p:cNvPr id="121" name="Google Shape;121;p5"/>
          <p:cNvPicPr preferRelativeResize="0"/>
          <p:nvPr/>
        </p:nvPicPr>
        <p:blipFill rotWithShape="1">
          <a:blip r:embed="rId4">
            <a:alphaModFix/>
          </a:blip>
          <a:srcRect/>
          <a:stretch/>
        </p:blipFill>
        <p:spPr>
          <a:xfrm>
            <a:off x="6713599" y="2266730"/>
            <a:ext cx="2232000" cy="1944000"/>
          </a:xfrm>
          <a:prstGeom prst="rect">
            <a:avLst/>
          </a:prstGeom>
          <a:noFill/>
          <a:ln>
            <a:noFill/>
          </a:ln>
        </p:spPr>
      </p:pic>
      <p:sp>
        <p:nvSpPr>
          <p:cNvPr id="2" name="Ορθογώνιο 1">
            <a:extLst>
              <a:ext uri="{FF2B5EF4-FFF2-40B4-BE49-F238E27FC236}">
                <a16:creationId xmlns:a16="http://schemas.microsoft.com/office/drawing/2014/main" xmlns="" id="{1011B925-664A-4139-9A16-570E0EA42026}"/>
              </a:ext>
            </a:extLst>
          </p:cNvPr>
          <p:cNvSpPr/>
          <p:nvPr/>
        </p:nvSpPr>
        <p:spPr>
          <a:xfrm rot="10800000" flipV="1">
            <a:off x="4724400" y="5700819"/>
            <a:ext cx="4361264" cy="400110"/>
          </a:xfrm>
          <a:prstGeom prst="rect">
            <a:avLst/>
          </a:prstGeom>
        </p:spPr>
        <p:txBody>
          <a:bodyPr wrap="square">
            <a:spAutoFit/>
          </a:bodyPr>
          <a:lstStyle/>
          <a:p>
            <a:pPr lvl="1" algn="r"/>
            <a:r>
              <a:rPr lang="en-US" sz="1000" dirty="0">
                <a:hlinkClick r:id="rId5"/>
              </a:rPr>
              <a:t>https://www.freepik.com/free-vector/doctor-talking-patient_2126514.htm#page=1&amp;query=talk%20to%20doctor&amp;position=0</a:t>
            </a:r>
            <a:endParaRPr lang="en-US" sz="1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6"/>
        <p:cNvGrpSpPr/>
        <p:nvPr/>
      </p:nvGrpSpPr>
      <p:grpSpPr>
        <a:xfrm>
          <a:off x="0" y="0"/>
          <a:ext cx="0" cy="0"/>
          <a:chOff x="0" y="0"/>
          <a:chExt cx="0" cy="0"/>
        </a:xfrm>
      </p:grpSpPr>
      <p:sp>
        <p:nvSpPr>
          <p:cNvPr id="127" name="Google Shape;127;p6"/>
          <p:cNvSpPr/>
          <p:nvPr/>
        </p:nvSpPr>
        <p:spPr>
          <a:xfrm>
            <a:off x="1481959" y="332656"/>
            <a:ext cx="7202157"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l-PL" sz="4400" b="1" dirty="0" smtClean="0">
                <a:solidFill>
                  <a:schemeClr val="dk1"/>
                </a:solidFill>
                <a:latin typeface="Times New Roman" panose="02020603050405020304" pitchFamily="18" charset="0"/>
                <a:ea typeface="Calibri"/>
                <a:cs typeface="Times New Roman" panose="02020603050405020304" pitchFamily="18" charset="0"/>
                <a:sym typeface="Calibri"/>
              </a:rPr>
              <a:t>Jak </a:t>
            </a:r>
            <a:r>
              <a:rPr lang="pl-PL" sz="3600" dirty="0" smtClean="0">
                <a:solidFill>
                  <a:schemeClr val="dk1"/>
                </a:solidFill>
                <a:latin typeface="Times New Roman" panose="02020603050405020304" pitchFamily="18" charset="0"/>
                <a:ea typeface="Calibri"/>
                <a:cs typeface="Times New Roman" panose="02020603050405020304" pitchFamily="18" charset="0"/>
                <a:sym typeface="Calibri"/>
              </a:rPr>
              <a:t>wybrać właściwego </a:t>
            </a:r>
            <a:r>
              <a:rPr lang="en-US" sz="3600"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pl-PL" sz="3600" dirty="0" smtClean="0">
                <a:solidFill>
                  <a:schemeClr val="dk1"/>
                </a:solidFill>
                <a:latin typeface="Times New Roman" panose="02020603050405020304" pitchFamily="18" charset="0"/>
                <a:ea typeface="Calibri"/>
                <a:cs typeface="Times New Roman" panose="02020603050405020304" pitchFamily="18" charset="0"/>
                <a:sym typeface="Calibri"/>
              </a:rPr>
              <a:t>lekarza</a:t>
            </a:r>
            <a:endParaRPr dirty="0">
              <a:latin typeface="Times New Roman" panose="02020603050405020304" pitchFamily="18" charset="0"/>
              <a:cs typeface="Times New Roman" panose="02020603050405020304" pitchFamily="18" charset="0"/>
            </a:endParaRPr>
          </a:p>
        </p:txBody>
      </p:sp>
      <p:sp>
        <p:nvSpPr>
          <p:cNvPr id="128" name="Google Shape;128;p6"/>
          <p:cNvSpPr/>
          <p:nvPr/>
        </p:nvSpPr>
        <p:spPr>
          <a:xfrm>
            <a:off x="441435" y="1497724"/>
            <a:ext cx="7898524" cy="4154943"/>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000"/>
              <a:buFont typeface="Noto Sans Symbols"/>
              <a:buChar char="❖"/>
            </a:pPr>
            <a:endParaRPr lang="pl-PL" sz="24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Musi być </a:t>
            </a: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dostępny.</a:t>
            </a:r>
            <a:endParaRPr sz="24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Wykazywać się </a:t>
            </a: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empatią.</a:t>
            </a:r>
            <a:endParaRPr sz="24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Być </a:t>
            </a: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uprzejmy.</a:t>
            </a:r>
            <a:endParaRPr sz="24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Powinien wysłuchać, czym się </a:t>
            </a: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martwisz.</a:t>
            </a:r>
            <a:endParaRPr sz="24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Powinien być blisko Twojego miejsca </a:t>
            </a:r>
            <a:r>
              <a:rPr lang="pl-PL" sz="2400" dirty="0" smtClean="0">
                <a:solidFill>
                  <a:schemeClr val="dk1"/>
                </a:solidFill>
                <a:latin typeface="Times New Roman" panose="02020603050405020304" pitchFamily="18" charset="0"/>
                <a:ea typeface="Calibri"/>
                <a:cs typeface="Times New Roman" panose="02020603050405020304" pitchFamily="18" charset="0"/>
                <a:sym typeface="Calibri"/>
              </a:rPr>
              <a:t>zamieszkania.</a:t>
            </a:r>
            <a:endParaRPr lang="pl-PL" sz="24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pPr>
            <a:endParaRPr sz="2400" dirty="0">
              <a:latin typeface="Times New Roman" panose="02020603050405020304" pitchFamily="18" charset="0"/>
              <a:cs typeface="Times New Roman" panose="02020603050405020304" pitchFamily="18" charset="0"/>
            </a:endParaRPr>
          </a:p>
        </p:txBody>
      </p:sp>
      <p:pic>
        <p:nvPicPr>
          <p:cNvPr id="129" name="Google Shape;129;p6"/>
          <p:cNvPicPr preferRelativeResize="0"/>
          <p:nvPr/>
        </p:nvPicPr>
        <p:blipFill rotWithShape="1">
          <a:blip r:embed="rId4">
            <a:alphaModFix/>
          </a:blip>
          <a:srcRect/>
          <a:stretch/>
        </p:blipFill>
        <p:spPr>
          <a:xfrm>
            <a:off x="5440925" y="1992652"/>
            <a:ext cx="2844000" cy="1800000"/>
          </a:xfrm>
          <a:prstGeom prst="rect">
            <a:avLst/>
          </a:prstGeom>
          <a:noFill/>
          <a:ln>
            <a:noFill/>
          </a:ln>
        </p:spPr>
      </p:pic>
      <p:sp>
        <p:nvSpPr>
          <p:cNvPr id="2" name="Ορθογώνιο 1">
            <a:extLst>
              <a:ext uri="{FF2B5EF4-FFF2-40B4-BE49-F238E27FC236}">
                <a16:creationId xmlns:a16="http://schemas.microsoft.com/office/drawing/2014/main" xmlns="" id="{5B5FEC47-ABE0-464B-9BD4-C580799BA1ED}"/>
              </a:ext>
            </a:extLst>
          </p:cNvPr>
          <p:cNvSpPr/>
          <p:nvPr/>
        </p:nvSpPr>
        <p:spPr>
          <a:xfrm rot="10800000" flipV="1">
            <a:off x="5801710" y="5529533"/>
            <a:ext cx="3244554" cy="400110"/>
          </a:xfrm>
          <a:prstGeom prst="rect">
            <a:avLst/>
          </a:prstGeom>
        </p:spPr>
        <p:txBody>
          <a:bodyPr wrap="square">
            <a:spAutoFit/>
          </a:bodyPr>
          <a:lstStyle/>
          <a:p>
            <a:r>
              <a:rPr lang="en-US" sz="1000" dirty="0">
                <a:hlinkClick r:id="rId5"/>
              </a:rPr>
              <a:t>https://www.medicalnewstoday.com/articles/322195.php</a:t>
            </a:r>
            <a:endParaRPr lang="el-GR" sz="1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4"/>
        <p:cNvGrpSpPr/>
        <p:nvPr/>
      </p:nvGrpSpPr>
      <p:grpSpPr>
        <a:xfrm>
          <a:off x="0" y="0"/>
          <a:ext cx="0" cy="0"/>
          <a:chOff x="0" y="0"/>
          <a:chExt cx="0" cy="0"/>
        </a:xfrm>
      </p:grpSpPr>
      <p:sp>
        <p:nvSpPr>
          <p:cNvPr id="135" name="Google Shape;135;p7"/>
          <p:cNvSpPr/>
          <p:nvPr/>
        </p:nvSpPr>
        <p:spPr>
          <a:xfrm>
            <a:off x="1261241" y="252248"/>
            <a:ext cx="6400800"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l-PL" sz="4400" b="1" dirty="0" smtClean="0">
                <a:solidFill>
                  <a:schemeClr val="dk1"/>
                </a:solidFill>
                <a:latin typeface="Times New Roman" panose="02020603050405020304" pitchFamily="18" charset="0"/>
                <a:ea typeface="Calibri"/>
                <a:cs typeface="Times New Roman" panose="02020603050405020304" pitchFamily="18" charset="0"/>
                <a:sym typeface="Calibri"/>
              </a:rPr>
              <a:t>A  </a:t>
            </a:r>
            <a:r>
              <a:rPr lang="en-US" sz="4400" b="1"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pl-PL" sz="3600" dirty="0" smtClean="0">
                <a:solidFill>
                  <a:schemeClr val="dk1"/>
                </a:solidFill>
                <a:latin typeface="Times New Roman" panose="02020603050405020304" pitchFamily="18" charset="0"/>
                <a:ea typeface="Calibri"/>
                <a:cs typeface="Times New Roman" panose="02020603050405020304" pitchFamily="18" charset="0"/>
                <a:sym typeface="Calibri"/>
              </a:rPr>
              <a:t>teraz Twoja kolej</a:t>
            </a:r>
            <a:r>
              <a:rPr lang="en-US" sz="3600" dirty="0" smtClean="0">
                <a:solidFill>
                  <a:schemeClr val="dk1"/>
                </a:solidFill>
                <a:latin typeface="Times New Roman" panose="02020603050405020304" pitchFamily="18" charset="0"/>
                <a:ea typeface="Calibri"/>
                <a:cs typeface="Times New Roman" panose="02020603050405020304" pitchFamily="18" charset="0"/>
                <a:sym typeface="Calibri"/>
              </a:rPr>
              <a:t>…</a:t>
            </a:r>
            <a:endParaRPr dirty="0">
              <a:latin typeface="Times New Roman" panose="02020603050405020304" pitchFamily="18" charset="0"/>
              <a:cs typeface="Times New Roman" panose="02020603050405020304" pitchFamily="18" charset="0"/>
            </a:endParaRPr>
          </a:p>
        </p:txBody>
      </p:sp>
      <p:sp>
        <p:nvSpPr>
          <p:cNvPr id="136" name="Google Shape;136;p7"/>
          <p:cNvSpPr/>
          <p:nvPr/>
        </p:nvSpPr>
        <p:spPr>
          <a:xfrm>
            <a:off x="1008993" y="1844566"/>
            <a:ext cx="6803366" cy="2246729"/>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000"/>
              <a:buFont typeface="Noto Sans Symbols"/>
              <a:buChar char="❖"/>
            </a:pPr>
            <a:r>
              <a:rPr lang="pl-PL" sz="2400" dirty="0" smtClean="0">
                <a:solidFill>
                  <a:schemeClr val="dk1"/>
                </a:solidFill>
                <a:latin typeface="Times New Roman" panose="02020603050405020304" pitchFamily="18" charset="0"/>
                <a:cs typeface="Times New Roman" panose="02020603050405020304" pitchFamily="18" charset="0"/>
                <a:sym typeface="Calibri"/>
              </a:rPr>
              <a:t>Czego nauczyłeś się na temat komunikacji z lekarzem?</a:t>
            </a:r>
            <a:endParaRPr sz="24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pl-PL" sz="2400" dirty="0" smtClean="0">
                <a:solidFill>
                  <a:schemeClr val="dk1"/>
                </a:solidFill>
                <a:latin typeface="Times New Roman" panose="02020603050405020304" pitchFamily="18" charset="0"/>
                <a:cs typeface="Times New Roman" panose="02020603050405020304" pitchFamily="18" charset="0"/>
                <a:sym typeface="Calibri"/>
              </a:rPr>
              <a:t>Czy istnieją jakieś nowe strategie, które opracujesz przy następnej wizycie lekarskiej?</a:t>
            </a:r>
          </a:p>
          <a:p>
            <a:pPr marL="342900" marR="0" lvl="0" indent="-342900" algn="l" rtl="0">
              <a:spcBef>
                <a:spcPts val="0"/>
              </a:spcBef>
              <a:spcAft>
                <a:spcPts val="0"/>
              </a:spcAft>
              <a:buClr>
                <a:schemeClr val="dk1"/>
              </a:buClr>
              <a:buSzPts val="2000"/>
              <a:buFont typeface="Noto Sans Symbols"/>
              <a:buChar char="❖"/>
            </a:pPr>
            <a:endParaRPr sz="2000" dirty="0">
              <a:latin typeface="Times New Roman" panose="02020603050405020304" pitchFamily="18" charset="0"/>
              <a:cs typeface="Times New Roman" panose="02020603050405020304" pitchFamily="18" charset="0"/>
            </a:endParaRPr>
          </a:p>
        </p:txBody>
      </p:sp>
      <p:pic>
        <p:nvPicPr>
          <p:cNvPr id="2" name="Εικόνα 1">
            <a:extLst>
              <a:ext uri="{FF2B5EF4-FFF2-40B4-BE49-F238E27FC236}">
                <a16:creationId xmlns:a16="http://schemas.microsoft.com/office/drawing/2014/main" xmlns="" id="{7D385DB2-1873-42ED-8B3A-61897EF48EFF}"/>
              </a:ext>
            </a:extLst>
          </p:cNvPr>
          <p:cNvPicPr>
            <a:picLocks noChangeAspect="1"/>
          </p:cNvPicPr>
          <p:nvPr/>
        </p:nvPicPr>
        <p:blipFill>
          <a:blip r:embed="rId4"/>
          <a:stretch>
            <a:fillRect/>
          </a:stretch>
        </p:blipFill>
        <p:spPr>
          <a:xfrm>
            <a:off x="3026866" y="3920802"/>
            <a:ext cx="2511770" cy="2487384"/>
          </a:xfrm>
          <a:prstGeom prst="rect">
            <a:avLst/>
          </a:prstGeom>
        </p:spPr>
      </p:pic>
      <p:sp>
        <p:nvSpPr>
          <p:cNvPr id="3" name="Ορθογώνιο 2">
            <a:extLst>
              <a:ext uri="{FF2B5EF4-FFF2-40B4-BE49-F238E27FC236}">
                <a16:creationId xmlns:a16="http://schemas.microsoft.com/office/drawing/2014/main" xmlns="" id="{19ECFA98-8FAA-4D05-822A-F47C171594B3}"/>
              </a:ext>
            </a:extLst>
          </p:cNvPr>
          <p:cNvSpPr/>
          <p:nvPr/>
        </p:nvSpPr>
        <p:spPr>
          <a:xfrm>
            <a:off x="2997556" y="6370959"/>
            <a:ext cx="2541080" cy="246221"/>
          </a:xfrm>
          <a:prstGeom prst="rect">
            <a:avLst/>
          </a:prstGeom>
        </p:spPr>
        <p:txBody>
          <a:bodyPr wrap="none">
            <a:spAutoFit/>
          </a:bodyPr>
          <a:lstStyle/>
          <a:p>
            <a:r>
              <a:rPr lang="en-US" sz="1000" dirty="0">
                <a:hlinkClick r:id="rId5"/>
              </a:rPr>
              <a:t>https://www.pinclipart.com/maxpin/Txbhb/</a:t>
            </a:r>
            <a:endParaRPr lang="en-US" sz="1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1"/>
        <p:cNvGrpSpPr/>
        <p:nvPr/>
      </p:nvGrpSpPr>
      <p:grpSpPr>
        <a:xfrm>
          <a:off x="0" y="0"/>
          <a:ext cx="0" cy="0"/>
          <a:chOff x="0" y="0"/>
          <a:chExt cx="0" cy="0"/>
        </a:xfrm>
      </p:grpSpPr>
      <p:sp>
        <p:nvSpPr>
          <p:cNvPr id="142" name="Google Shape;142;p8"/>
          <p:cNvSpPr txBox="1"/>
          <p:nvPr/>
        </p:nvSpPr>
        <p:spPr>
          <a:xfrm>
            <a:off x="1434662" y="4903075"/>
            <a:ext cx="6716110"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l-PL" sz="4000" dirty="0" smtClean="0">
                <a:solidFill>
                  <a:schemeClr val="dk1"/>
                </a:solidFill>
                <a:latin typeface="Times New Roman" pitchFamily="18" charset="0"/>
                <a:ea typeface="Calibri"/>
                <a:cs typeface="Times New Roman" pitchFamily="18" charset="0"/>
                <a:sym typeface="Calibri"/>
              </a:rPr>
              <a:t>DZIĘKUJEMY ZA UWAGĘ!</a:t>
            </a:r>
            <a:endParaRPr lang="pl-PL" sz="4000" dirty="0">
              <a:solidFill>
                <a:schemeClr val="dk1"/>
              </a:solidFill>
              <a:latin typeface="Times New Roman" pitchFamily="18" charset="0"/>
              <a:ea typeface="Calibri"/>
              <a:cs typeface="Times New Roman" pitchFamily="18" charset="0"/>
              <a:sym typeface="Calibri"/>
            </a:endParaRPr>
          </a:p>
        </p:txBody>
      </p:sp>
    </p:spTree>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TotalTime>
  <Words>473</Words>
  <Application>Microsoft Office PowerPoint</Application>
  <PresentationFormat>Pokaz na ekranie (4:3)</PresentationFormat>
  <Paragraphs>93</Paragraphs>
  <Slides>8</Slides>
  <Notes>8</Notes>
  <HiddenSlides>0</HiddenSlides>
  <MMClips>0</MMClips>
  <ScaleCrop>false</ScaleCrop>
  <HeadingPairs>
    <vt:vector size="4" baseType="variant">
      <vt:variant>
        <vt:lpstr>Motyw</vt:lpstr>
      </vt:variant>
      <vt:variant>
        <vt:i4>1</vt:i4>
      </vt:variant>
      <vt:variant>
        <vt:lpstr>Tytuły slajdów</vt:lpstr>
      </vt:variant>
      <vt:variant>
        <vt:i4>8</vt:i4>
      </vt:variant>
    </vt:vector>
  </HeadingPairs>
  <TitlesOfParts>
    <vt:vector size="9" baseType="lpstr">
      <vt:lpstr>Tema di Office</vt:lpstr>
      <vt:lpstr>Slajd 1</vt:lpstr>
      <vt:lpstr>Slajd 2</vt:lpstr>
      <vt:lpstr>Slajd 3</vt:lpstr>
      <vt:lpstr>Slajd 4</vt:lpstr>
      <vt:lpstr>Slajd 5</vt:lpstr>
      <vt:lpstr>Slajd 6</vt:lpstr>
      <vt:lpstr>Slajd 7</vt:lpstr>
      <vt:lpstr>Slajd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RSeneca</dc:creator>
  <cp:lastModifiedBy>Użytkownik systemu Windows</cp:lastModifiedBy>
  <cp:revision>19</cp:revision>
  <dcterms:created xsi:type="dcterms:W3CDTF">2019-01-04T16:28:11Z</dcterms:created>
  <dcterms:modified xsi:type="dcterms:W3CDTF">2020-01-06T18:24:46Z</dcterms:modified>
</cp:coreProperties>
</file>