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  <p:sldMasterId id="2147483674" r:id="rId3"/>
  </p:sldMasterIdLst>
  <p:notesMasterIdLst>
    <p:notesMasterId r:id="rId12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jufBu6EmiPKpSvzUuI/mx3dkSY6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502" autoAdjust="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customschemas.google.com/relationships/presentationmetadata" Target="meta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10-14T23:51:29.455" idx="5">
    <p:pos x="158" y="1071"/>
    <p:text>(Italy) - Maybe, including a brief explenation for each bullet point could be better</p:text>
    <p:extLst>
      <p:ext uri="{C676402C-5697-4E1C-873F-D02D1690AC5C}">
        <p15:threadingInfo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imeZoneBias="0"/>
      </p:ext>
      <p:ext uri="http://customooxmlschemas.google.com/">
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ACxhChvU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pl-PL" sz="2000" b="0" strike="noStrike" dirty="0" smtClean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l-PL" sz="2000" b="0" strike="noStrike" dirty="0" smtClean="0">
                <a:latin typeface="Arial"/>
                <a:ea typeface="Arial"/>
                <a:cs typeface="Arial"/>
                <a:sym typeface="Arial"/>
              </a:rPr>
              <a:t>Witamy na pierwszym kursie projektu </a:t>
            </a:r>
            <a:r>
              <a:rPr lang="pl-PL" sz="2000" b="0" strike="noStrike" dirty="0" err="1" smtClean="0">
                <a:latin typeface="Arial"/>
                <a:ea typeface="Arial"/>
                <a:cs typeface="Arial"/>
                <a:sym typeface="Arial"/>
              </a:rPr>
              <a:t>elily</a:t>
            </a:r>
            <a:r>
              <a:rPr lang="pl-PL" sz="2000" b="0" strike="noStrike" dirty="0" smtClean="0">
                <a:latin typeface="Arial"/>
                <a:ea typeface="Arial"/>
                <a:cs typeface="Arial"/>
                <a:sym typeface="Arial"/>
              </a:rPr>
              <a:t>!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pl-PL" sz="2000" b="0" strike="noStrike" dirty="0" smtClean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l-PL" sz="2000" b="0" strike="noStrike" dirty="0" smtClean="0">
                <a:latin typeface="Arial"/>
                <a:ea typeface="Arial"/>
                <a:cs typeface="Arial"/>
                <a:sym typeface="Arial"/>
              </a:rPr>
              <a:t>Celem</a:t>
            </a:r>
            <a:r>
              <a:rPr lang="pl-PL" sz="2000" b="0" strike="noStrike" baseline="0" dirty="0" smtClean="0">
                <a:latin typeface="Arial"/>
                <a:ea typeface="Arial"/>
                <a:cs typeface="Arial"/>
                <a:sym typeface="Arial"/>
              </a:rPr>
              <a:t> tego modułu jest wzajemne poznanie się i przestawienie zespołu, a także poznanie ogólnego celu Modułu 1 projektu realizowanego pod nazwą Wiedza o zdrowiu i Umiejętności komunikacyjne.</a:t>
            </a:r>
            <a:endParaRPr lang="pl-PL" sz="2000" b="0" strike="noStrike" dirty="0" smtClean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1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3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4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4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5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5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6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6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64feba157f_0_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g64feba157f_0_3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g64feba157f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1" name="Google Shape;21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10;p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1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2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2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3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3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3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3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3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4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7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8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9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3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0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30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3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31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3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2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2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3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3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33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3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3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33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64feba157f_0_1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g64feba157f_0_13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64feba157f_0_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g64feba157f_0_1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64feba157f_0_1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g64feba157f_0_1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64feba157f_0_1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64feba157f_0_2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64feba157f_0_25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300" cy="53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64feba157f_0_2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g64feba157f_0_2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g64feba157f_0_27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g64feba157f_0_27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64feba157f_0_3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g64feba157f_0_3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g64feba157f_0_3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g64feba157f_0_32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64feba157f_0_3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g64feba157f_0_3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g64feba157f_0_37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g64feba157f_0_37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64feba157f_0_4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g64feba157f_0_4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g64feba157f_0_42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64feba157f_0_4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64feba157f_0_4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g64feba157f_0_46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g64feba157f_0_46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g64feba157f_0_46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64feba157f_0_5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g64feba157f_0_5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g64feba157f_0_52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g64feba157f_0_52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g64feba157f_0_52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g64feba157f_0_52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g64feba157f_0_52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5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7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8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8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9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0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0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64feba157f_0_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g64feba157f_0_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www.youtube.com/watch?v=ldS1mBlMqdI" TargetMode="External"/><Relationship Id="rId4" Type="http://schemas.openxmlformats.org/officeDocument/2006/relationships/hyperlink" Target="https://www.youtube.com/watch?v=mdEPxlHj-Yc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comments" Target="../comments/comment1.xml"/><Relationship Id="rId5" Type="http://schemas.openxmlformats.org/officeDocument/2006/relationships/image" Target="../media/image4.png"/><Relationship Id="rId4" Type="http://schemas.openxmlformats.org/officeDocument/2006/relationships/hyperlink" Target="https://creativecommons.org/licenses/by-sa/4.0/deed.en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4" Type="http://schemas.openxmlformats.org/officeDocument/2006/relationships/hyperlink" Target="https://pixabay.com/service/license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"/>
          <p:cNvSpPr/>
          <p:nvPr/>
        </p:nvSpPr>
        <p:spPr>
          <a:xfrm>
            <a:off x="5292080" y="3573016"/>
            <a:ext cx="3317400" cy="241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 algn="ctr">
              <a:buSzPts val="2800"/>
            </a:pPr>
            <a:r>
              <a:rPr lang="pl-PL" sz="2800" b="1" dirty="0" smtClean="0">
                <a:latin typeface="Times New Roman" pitchFamily="18" charset="0"/>
                <a:cs typeface="Times New Roman" pitchFamily="18" charset="0"/>
                <a:sym typeface="Calibri"/>
              </a:rPr>
              <a:t>MODUŁ 2</a:t>
            </a:r>
            <a:endParaRPr lang="pl-PL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SzPts val="2800"/>
            </a:pPr>
            <a:r>
              <a:rPr lang="pl-PL" sz="2800" dirty="0" smtClean="0"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UMIEJĘTNOŚCI CYFROWE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l-PL" sz="2800" dirty="0" smtClean="0">
                <a:latin typeface="Times New Roman" pitchFamily="18" charset="0"/>
                <a:cs typeface="Times New Roman" pitchFamily="18" charset="0"/>
                <a:sym typeface="Calibri"/>
              </a:rPr>
              <a:t>Podstawowe funkcje urządzeń mobilnych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l-PL" sz="1800" dirty="0" smtClean="0">
                <a:latin typeface="Times New Roman" pitchFamily="18" charset="0"/>
                <a:cs typeface="Times New Roman" pitchFamily="18" charset="0"/>
              </a:rPr>
              <a:t>Źródło: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800" dirty="0" smtClean="0">
                <a:latin typeface="Times New Roman" pitchFamily="18" charset="0"/>
                <a:cs typeface="Times New Roman" pitchFamily="18" charset="0"/>
              </a:rPr>
              <a:t>Podręcznik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Samsung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Galaxy Tab 3 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Lite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0" name="Google Shape;170;p2"/>
          <p:cNvSpPr/>
          <p:nvPr/>
        </p:nvSpPr>
        <p:spPr>
          <a:xfrm>
            <a:off x="755576" y="274680"/>
            <a:ext cx="7560840" cy="778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l-PL" sz="36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Przyciski i zewnętrzne interfejsy</a:t>
            </a:r>
            <a:endParaRPr sz="36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pic>
        <p:nvPicPr>
          <p:cNvPr id="5" name="Obraz 4" descr="C:\Users\ALINKA\AppData\Local\Microsoft\Windows Live Mail\WLMDSS.tmp\WLME0D5.tmp\AD_RYSUNEK_Tablet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3648" y="1988840"/>
            <a:ext cx="6336704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l-PL" sz="36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Podstawowe operacje i funkcje (demonstracja)</a:t>
            </a:r>
            <a:endParaRPr sz="36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sp>
        <p:nvSpPr>
          <p:cNvPr id="178" name="Google Shape;178;p3"/>
          <p:cNvSpPr txBox="1"/>
          <p:nvPr/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lnSpcReduction="10000"/>
          </a:bodyPr>
          <a:lstStyle/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Włączanie i wyłączanie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pl-PL" sz="2400" dirty="0" smtClean="0">
                <a:latin typeface="Times New Roman"/>
                <a:ea typeface="Times New Roman"/>
                <a:cs typeface="Times New Roman"/>
                <a:sym typeface="Times New Roman"/>
              </a:rPr>
              <a:t>Ładowanie akumulatora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Gesty dotykowe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32000" marR="0" lvl="1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pl-PL" sz="2400" dirty="0" smtClean="0">
                <a:latin typeface="Times New Roman"/>
                <a:ea typeface="Times New Roman"/>
                <a:cs typeface="Times New Roman"/>
                <a:sym typeface="Times New Roman"/>
              </a:rPr>
              <a:t>Dotknięcie</a:t>
            </a:r>
            <a:r>
              <a:rPr lang="en-US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podwójne dotknięcie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32000" marR="0" lvl="1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pl-PL" sz="2400" dirty="0" smtClean="0">
                <a:latin typeface="Times New Roman"/>
                <a:ea typeface="Times New Roman"/>
                <a:cs typeface="Times New Roman"/>
                <a:sym typeface="Times New Roman"/>
              </a:rPr>
              <a:t>Przytrzymanie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32000" marR="0" lvl="1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Przesuwanie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32000" marR="0" lvl="1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Przybliżanie i oddalanie  przez </a:t>
            </a:r>
            <a:r>
              <a:rPr lang="pl-PL" sz="2400" b="0" i="0" u="sng" strike="noStrike" cap="none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zsunięcie dwóch palców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lub </a:t>
            </a:r>
            <a:r>
              <a:rPr lang="pl-PL" sz="2400" b="0" i="0" u="sng" strike="noStrike" cap="none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rozsunięcie ich  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 dotknięciu ekranu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9" name="Google Shape;179;p3"/>
          <p:cNvSpPr txBox="1"/>
          <p:nvPr/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Regulacja głośności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Ponowne uruchamianie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Blokowanie i odblokowywanie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pl-PL" sz="2400" dirty="0" smtClean="0">
                <a:latin typeface="Times New Roman"/>
                <a:ea typeface="Times New Roman"/>
                <a:cs typeface="Times New Roman"/>
                <a:sym typeface="Times New Roman"/>
              </a:rPr>
              <a:t>Zwiększanie / zmniejszanie jasności ekranu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4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Zróbmy to razem</a:t>
            </a:r>
            <a:r>
              <a:rPr lang="en-US" sz="2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  <a:endParaRPr sz="2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pl-PL" sz="1800" dirty="0" smtClean="0"/>
              <a:t>1. </a:t>
            </a: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Włącz aparat</a:t>
            </a:r>
            <a:endParaRPr sz="2800" b="0" i="0" u="none" strike="noStrike" cap="none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2. Skieruj go na  fotografowany obiekt</a:t>
            </a:r>
            <a:r>
              <a:rPr lang="en-US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;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Wciśnij ikonkę/przycisk aparatu na ekranie;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4. Dotknij miniatury właśnie wykonanego zdjęcia;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Przybliż szczegóły zdjęcia, a następnie ponownie je oddal;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6. Nakręć krótki film z instruktorem, kiedy rozmawia.</a:t>
            </a:r>
          </a:p>
        </p:txBody>
      </p:sp>
      <p:sp>
        <p:nvSpPr>
          <p:cNvPr id="186" name="Google Shape;186;p4"/>
          <p:cNvSpPr/>
          <p:nvPr/>
        </p:nvSpPr>
        <p:spPr>
          <a:xfrm>
            <a:off x="467544" y="274680"/>
            <a:ext cx="8136904" cy="778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l-PL" sz="36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Wykonywane zdjęć i nagrywanie filmów</a:t>
            </a:r>
            <a:endParaRPr sz="36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5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</a:pPr>
            <a:r>
              <a:rPr lang="pl-PL" sz="20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1. </a:t>
            </a:r>
            <a:r>
              <a:rPr lang="en-US" sz="20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Znajdowanie ustawień na różnych tabletach i różnych wersjach systemu Android</a:t>
            </a:r>
            <a:r>
              <a:rPr lang="en-US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;</a:t>
            </a:r>
            <a:endParaRPr sz="2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2. Lokalizowanie ustawień systemowych;</a:t>
            </a:r>
            <a:endParaRPr sz="2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Dotknięcie pozycji menu ,,Język i wprowadzenie”;</a:t>
            </a:r>
            <a:endParaRPr sz="2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4. Wybór preferowanego języka spośród dostępnych;</a:t>
            </a:r>
            <a:endParaRPr sz="2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Edytowanie ustawienia klawiatury i wybór drugiego języka wprowadzania w miarę konieczności.</a:t>
            </a: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sz="24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400" u="sng" dirty="0" smtClean="0">
                <a:latin typeface="Times New Roman" pitchFamily="18" charset="0"/>
                <a:cs typeface="Times New Roman" pitchFamily="18" charset="0"/>
              </a:rPr>
              <a:t>Pomocne filmy</a:t>
            </a:r>
            <a:endParaRPr sz="2400" u="sng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Zmiana ustawień języka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u="sng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https://www.youtube.com/watch?v=mdEPxlHj-Yc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Zmiana języka wprowadzania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u="sng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https://www.youtube.com/watch?v=ldS1mBlMqdI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193" name="Google Shape;193;p5"/>
          <p:cNvSpPr/>
          <p:nvPr/>
        </p:nvSpPr>
        <p:spPr>
          <a:xfrm>
            <a:off x="539552" y="260648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l-PL" sz="36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Zmiana ustawień języka </a:t>
            </a:r>
            <a:endParaRPr sz="36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6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Wpisywanie wielkich i </a:t>
            </a: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</a:pPr>
            <a:r>
              <a:rPr lang="pl-PL" sz="2800" dirty="0" smtClean="0">
                <a:latin typeface="Times New Roman" pitchFamily="18" charset="0"/>
                <a:cs typeface="Times New Roman" pitchFamily="18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   małych liter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</a:ext>
              </a:extLst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Liczby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</a:ext>
              </a:extLst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pl-PL" sz="28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"/>
                  </a:ext>
                </a:extLst>
              </a:rPr>
              <a:t>Specjalne symbole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7"/>
                </a:ext>
              </a:extLst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pl-PL" sz="2800" dirty="0" smtClean="0">
                <a:latin typeface="Times New Roman" pitchFamily="18" charset="0"/>
                <a:cs typeface="Times New Roman" pitchFamily="18" charset="0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"/>
                  </a:ext>
                </a:extLst>
              </a:rPr>
              <a:t>Spacje i nowe linie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1"/>
                </a:ext>
              </a:extLst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en-US" sz="2800" b="0" i="0" u="none" strike="noStrike" cap="none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2"/>
                  </a:ext>
                </a:extLst>
              </a:rPr>
              <a:t>Emoji</a:t>
            </a: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Image by </a:t>
            </a:r>
            <a:r>
              <a:rPr lang="en-US" sz="12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Rpajares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licensed under </a:t>
            </a:r>
            <a:r>
              <a:rPr lang="en-US" sz="1200" b="0" i="0" u="sng" strike="noStrike" cap="none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_x0001_Creative Commons Attribution-Share Alike 4.0 international license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_x0001_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6"/>
          <p:cNvSpPr/>
          <p:nvPr/>
        </p:nvSpPr>
        <p:spPr>
          <a:xfrm>
            <a:off x="611560" y="274680"/>
            <a:ext cx="7704856" cy="706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l-PL" sz="3600" b="0" i="0" u="none" strike="noStrike" cap="none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Korzystanie z wirtualnej klawiatury</a:t>
            </a:r>
            <a:endParaRPr sz="3600" b="0" i="0" u="none" strike="noStrike" cap="non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pic>
        <p:nvPicPr>
          <p:cNvPr id="201" name="Google Shape;201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11960" y="1988840"/>
            <a:ext cx="4248000" cy="33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64feba157f_0_3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>
              <a:buSzPts val="3200"/>
            </a:pP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Wszystkie obrazy pochodzą z witryny  </a:t>
            </a:r>
            <a:r>
              <a:rPr lang="pl-PL" sz="2800" dirty="0" err="1" smtClean="0">
                <a:latin typeface="Times New Roman" pitchFamily="18" charset="0"/>
                <a:cs typeface="Times New Roman" pitchFamily="18" charset="0"/>
              </a:rPr>
              <a:t>pixabay.com</a:t>
            </a: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 i są chronione na podstawie uproszczonej licencji </a:t>
            </a:r>
            <a:r>
              <a:rPr lang="pl-PL" sz="2800" dirty="0" err="1" smtClean="0">
                <a:latin typeface="Times New Roman" pitchFamily="18" charset="0"/>
                <a:cs typeface="Times New Roman" pitchFamily="18" charset="0"/>
              </a:rPr>
              <a:t>Pixabay</a:t>
            </a: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pl-PL" sz="28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https://pixabay.com/service/license/</a:t>
            </a: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>
              <a:buSzPts val="3200"/>
            </a:pPr>
            <a:endParaRPr lang="pl-PL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SzPts val="3200"/>
            </a:pP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Wszelkie pozostałe zasoby, które nie są pozyskiwane z witryny  </a:t>
            </a:r>
            <a:r>
              <a:rPr lang="pl-PL" sz="2800" dirty="0" err="1" smtClean="0">
                <a:latin typeface="Times New Roman" pitchFamily="18" charset="0"/>
                <a:cs typeface="Times New Roman" pitchFamily="18" charset="0"/>
              </a:rPr>
              <a:t>pixabay.com</a:t>
            </a: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, znajdują się pod adresem CC0-Public </a:t>
            </a:r>
            <a:r>
              <a:rPr lang="pl-PL" sz="2800" dirty="0" err="1" smtClean="0">
                <a:latin typeface="Times New Roman" pitchFamily="18" charset="0"/>
                <a:cs typeface="Times New Roman" pitchFamily="18" charset="0"/>
              </a:rPr>
              <a:t>domain</a:t>
            </a: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pl-PL" sz="28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https://pixabay.com/service/license/</a:t>
            </a:r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>
              <a:buSzPts val="3200"/>
            </a:pPr>
            <a:endParaRPr lang="pl-PL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8" name="Google Shape;208;g64feba157f_0_3"/>
          <p:cNvSpPr/>
          <p:nvPr/>
        </p:nvSpPr>
        <p:spPr>
          <a:xfrm>
            <a:off x="1626840" y="274680"/>
            <a:ext cx="4961384" cy="778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pl-PL" sz="3600" dirty="0" smtClean="0">
                <a:latin typeface="Times New Roman" pitchFamily="18" charset="0"/>
                <a:cs typeface="Times New Roman" pitchFamily="18" charset="0"/>
                <a:sym typeface="Calibri"/>
              </a:rPr>
              <a:t>Źródła</a:t>
            </a:r>
            <a:endParaRPr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7"/>
          <p:cNvSpPr/>
          <p:nvPr/>
        </p:nvSpPr>
        <p:spPr>
          <a:xfrm>
            <a:off x="1289160" y="5013000"/>
            <a:ext cx="7364880" cy="577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 algn="ctr">
              <a:buSzPts val="3200"/>
            </a:pPr>
            <a:r>
              <a:rPr lang="pl-PL" sz="4000" dirty="0" smtClean="0"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Dziękujemy za uwagę</a:t>
            </a:r>
            <a:r>
              <a:rPr lang="pl-PL" sz="3600" dirty="0" smtClean="0"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!</a:t>
            </a:r>
            <a:endParaRPr lang="pl-PL" sz="360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317</Words>
  <Application>Microsoft Office PowerPoint</Application>
  <PresentationFormat>Pokaz na ekranie (4:3)</PresentationFormat>
  <Paragraphs>83</Paragraphs>
  <Slides>8</Slides>
  <Notes>8</Notes>
  <HiddenSlides>0</HiddenSlides>
  <MMClips>0</MMClips>
  <ScaleCrop>false</ScaleCrop>
  <HeadingPairs>
    <vt:vector size="4" baseType="variant">
      <vt:variant>
        <vt:lpstr>Motyw</vt:lpstr>
      </vt:variant>
      <vt:variant>
        <vt:i4>3</vt:i4>
      </vt:variant>
      <vt:variant>
        <vt:lpstr>Tytuły slajdów</vt:lpstr>
      </vt:variant>
      <vt:variant>
        <vt:i4>8</vt:i4>
      </vt:variant>
    </vt:vector>
  </HeadingPairs>
  <TitlesOfParts>
    <vt:vector size="11" baseType="lpstr">
      <vt:lpstr>Office Theme</vt:lpstr>
      <vt:lpstr>Office Theme</vt:lpstr>
      <vt:lpstr>Office Theme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RSeneca</dc:creator>
  <cp:lastModifiedBy>Użytkownik systemu Windows</cp:lastModifiedBy>
  <cp:revision>27</cp:revision>
  <dcterms:created xsi:type="dcterms:W3CDTF">2019-01-04T16:28:11Z</dcterms:created>
  <dcterms:modified xsi:type="dcterms:W3CDTF">2020-01-06T19:17:51Z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