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6"/>
  </p:notesMasterIdLst>
  <p:sldIdLst>
    <p:sldId id="256" r:id="rId4"/>
    <p:sldId id="258" r:id="rId5"/>
    <p:sldId id="268" r:id="rId6"/>
    <p:sldId id="273" r:id="rId7"/>
    <p:sldId id="274" r:id="rId8"/>
    <p:sldId id="275" r:id="rId9"/>
    <p:sldId id="272" r:id="rId10"/>
    <p:sldId id="270" r:id="rId11"/>
    <p:sldId id="277" r:id="rId12"/>
    <p:sldId id="280" r:id="rId13"/>
    <p:sldId id="266" r:id="rId14"/>
    <p:sldId id="261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2" autoAdjust="0"/>
    <p:restoredTop sz="88725" autoAdjust="0"/>
  </p:normalViewPr>
  <p:slideViewPr>
    <p:cSldViewPr>
      <p:cViewPr varScale="1">
        <p:scale>
          <a:sx n="64" d="100"/>
          <a:sy n="64" d="100"/>
        </p:scale>
        <p:origin x="-15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3146523F-D5FD-4519-B819-A8801936C4FD}"/>
    <pc:docChg chg="modSld">
      <pc:chgData name="" userId="" providerId="" clId="Web-{3146523F-D5FD-4519-B819-A8801936C4FD}" dt="2019-07-09T07:53:16.031" v="673" actId="20577"/>
      <pc:docMkLst>
        <pc:docMk/>
      </pc:docMkLst>
      <pc:sldChg chg="modSp">
        <pc:chgData name="" userId="" providerId="" clId="Web-{3146523F-D5FD-4519-B819-A8801936C4FD}" dt="2019-07-09T07:39:57.625" v="67" actId="20577"/>
        <pc:sldMkLst>
          <pc:docMk/>
          <pc:sldMk cId="3628781805" sldId="273"/>
        </pc:sldMkLst>
        <pc:spChg chg="mod">
          <ac:chgData name="" userId="" providerId="" clId="Web-{3146523F-D5FD-4519-B819-A8801936C4FD}" dt="2019-07-09T07:39:57.625" v="67" actId="20577"/>
          <ac:spMkLst>
            <pc:docMk/>
            <pc:sldMk cId="3628781805" sldId="273"/>
            <ac:spMk id="3" creationId="{704EA477-7E55-416A-8743-57EBC6A38958}"/>
          </ac:spMkLst>
        </pc:spChg>
      </pc:sldChg>
      <pc:sldChg chg="addSp modSp">
        <pc:chgData name="" userId="" providerId="" clId="Web-{3146523F-D5FD-4519-B819-A8801936C4FD}" dt="2019-07-09T07:53:16.031" v="672" actId="20577"/>
        <pc:sldMkLst>
          <pc:docMk/>
          <pc:sldMk cId="3433569284" sldId="280"/>
        </pc:sldMkLst>
        <pc:spChg chg="mod">
          <ac:chgData name="" userId="" providerId="" clId="Web-{3146523F-D5FD-4519-B819-A8801936C4FD}" dt="2019-07-09T07:44:42.193" v="75" actId="14100"/>
          <ac:spMkLst>
            <pc:docMk/>
            <pc:sldMk cId="3433569284" sldId="280"/>
            <ac:spMk id="3" creationId="{A8E6260F-D470-42A9-A8D7-C702A835B8B8}"/>
          </ac:spMkLst>
        </pc:spChg>
        <pc:spChg chg="add mod">
          <ac:chgData name="" userId="" providerId="" clId="Web-{3146523F-D5FD-4519-B819-A8801936C4FD}" dt="2019-07-09T07:53:16.031" v="672" actId="20577"/>
          <ac:spMkLst>
            <pc:docMk/>
            <pc:sldMk cId="3433569284" sldId="280"/>
            <ac:spMk id="4" creationId="{E4013E29-F2BE-4A4A-9C2F-0C9B7A72770F}"/>
          </ac:spMkLst>
        </pc:spChg>
        <pc:spChg chg="mod">
          <ac:chgData name="" userId="" providerId="" clId="Web-{3146523F-D5FD-4519-B819-A8801936C4FD}" dt="2019-07-09T07:46:28.258" v="76" actId="20577"/>
          <ac:spMkLst>
            <pc:docMk/>
            <pc:sldMk cId="3433569284" sldId="280"/>
            <ac:spMk id="16" creationId="{00000000-0000-0000-0000-000000000000}"/>
          </ac:spMkLst>
        </pc:spChg>
        <pc:spChg chg="mod">
          <ac:chgData name="" userId="" providerId="" clId="Web-{3146523F-D5FD-4519-B819-A8801936C4FD}" dt="2019-07-09T07:44:22.349" v="71" actId="1076"/>
          <ac:spMkLst>
            <pc:docMk/>
            <pc:sldMk cId="3433569284" sldId="280"/>
            <ac:spMk id="1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pl-PL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UWAGA: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pl-PL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Użyj</a:t>
            </a:r>
            <a:r>
              <a:rPr lang="pl-PL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tych informacji w pierwszej części </a:t>
            </a:r>
            <a:r>
              <a:rPr lang="pl-PL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Etapu </a:t>
            </a:r>
            <a:r>
              <a:rPr lang="pl-PL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3, aby wprowadzić do zagadnienia.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235390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pl-PL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UWAGA: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pl-PL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Użyj</a:t>
            </a:r>
            <a:r>
              <a:rPr lang="pl-PL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tych informacji w pierwszej części </a:t>
            </a:r>
            <a:r>
              <a:rPr lang="pl-PL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Etapu 3</a:t>
            </a:r>
            <a:r>
              <a:rPr lang="pl-PL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aby wprowadzić do zagadnienia.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235390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pl-PL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UWAGA: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pl-PL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Użyj</a:t>
            </a:r>
            <a:r>
              <a:rPr lang="pl-PL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tych informacji w pierwszej części </a:t>
            </a:r>
            <a:r>
              <a:rPr lang="pl-PL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Etapu </a:t>
            </a:r>
            <a:r>
              <a:rPr lang="pl-PL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3, aby wprowadzić do zagadnienia.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953237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pl-PL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UWAGA: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pl-PL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Użyj</a:t>
            </a:r>
            <a:r>
              <a:rPr lang="pl-PL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tych informacji w pierwszej części </a:t>
            </a:r>
            <a:r>
              <a:rPr lang="pl-PL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Etapu </a:t>
            </a:r>
            <a:r>
              <a:rPr lang="pl-PL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3, aby wprowadzić do zagadnienia.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477490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4474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5606756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5704779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6662499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219016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698745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2458054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568609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8552533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1903291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8250134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424065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55152093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lidescarnival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hyperlink" Target="https://www.facebook.com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5292080" y="2996952"/>
            <a:ext cx="36724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Moduł 4</a:t>
            </a:r>
          </a:p>
          <a:p>
            <a:pPr algn="ctr"/>
            <a:endParaRPr lang="pl-PL" sz="3600" b="1" cap="all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36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Pozytywne i negatywne aspekty </a:t>
            </a:r>
            <a:r>
              <a:rPr lang="pl-PL" sz="3600" b="1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r>
              <a:rPr lang="pl-PL" sz="3600" b="1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acebooka</a:t>
            </a:r>
            <a:endParaRPr lang="it-IT" sz="36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8520413"/>
              </p:ext>
            </p:extLst>
          </p:nvPr>
        </p:nvGraphicFramePr>
        <p:xfrm>
          <a:off x="0" y="692696"/>
          <a:ext cx="3419872" cy="2216912"/>
        </p:xfrm>
        <a:graphic>
          <a:graphicData uri="http://schemas.openxmlformats.org/drawingml/2006/table">
            <a:tbl>
              <a:tblPr/>
              <a:tblGrid>
                <a:gridCol w="34198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8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Facebook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r>
                        <a:rPr lang="en-US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pl-PL" sz="2800" b="1" i="0" cap="all" baseline="0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opieka zdrowotna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3851920" y="188640"/>
            <a:ext cx="4968552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Grupy wzajemnej pomocy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Google Shape;121;p7"/>
          <p:cNvSpPr/>
          <p:nvPr/>
        </p:nvSpPr>
        <p:spPr>
          <a:xfrm>
            <a:off x="1122681" y="4221088"/>
            <a:ext cx="1368152" cy="1432234"/>
          </a:xfrm>
          <a:custGeom>
            <a:avLst/>
            <a:gdLst/>
            <a:ahLst/>
            <a:cxnLst/>
            <a:rect l="l" t="t" r="r" b="b"/>
            <a:pathLst>
              <a:path w="5947" h="5929" extrusionOk="0">
                <a:moveTo>
                  <a:pt x="4884" y="1"/>
                </a:moveTo>
                <a:lnTo>
                  <a:pt x="4866" y="20"/>
                </a:lnTo>
                <a:lnTo>
                  <a:pt x="4735" y="150"/>
                </a:lnTo>
                <a:lnTo>
                  <a:pt x="4716" y="187"/>
                </a:lnTo>
                <a:lnTo>
                  <a:pt x="4698" y="225"/>
                </a:lnTo>
                <a:lnTo>
                  <a:pt x="4716" y="262"/>
                </a:lnTo>
                <a:lnTo>
                  <a:pt x="4735" y="281"/>
                </a:lnTo>
                <a:lnTo>
                  <a:pt x="5052" y="616"/>
                </a:lnTo>
                <a:lnTo>
                  <a:pt x="4530" y="1138"/>
                </a:lnTo>
                <a:lnTo>
                  <a:pt x="3878" y="486"/>
                </a:lnTo>
                <a:lnTo>
                  <a:pt x="3673" y="281"/>
                </a:lnTo>
                <a:lnTo>
                  <a:pt x="3654" y="262"/>
                </a:lnTo>
                <a:lnTo>
                  <a:pt x="3579" y="262"/>
                </a:lnTo>
                <a:lnTo>
                  <a:pt x="3542" y="281"/>
                </a:lnTo>
                <a:lnTo>
                  <a:pt x="3151" y="672"/>
                </a:lnTo>
                <a:lnTo>
                  <a:pt x="3132" y="709"/>
                </a:lnTo>
                <a:lnTo>
                  <a:pt x="3132" y="747"/>
                </a:lnTo>
                <a:lnTo>
                  <a:pt x="3132" y="784"/>
                </a:lnTo>
                <a:lnTo>
                  <a:pt x="3151" y="802"/>
                </a:lnTo>
                <a:lnTo>
                  <a:pt x="3356" y="1007"/>
                </a:lnTo>
                <a:lnTo>
                  <a:pt x="4922" y="2592"/>
                </a:lnTo>
                <a:lnTo>
                  <a:pt x="5127" y="2778"/>
                </a:lnTo>
                <a:lnTo>
                  <a:pt x="5145" y="2797"/>
                </a:lnTo>
                <a:lnTo>
                  <a:pt x="5182" y="2816"/>
                </a:lnTo>
                <a:lnTo>
                  <a:pt x="5220" y="2797"/>
                </a:lnTo>
                <a:lnTo>
                  <a:pt x="5257" y="2778"/>
                </a:lnTo>
                <a:lnTo>
                  <a:pt x="5648" y="2387"/>
                </a:lnTo>
                <a:lnTo>
                  <a:pt x="5667" y="2350"/>
                </a:lnTo>
                <a:lnTo>
                  <a:pt x="5667" y="2312"/>
                </a:lnTo>
                <a:lnTo>
                  <a:pt x="5667" y="2294"/>
                </a:lnTo>
                <a:lnTo>
                  <a:pt x="5648" y="2256"/>
                </a:lnTo>
                <a:lnTo>
                  <a:pt x="4791" y="1399"/>
                </a:lnTo>
                <a:lnTo>
                  <a:pt x="5313" y="877"/>
                </a:lnTo>
                <a:lnTo>
                  <a:pt x="5648" y="1213"/>
                </a:lnTo>
                <a:lnTo>
                  <a:pt x="5686" y="1231"/>
                </a:lnTo>
                <a:lnTo>
                  <a:pt x="5742" y="1231"/>
                </a:lnTo>
                <a:lnTo>
                  <a:pt x="5779" y="1213"/>
                </a:lnTo>
                <a:lnTo>
                  <a:pt x="5909" y="1082"/>
                </a:lnTo>
                <a:lnTo>
                  <a:pt x="5928" y="1045"/>
                </a:lnTo>
                <a:lnTo>
                  <a:pt x="5947" y="1007"/>
                </a:lnTo>
                <a:lnTo>
                  <a:pt x="5928" y="970"/>
                </a:lnTo>
                <a:lnTo>
                  <a:pt x="5909" y="933"/>
                </a:lnTo>
                <a:lnTo>
                  <a:pt x="4996" y="20"/>
                </a:lnTo>
                <a:lnTo>
                  <a:pt x="4959" y="1"/>
                </a:lnTo>
                <a:close/>
                <a:moveTo>
                  <a:pt x="3095" y="1268"/>
                </a:moveTo>
                <a:lnTo>
                  <a:pt x="2331" y="2033"/>
                </a:lnTo>
                <a:lnTo>
                  <a:pt x="2983" y="2666"/>
                </a:lnTo>
                <a:lnTo>
                  <a:pt x="3002" y="2704"/>
                </a:lnTo>
                <a:lnTo>
                  <a:pt x="3002" y="2741"/>
                </a:lnTo>
                <a:lnTo>
                  <a:pt x="3002" y="2778"/>
                </a:lnTo>
                <a:lnTo>
                  <a:pt x="2983" y="2797"/>
                </a:lnTo>
                <a:lnTo>
                  <a:pt x="2852" y="2927"/>
                </a:lnTo>
                <a:lnTo>
                  <a:pt x="2815" y="2946"/>
                </a:lnTo>
                <a:lnTo>
                  <a:pt x="2778" y="2965"/>
                </a:lnTo>
                <a:lnTo>
                  <a:pt x="2759" y="2946"/>
                </a:lnTo>
                <a:lnTo>
                  <a:pt x="2722" y="2927"/>
                </a:lnTo>
                <a:lnTo>
                  <a:pt x="2070" y="2294"/>
                </a:lnTo>
                <a:lnTo>
                  <a:pt x="1548" y="2816"/>
                </a:lnTo>
                <a:lnTo>
                  <a:pt x="2200" y="3468"/>
                </a:lnTo>
                <a:lnTo>
                  <a:pt x="2219" y="3487"/>
                </a:lnTo>
                <a:lnTo>
                  <a:pt x="2219" y="3524"/>
                </a:lnTo>
                <a:lnTo>
                  <a:pt x="2219" y="3561"/>
                </a:lnTo>
                <a:lnTo>
                  <a:pt x="2200" y="3598"/>
                </a:lnTo>
                <a:lnTo>
                  <a:pt x="2070" y="3729"/>
                </a:lnTo>
                <a:lnTo>
                  <a:pt x="2032" y="3748"/>
                </a:lnTo>
                <a:lnTo>
                  <a:pt x="1958" y="3748"/>
                </a:lnTo>
                <a:lnTo>
                  <a:pt x="1939" y="3729"/>
                </a:lnTo>
                <a:lnTo>
                  <a:pt x="1287" y="3077"/>
                </a:lnTo>
                <a:lnTo>
                  <a:pt x="988" y="3375"/>
                </a:lnTo>
                <a:lnTo>
                  <a:pt x="914" y="3449"/>
                </a:lnTo>
                <a:lnTo>
                  <a:pt x="858" y="3543"/>
                </a:lnTo>
                <a:lnTo>
                  <a:pt x="802" y="3636"/>
                </a:lnTo>
                <a:lnTo>
                  <a:pt x="765" y="3729"/>
                </a:lnTo>
                <a:lnTo>
                  <a:pt x="728" y="3822"/>
                </a:lnTo>
                <a:lnTo>
                  <a:pt x="709" y="3934"/>
                </a:lnTo>
                <a:lnTo>
                  <a:pt x="709" y="4027"/>
                </a:lnTo>
                <a:lnTo>
                  <a:pt x="709" y="4139"/>
                </a:lnTo>
                <a:lnTo>
                  <a:pt x="802" y="4885"/>
                </a:lnTo>
                <a:lnTo>
                  <a:pt x="19" y="5649"/>
                </a:lnTo>
                <a:lnTo>
                  <a:pt x="1" y="5667"/>
                </a:lnTo>
                <a:lnTo>
                  <a:pt x="1" y="5705"/>
                </a:lnTo>
                <a:lnTo>
                  <a:pt x="1" y="5742"/>
                </a:lnTo>
                <a:lnTo>
                  <a:pt x="19" y="5779"/>
                </a:lnTo>
                <a:lnTo>
                  <a:pt x="150" y="5910"/>
                </a:lnTo>
                <a:lnTo>
                  <a:pt x="187" y="5928"/>
                </a:lnTo>
                <a:lnTo>
                  <a:pt x="262" y="5928"/>
                </a:lnTo>
                <a:lnTo>
                  <a:pt x="280" y="5910"/>
                </a:lnTo>
                <a:lnTo>
                  <a:pt x="1063" y="5146"/>
                </a:lnTo>
                <a:lnTo>
                  <a:pt x="1790" y="5220"/>
                </a:lnTo>
                <a:lnTo>
                  <a:pt x="1995" y="5220"/>
                </a:lnTo>
                <a:lnTo>
                  <a:pt x="2107" y="5201"/>
                </a:lnTo>
                <a:lnTo>
                  <a:pt x="2200" y="5183"/>
                </a:lnTo>
                <a:lnTo>
                  <a:pt x="2293" y="5146"/>
                </a:lnTo>
                <a:lnTo>
                  <a:pt x="2386" y="5090"/>
                </a:lnTo>
                <a:lnTo>
                  <a:pt x="2480" y="5034"/>
                </a:lnTo>
                <a:lnTo>
                  <a:pt x="2554" y="4959"/>
                </a:lnTo>
                <a:lnTo>
                  <a:pt x="4661" y="2853"/>
                </a:lnTo>
                <a:lnTo>
                  <a:pt x="3095" y="1268"/>
                </a:lnTo>
                <a:close/>
              </a:path>
            </a:pathLst>
          </a:custGeom>
          <a:solidFill>
            <a:schemeClr val="accent3"/>
          </a:solidFill>
          <a:ln w="12700"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A8E6260F-D470-42A9-A8D7-C702A835B8B8}"/>
              </a:ext>
            </a:extLst>
          </p:cNvPr>
          <p:cNvSpPr/>
          <p:nvPr/>
        </p:nvSpPr>
        <p:spPr>
          <a:xfrm>
            <a:off x="192731" y="6408049"/>
            <a:ext cx="31725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Icon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source: 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https://www.slidescarnival.com/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4013E29-F2BE-4A4A-9C2F-0C9B7A72770F}"/>
              </a:ext>
            </a:extLst>
          </p:cNvPr>
          <p:cNvSpPr txBox="1"/>
          <p:nvPr/>
        </p:nvSpPr>
        <p:spPr>
          <a:xfrm>
            <a:off x="3721122" y="729272"/>
            <a:ext cx="5230147" cy="56323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pl-PL" dirty="0" err="1" smtClean="0">
                <a:latin typeface="Times New Roman" pitchFamily="18" charset="0"/>
                <a:cs typeface="Times New Roman" pitchFamily="18" charset="0"/>
              </a:rPr>
              <a:t>Facebooku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możesz dołączyć do kilku „grup” związanych z najróżniejszymi tematami: niektóre z nich to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grupy wzajemnej pomocy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(MAG), które zajmują się wymianą informacji, dzieleniem się doświadczeniami, a także przyjmowaniem i wspieraniem członków, których  łączy wspólny  problem.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dirty="0">
                <a:latin typeface="Times New Roman" pitchFamily="18" charset="0"/>
                <a:cs typeface="Times New Roman" pitchFamily="18" charset="0"/>
              </a:rPr>
            </a:b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Możesz znaleźć grupy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MAG, w których możesz mówić o konkretnej chorobie, utracie lub przeżyciu.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dirty="0">
                <a:latin typeface="Times New Roman" pitchFamily="18" charset="0"/>
                <a:cs typeface="Times New Roman" pitchFamily="18" charset="0"/>
              </a:rPr>
            </a:b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Niektóre MAG są 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publiczne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(Twoi znajomi na FB mogą zobaczyć, że dołączyłeś do jednego z nich), inne są 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prywatn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i (Twoi znajomi na FB nie będą mogli zobaczyć, czy jesteś częścią tych grup).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Zwykle grupy prywatne są preferowane, gdy wspólny temat jest drażliwy, aby uszanować prywatność ich członków.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3569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pl-PL" sz="3600" b="1" kern="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Źródła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334" name="Google Shape;334;g5ff9671e07_0_2"/>
          <p:cNvSpPr/>
          <p:nvPr/>
        </p:nvSpPr>
        <p:spPr>
          <a:xfrm>
            <a:off x="683568" y="2492896"/>
            <a:ext cx="7713732" cy="1224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https://www.facebook.com/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kumimoji="0" lang="en-US" sz="2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763688" y="5085184"/>
            <a:ext cx="5688632" cy="72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Dziękujemy za uwagę!</a:t>
            </a:r>
            <a:endParaRPr lang="pl-PL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764704"/>
            <a:ext cx="3960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CZĘŚĆ  1</a:t>
            </a:r>
          </a:p>
          <a:p>
            <a:r>
              <a:rPr lang="it-IT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pl-PL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DEFINICJA</a:t>
            </a:r>
            <a:endParaRPr lang="it-IT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572000" y="335845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FACEBOOK</a:t>
            </a:r>
            <a:endParaRPr kumimoji="0" lang="it-IT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467544" y="1484784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to internetowe media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społecznościowe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i jedna z największych firm oferujących serwisy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społecznościowe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, założona przez Marka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Zuckerberga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i innych;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Dostęp do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Facebooka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 można uzyskać z urządzeń z dostępem do Internetu (komputer, tablety i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smartfony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jest dostępny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www.facebook.com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) lub za pośrednictwem aplikacji (sklep z systemem Android i IOS)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pic>
        <p:nvPicPr>
          <p:cNvPr id="1026" name="Picture 2" descr="Image result for facebook">
            <a:extLst>
              <a:ext uri="{FF2B5EF4-FFF2-40B4-BE49-F238E27FC236}">
                <a16:creationId xmlns="" xmlns:a16="http://schemas.microsoft.com/office/drawing/2014/main" id="{1C0235EB-E80B-490A-9269-429E0C4B7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03836"/>
            <a:ext cx="1060972" cy="1060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32021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Główne etapy i funkcje</a:t>
            </a:r>
            <a:endParaRPr kumimoji="0" lang="it-IT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107356" y="1960017"/>
            <a:ext cx="6929288" cy="415498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Pobierz aplikację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Zarejestruj się na platformie;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Utwórz swój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profil osobisty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: możesz wprowadzić informacje o sobie;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Udostępnij notatki, zdjęcia, filmy, linki, itp. Publikując je na swojej ścianie na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Facebooku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, zwróć uwagę na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ustawienia prywatności: prywatne lub publiczne.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="" xmlns:a16="http://schemas.microsoft.com/office/drawing/2014/main" id="{7C60E0DA-888E-40C2-BB30-F797594EE993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="" xmlns:a16="http://schemas.microsoft.com/office/drawing/2014/main" id="{3153C164-751B-4C19-841D-9DA3F9C7D55D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0" name="AutoShape 4">
              <a:extLst>
                <a:ext uri="{FF2B5EF4-FFF2-40B4-BE49-F238E27FC236}">
                  <a16:creationId xmlns="" xmlns:a16="http://schemas.microsoft.com/office/drawing/2014/main" id="{FF2EA877-3716-4A82-9035-A10ADFEC0287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1" name="AutoShape 5">
              <a:extLst>
                <a:ext uri="{FF2B5EF4-FFF2-40B4-BE49-F238E27FC236}">
                  <a16:creationId xmlns="" xmlns:a16="http://schemas.microsoft.com/office/drawing/2014/main" id="{2A819E2B-6E55-42F1-B332-9F95DD90EF9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="" xmlns:p14="http://schemas.microsoft.com/office/powerpoint/2010/main" val="3628781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14751" y="421872"/>
            <a:ext cx="66247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pl-PL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Główne etapy i funkcje</a:t>
            </a:r>
            <a:endParaRPr lang="it-IT" sz="4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5536" y="1484784"/>
            <a:ext cx="849694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Wyślij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do innego użytkownika „zaproszenie do znajomych” lub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zaakceptuj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„zaproszenie do znajomych” od innego użytkownika: teraz będziesz otrzymywać powiadomienia od innych „znajomych użytkowników” o ich działaniach na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Facebooku</a:t>
            </a: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Wyszukaj konkretną stronę i kliknij przycisk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„Lubię to”,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aby śledzić działania opisane w części „Lubię to”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Znajdź konkretną grupę na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Facebooku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i kliknij przycisk „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Dołącz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”: grupy umożliwiają ludziom łączenie się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w celu udostępniania informacji i omawiania konkretnych tematów. Możesz także utworzyć własną grupę, ale zwróć uwagę na ustawienia prywatności („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otwarte”, „zamknięte”, „tajne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”)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5" name="Gear"/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6" name="AutoShape 4"/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7" name="AutoShape 5"/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="" xmlns:p14="http://schemas.microsoft.com/office/powerpoint/2010/main" val="1213891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14751" y="421872"/>
            <a:ext cx="66247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pl-PL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Główne etapy i funkcje</a:t>
            </a:r>
            <a:endParaRPr lang="it-IT" sz="4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65006" y="1745142"/>
            <a:ext cx="7867615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Gdy zobaczysz ciekawą aktywność, użyj przycisku „Lubię to” („Lubię to”,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„Kocham”,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Haha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”, „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Wow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”, „Smutny” lub „Zły”) lub dodaj komentarze, linki i inne media: umożliwiają one łatwe wchodzenie w interakcje z działaniami „znajomych użytkowników”, „Lubię strony” i „Grupy na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Facebooku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pl-PL" sz="2800" dirty="0" smtClean="0"/>
              <a:t/>
            </a:r>
            <a:br>
              <a:rPr lang="pl-PL" sz="2800" dirty="0" smtClean="0"/>
            </a:b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Weź udział w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wydarzeniu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lub je utwórz: wydarzenia na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Facebooku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informują znajomych o nadchodzących sytuacjach w ich społeczności (prywatnej lub publicznej);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Pobierz </a:t>
            </a:r>
            <a:r>
              <a:rPr lang="pl-PL" sz="2400" b="1" dirty="0" err="1" smtClean="0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Messenger,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aby prywatnie kontaktować się z „przyjaciółmi”: instrukcje w sekcji 5 tego modułu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="" xmlns:a16="http://schemas.microsoft.com/office/drawing/2014/main" id="{BAE04345-4FED-47A6-98BA-8D1DD50A727B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="" xmlns:a16="http://schemas.microsoft.com/office/drawing/2014/main" id="{1C98AECA-8955-4700-846D-1DE022386284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0" name="AutoShape 4">
              <a:extLst>
                <a:ext uri="{FF2B5EF4-FFF2-40B4-BE49-F238E27FC236}">
                  <a16:creationId xmlns="" xmlns:a16="http://schemas.microsoft.com/office/drawing/2014/main" id="{6FA2C0C7-56E5-4912-84F3-67C99FA5ABBC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1" name="AutoShape 5">
              <a:extLst>
                <a:ext uri="{FF2B5EF4-FFF2-40B4-BE49-F238E27FC236}">
                  <a16:creationId xmlns="" xmlns:a16="http://schemas.microsoft.com/office/drawing/2014/main" id="{F0044C78-1568-4334-A521-B0BD028D4D2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="" xmlns:p14="http://schemas.microsoft.com/office/powerpoint/2010/main" val="135464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33173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Część 2</a:t>
            </a:r>
          </a:p>
          <a:p>
            <a:endParaRPr lang="pl-PL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pl-PL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Pozytywne i negatywne aspekty</a:t>
            </a:r>
            <a:endParaRPr lang="it-IT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6409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5576642"/>
              </p:ext>
            </p:extLst>
          </p:nvPr>
        </p:nvGraphicFramePr>
        <p:xfrm>
          <a:off x="318356" y="692696"/>
          <a:ext cx="2818656" cy="1108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Pozytywne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aspekty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84779" y="266408"/>
            <a:ext cx="49043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75000"/>
                </a:schemeClr>
              </a:buClr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Na ścianie na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Facebooku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lub w grupie na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Facebooku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możesz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wyrazić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swoje poglądy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i podzielić się swoimi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doświadczeniami.</a:t>
            </a: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Zwróć uwagę na to, co zdecydujesz się udostępnić, nie wiesz, gdzie trafią twoje informacje: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nie możesz kontrolować tego, co publikujesz </a:t>
            </a:r>
            <a:r>
              <a:rPr lang="pl-PL" sz="2000" b="1" dirty="0" err="1" smtClean="0"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Możesz używać ściany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Facebooka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 stron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Facebooka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i Grup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Facebooka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do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dyskusji, wyszukiwania i udostępniania informacji na temat określonych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zagadnień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związanych ze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zdrowiem.</a:t>
            </a: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Zwróć uwagę na wiarygodność informacji: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fałszywe wiadomości i fałszywe informacje są szeroko rozpowszechnione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na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Facebooku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=""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61529761"/>
              </p:ext>
            </p:extLst>
          </p:nvPr>
        </p:nvGraphicFramePr>
        <p:xfrm>
          <a:off x="318356" y="4663542"/>
          <a:ext cx="2818656" cy="1108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Negatywne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aspekty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=""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1628800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>
            <a:extLst>
              <a:ext uri="{FF2B5EF4-FFF2-40B4-BE49-F238E27FC236}">
                <a16:creationId xmlns=""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610951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giù 9">
            <a:extLst>
              <a:ext uri="{FF2B5EF4-FFF2-40B4-BE49-F238E27FC236}">
                <a16:creationId xmlns="" xmlns:a16="http://schemas.microsoft.com/office/drawing/2014/main" id="{A6873D55-A204-4D15-8FC0-F6966FA1DA35}"/>
              </a:ext>
            </a:extLst>
          </p:cNvPr>
          <p:cNvSpPr/>
          <p:nvPr/>
        </p:nvSpPr>
        <p:spPr>
          <a:xfrm rot="10800000">
            <a:off x="3676313" y="4355366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giù 10">
            <a:extLst>
              <a:ext uri="{FF2B5EF4-FFF2-40B4-BE49-F238E27FC236}">
                <a16:creationId xmlns="" xmlns:a16="http://schemas.microsoft.com/office/drawing/2014/main" id="{7C8843A6-F36D-44DC-943C-E6BF80805494}"/>
              </a:ext>
            </a:extLst>
          </p:cNvPr>
          <p:cNvSpPr/>
          <p:nvPr/>
        </p:nvSpPr>
        <p:spPr>
          <a:xfrm>
            <a:off x="3676313" y="5301208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diritto 12">
            <a:extLst>
              <a:ext uri="{FF2B5EF4-FFF2-40B4-BE49-F238E27FC236}">
                <a16:creationId xmlns=""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67944" y="148478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="" xmlns:a16="http://schemas.microsoft.com/office/drawing/2014/main" id="{0FB0B864-EE0C-4F6B-AD27-11F17F05FD0A}"/>
              </a:ext>
            </a:extLst>
          </p:cNvPr>
          <p:cNvCxnSpPr/>
          <p:nvPr/>
        </p:nvCxnSpPr>
        <p:spPr>
          <a:xfrm>
            <a:off x="4067944" y="5157192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96915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18356" y="692696"/>
          <a:ext cx="2818656" cy="981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Pozytywne aspekty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84778" y="332656"/>
            <a:ext cx="4907702" cy="2408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75000"/>
                </a:schemeClr>
              </a:buClr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Facebooku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możesz nawiązywać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nowe relacje,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nawet z osobami podobnymi do Ciebie.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105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Zwróć uwagę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na fałszywe konta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: tak naprawdę nie wiesz, kim jest osoba po drugiej stronie ekranu i jakie są jej intencje.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=""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/>
        </p:nvGraphicFramePr>
        <p:xfrm>
          <a:off x="318356" y="4663542"/>
          <a:ext cx="2818656" cy="981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Negatywne aspekty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=""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1596489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>
            <a:extLst>
              <a:ext uri="{FF2B5EF4-FFF2-40B4-BE49-F238E27FC236}">
                <a16:creationId xmlns=""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511384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giù 9">
            <a:extLst>
              <a:ext uri="{FF2B5EF4-FFF2-40B4-BE49-F238E27FC236}">
                <a16:creationId xmlns="" xmlns:a16="http://schemas.microsoft.com/office/drawing/2014/main" id="{A6873D55-A204-4D15-8FC0-F6966FA1DA35}"/>
              </a:ext>
            </a:extLst>
          </p:cNvPr>
          <p:cNvSpPr/>
          <p:nvPr/>
        </p:nvSpPr>
        <p:spPr>
          <a:xfrm rot="10800000">
            <a:off x="3661955" y="3605331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giù 10">
            <a:extLst>
              <a:ext uri="{FF2B5EF4-FFF2-40B4-BE49-F238E27FC236}">
                <a16:creationId xmlns="" xmlns:a16="http://schemas.microsoft.com/office/drawing/2014/main" id="{7C8843A6-F36D-44DC-943C-E6BF80805494}"/>
              </a:ext>
            </a:extLst>
          </p:cNvPr>
          <p:cNvSpPr/>
          <p:nvPr/>
        </p:nvSpPr>
        <p:spPr>
          <a:xfrm>
            <a:off x="3661955" y="4603702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diritto 12">
            <a:extLst>
              <a:ext uri="{FF2B5EF4-FFF2-40B4-BE49-F238E27FC236}">
                <a16:creationId xmlns=""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71144" y="1357921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="" xmlns:a16="http://schemas.microsoft.com/office/drawing/2014/main" id="{0FB0B864-EE0C-4F6B-AD27-11F17F05FD0A}"/>
              </a:ext>
            </a:extLst>
          </p:cNvPr>
          <p:cNvCxnSpPr/>
          <p:nvPr/>
        </p:nvCxnSpPr>
        <p:spPr>
          <a:xfrm>
            <a:off x="4143153" y="4509120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/>
          <p:cNvSpPr/>
          <p:nvPr/>
        </p:nvSpPr>
        <p:spPr>
          <a:xfrm>
            <a:off x="4067944" y="2708920"/>
            <a:ext cx="489654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75000"/>
                </a:schemeClr>
              </a:buClr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Za pośrednictwem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Facebooka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możesz łączyć się z opiekunami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różnych generacji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i środowisk, poszerzając swoje poglądy i wzbogacając swoją sieć.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pl-PL" sz="2000" dirty="0" smtClean="0"/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Czasami język,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żargon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kodeks postępowania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w mediach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społecznościowych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nie zawsze są łatwe do nauczenia się i zapamiętania. Np. napisanie komentarza wielkimi literami jest równoznaczne z krzykiem na kogoś w prawdziwym życiu.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46587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2063</TotalTime>
  <Words>627</Words>
  <Application>Microsoft Office PowerPoint</Application>
  <PresentationFormat>Pokaz na ekranie (4:3)</PresentationFormat>
  <Paragraphs>85</Paragraphs>
  <Slides>12</Slides>
  <Notes>6</Notes>
  <HiddenSlides>0</HiddenSlides>
  <MMClips>0</MMClip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12</vt:i4>
      </vt:variant>
    </vt:vector>
  </HeadingPairs>
  <TitlesOfParts>
    <vt:vector size="15" baseType="lpstr">
      <vt:lpstr>Tema di Office</vt:lpstr>
      <vt:lpstr>1_Tema di Office</vt:lpstr>
      <vt:lpstr>2_Tema di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Użytkownik systemu Windows</cp:lastModifiedBy>
  <cp:revision>137</cp:revision>
  <dcterms:created xsi:type="dcterms:W3CDTF">2019-01-04T16:28:11Z</dcterms:created>
  <dcterms:modified xsi:type="dcterms:W3CDTF">2020-01-09T23:15:11Z</dcterms:modified>
</cp:coreProperties>
</file>