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70" r:id="rId3"/>
    <p:sldId id="259" r:id="rId4"/>
    <p:sldId id="263" r:id="rId5"/>
    <p:sldId id="262" r:id="rId6"/>
    <p:sldId id="264" r:id="rId7"/>
    <p:sldId id="265" r:id="rId8"/>
    <p:sldId id="268" r:id="rId9"/>
    <p:sldId id="266" r:id="rId10"/>
    <p:sldId id="269" r:id="rId11"/>
    <p:sldId id="261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incipale" initials="P" lastIdx="1" clrIdx="0">
    <p:extLst>
      <p:ext uri="{19B8F6BF-5375-455C-9EA6-DF929625EA0E}">
        <p15:presenceInfo xmlns:p15="http://schemas.microsoft.com/office/powerpoint/2012/main" userId="Principa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33"/>
    <p:restoredTop sz="75694"/>
  </p:normalViewPr>
  <p:slideViewPr>
    <p:cSldViewPr snapToGrid="0">
      <p:cViewPr varScale="1">
        <p:scale>
          <a:sx n="53" d="100"/>
          <a:sy n="53" d="100"/>
        </p:scale>
        <p:origin x="140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7673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552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 i="0" dirty="0"/>
              <a:t>"In cambio, la complessa serie di algoritmi di un motore di ricerca setaccia l'enorme quantità di pagine Web indicizzate e analizzate da" spider ". Questi robot scout sono fondamentalmente un software che esegue la scansione del contenuto di queste pagine Web, dove i motori di ricerca corrispondono alle frasi utilizzate durante le ricerche ".</a:t>
            </a:r>
            <a:endParaRPr sz="1200" i="0"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1690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5557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it-IT" sz="1100" dirty="0"/>
              <a:t>Usa un esempio per facilitare la comprensione: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ts val="1100"/>
              <a:defRPr/>
            </a:pPr>
            <a:r>
              <a:rPr lang="it-IT" sz="1100" dirty="0"/>
              <a:t>per esempio: Mio marito consuma molti pasti al giorno anche se io non ci sono. Come posso gestire questo comportamento?</a:t>
            </a:r>
            <a:endParaRPr lang="en-US" sz="11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4414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n-US" dirty="0"/>
              <a:t> </a:t>
            </a:r>
          </a:p>
          <a:p>
            <a:r>
              <a:rPr lang="it-IT" sz="1100" dirty="0"/>
              <a:t>Considera la popolazione specifica e/o il disturbo: persone affette da demenza, persone anziane, demenza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9697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it-IT" sz="1100" dirty="0"/>
              <a:t>Considera i sintomi e le categorie a cui questi appartengono. Nell'esempio appena visto, la categoria specifica è il disturbo alimentare e i disturbi comportamentali nella demenza</a:t>
            </a:r>
            <a:r>
              <a:rPr lang="en-US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5716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it-IT" sz="1100" dirty="0"/>
              <a:t>Tieni in considerazione che il tuo scopo è cercare di capire come gestire quel comportamento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it-IT" sz="1100" dirty="0"/>
              <a:t>Annota alcune parole che includono la gestione del comportamento: ad es. Possibili soluzioni, gestione a casa, gestione, opzioni di trattamento, opzioni di assistenza</a:t>
            </a:r>
            <a:endParaRPr lang="en-US" sz="11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1655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hyperlink" Target="https://www.techopedia.com/definition/1215/keyword-se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3F2B419F-A4E6-42C3-94EB-D198CA9B83F4}"/>
              </a:ext>
            </a:extLst>
          </p:cNvPr>
          <p:cNvSpPr/>
          <p:nvPr/>
        </p:nvSpPr>
        <p:spPr>
          <a:xfrm>
            <a:off x="5122571" y="2713547"/>
            <a:ext cx="3763466" cy="1015663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>
              <a:buClrTx/>
            </a:pPr>
            <a:r>
              <a:rPr lang="it-IT" sz="6000" b="1" kern="1200" dirty="0">
                <a:solidFill>
                  <a:srgbClr val="4BAC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MODULO 3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46DCEC0-AEC0-4F36-BFE2-30453485CF5C}"/>
              </a:ext>
            </a:extLst>
          </p:cNvPr>
          <p:cNvSpPr/>
          <p:nvPr/>
        </p:nvSpPr>
        <p:spPr>
          <a:xfrm>
            <a:off x="4314037" y="34290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>
              <a:buClrTx/>
            </a:pPr>
            <a:r>
              <a:rPr lang="it-IT" sz="3200" b="1" kern="1200" dirty="0">
                <a:solidFill>
                  <a:srgbClr val="4BAC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br>
              <a:rPr lang="it-IT" sz="3200" b="1" kern="1200" dirty="0">
                <a:solidFill>
                  <a:srgbClr val="4BAC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</a:br>
            <a:r>
              <a:rPr lang="it-IT" sz="3200" b="1" kern="1200" dirty="0">
                <a:solidFill>
                  <a:srgbClr val="4BAC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	UTILIZZA LE GIUSTE PAROLE CHIAVE PER LA SALUTE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92961"/>
            <a:ext cx="8586125" cy="4525963"/>
          </a:xfrm>
        </p:spPr>
        <p:txBody>
          <a:bodyPr/>
          <a:lstStyle/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b="1" dirty="0"/>
              <a:t>5) Ora </a:t>
            </a:r>
            <a:r>
              <a:rPr lang="en-US" b="1" dirty="0" err="1"/>
              <a:t>prova</a:t>
            </a:r>
            <a:r>
              <a:rPr lang="en-US" b="1" dirty="0"/>
              <a:t> a </a:t>
            </a:r>
            <a:r>
              <a:rPr lang="en-US" b="1" dirty="0" err="1"/>
              <a:t>mettere</a:t>
            </a:r>
            <a:r>
              <a:rPr lang="en-US" b="1" dirty="0"/>
              <a:t> </a:t>
            </a:r>
            <a:r>
              <a:rPr lang="en-US" b="1" dirty="0" err="1"/>
              <a:t>insieme</a:t>
            </a:r>
            <a:r>
              <a:rPr lang="en-US" b="1" dirty="0"/>
              <a:t> </a:t>
            </a:r>
            <a:r>
              <a:rPr lang="en-US" b="1" dirty="0" err="1"/>
              <a:t>tutte</a:t>
            </a:r>
            <a:r>
              <a:rPr lang="en-US" b="1" dirty="0"/>
              <a:t> le </a:t>
            </a:r>
            <a:r>
              <a:rPr lang="en-US" b="1" dirty="0" err="1"/>
              <a:t>fasi</a:t>
            </a:r>
            <a:r>
              <a:rPr lang="en-US" b="1" dirty="0"/>
              <a:t> </a:t>
            </a:r>
            <a:r>
              <a:rPr lang="en-US" b="1" dirty="0" err="1"/>
              <a:t>appena</a:t>
            </a:r>
            <a:r>
              <a:rPr lang="en-US" b="1" dirty="0"/>
              <a:t> </a:t>
            </a:r>
            <a:r>
              <a:rPr lang="en-US" b="1" dirty="0" err="1"/>
              <a:t>viste</a:t>
            </a:r>
            <a:r>
              <a:rPr lang="en-US" b="1" dirty="0"/>
              <a:t> </a:t>
            </a:r>
            <a:r>
              <a:rPr lang="en-US" b="1" dirty="0" err="1"/>
              <a:t>nella</a:t>
            </a:r>
            <a:r>
              <a:rPr lang="en-US" b="1" dirty="0"/>
              <a:t> </a:t>
            </a:r>
            <a:r>
              <a:rPr lang="en-US" b="1" dirty="0" err="1"/>
              <a:t>tua</a:t>
            </a:r>
            <a:r>
              <a:rPr lang="en-US" b="1" dirty="0"/>
              <a:t> </a:t>
            </a:r>
            <a:r>
              <a:rPr lang="en-US" b="1" dirty="0" err="1"/>
              <a:t>ricerca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01849C-D50E-9348-BE03-1D873917F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5" y="3865826"/>
            <a:ext cx="2185149" cy="11472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443F6E-EF01-3649-A55C-16DA00AB8D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802"/>
          <a:stretch/>
        </p:blipFill>
        <p:spPr>
          <a:xfrm>
            <a:off x="2567873" y="3853804"/>
            <a:ext cx="2004127" cy="1171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F2484E-6741-A942-9038-B453797184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2312"/>
          <a:stretch/>
        </p:blipFill>
        <p:spPr>
          <a:xfrm>
            <a:off x="4946570" y="3955943"/>
            <a:ext cx="1781504" cy="10691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32C7C1-C481-0F41-B253-7CEF287C863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07" r="37150"/>
          <a:stretch/>
        </p:blipFill>
        <p:spPr>
          <a:xfrm>
            <a:off x="6964722" y="4007012"/>
            <a:ext cx="2004127" cy="96696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1EA10258-4E77-5B41-9749-15D60ABAA869}"/>
              </a:ext>
            </a:extLst>
          </p:cNvPr>
          <p:cNvSpPr txBox="1">
            <a:spLocks/>
          </p:cNvSpPr>
          <p:nvPr/>
        </p:nvSpPr>
        <p:spPr>
          <a:xfrm>
            <a:off x="284046" y="197885"/>
            <a:ext cx="8586125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cercare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online le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informazioni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riguardanti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salute</a:t>
            </a:r>
          </a:p>
        </p:txBody>
      </p:sp>
    </p:spTree>
    <p:extLst>
      <p:ext uri="{BB962C8B-B14F-4D97-AF65-F5344CB8AC3E}">
        <p14:creationId xmlns:p14="http://schemas.microsoft.com/office/powerpoint/2010/main" val="3215672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8FD00-AB01-2D4A-9A0D-B200CB67A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D8493-A1A0-E84F-A513-4C78B9E10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99EDD3-0F04-3345-A3DB-2997857E2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723900"/>
            <a:ext cx="8128000" cy="5410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D3C4C9-1BA7-0C41-89A0-CBAA33DF3431}"/>
              </a:ext>
            </a:extLst>
          </p:cNvPr>
          <p:cNvSpPr/>
          <p:nvPr/>
        </p:nvSpPr>
        <p:spPr>
          <a:xfrm>
            <a:off x="508000" y="6134100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https://pixabay.com/</a:t>
            </a: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74204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092" y="299545"/>
            <a:ext cx="7301934" cy="1143000"/>
          </a:xfrm>
        </p:spPr>
        <p:txBody>
          <a:bodyPr/>
          <a:lstStyle/>
          <a:p>
            <a:pPr algn="l"/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Cos’è una </a:t>
            </a:r>
            <a:r>
              <a:rPr lang="en-US" sz="4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parola</a:t>
            </a:r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chiave</a:t>
            </a:r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743" y="1688735"/>
            <a:ext cx="7835463" cy="45259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Una </a:t>
            </a:r>
            <a:r>
              <a:rPr lang="en-US" sz="2800" dirty="0" err="1"/>
              <a:t>particolare</a:t>
            </a:r>
            <a:r>
              <a:rPr lang="en-US" sz="2800" dirty="0"/>
              <a:t> </a:t>
            </a:r>
            <a:r>
              <a:rPr lang="en-US" sz="2800" dirty="0" err="1"/>
              <a:t>parola</a:t>
            </a:r>
            <a:r>
              <a:rPr lang="en-US" sz="2800" dirty="0"/>
              <a:t> o </a:t>
            </a:r>
            <a:r>
              <a:rPr lang="en-US" sz="2800" dirty="0" err="1"/>
              <a:t>frase</a:t>
            </a:r>
            <a:r>
              <a:rPr lang="en-US" sz="2800" dirty="0"/>
              <a:t> </a:t>
            </a:r>
            <a:r>
              <a:rPr lang="en-US" sz="2800" dirty="0" err="1"/>
              <a:t>che</a:t>
            </a:r>
            <a:r>
              <a:rPr lang="en-US" sz="2800" dirty="0"/>
              <a:t> </a:t>
            </a:r>
            <a:r>
              <a:rPr lang="en-US" sz="2800" dirty="0" err="1"/>
              <a:t>descrive</a:t>
            </a:r>
            <a:r>
              <a:rPr lang="en-US" sz="2800" dirty="0"/>
              <a:t> </a:t>
            </a:r>
            <a:r>
              <a:rPr lang="en-US" sz="2800" dirty="0" err="1"/>
              <a:t>il</a:t>
            </a:r>
            <a:r>
              <a:rPr lang="en-US" sz="2800" dirty="0"/>
              <a:t> </a:t>
            </a:r>
            <a:r>
              <a:rPr lang="en-US" sz="2800" dirty="0" err="1"/>
              <a:t>contenuto</a:t>
            </a:r>
            <a:r>
              <a:rPr lang="en-US" sz="2800" dirty="0"/>
              <a:t> di </a:t>
            </a:r>
            <a:r>
              <a:rPr lang="en-US" sz="2800" dirty="0" err="1"/>
              <a:t>una</a:t>
            </a:r>
            <a:r>
              <a:rPr lang="en-US" sz="2800" dirty="0"/>
              <a:t> </a:t>
            </a:r>
            <a:r>
              <a:rPr lang="en-US" sz="2800" dirty="0" err="1"/>
              <a:t>pagina</a:t>
            </a:r>
            <a:r>
              <a:rPr lang="en-US" sz="2800" dirty="0"/>
              <a:t> Web.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Una </a:t>
            </a:r>
            <a:r>
              <a:rPr lang="en-US" sz="2800" dirty="0" err="1"/>
              <a:t>scorciatoia</a:t>
            </a:r>
            <a:r>
              <a:rPr lang="en-US" sz="2800" dirty="0"/>
              <a:t> </a:t>
            </a:r>
            <a:r>
              <a:rPr lang="en-US" sz="2800" dirty="0" err="1"/>
              <a:t>che</a:t>
            </a:r>
            <a:r>
              <a:rPr lang="en-US" sz="2800" dirty="0"/>
              <a:t> </a:t>
            </a:r>
            <a:r>
              <a:rPr lang="en-US" sz="2800" dirty="0" err="1"/>
              <a:t>riassume</a:t>
            </a:r>
            <a:r>
              <a:rPr lang="en-US" sz="2800" dirty="0"/>
              <a:t> </a:t>
            </a:r>
            <a:r>
              <a:rPr lang="en-US" sz="2800" dirty="0" err="1"/>
              <a:t>un’intera</a:t>
            </a:r>
            <a:r>
              <a:rPr lang="en-US" sz="2800" dirty="0"/>
              <a:t> </a:t>
            </a:r>
            <a:r>
              <a:rPr lang="en-US" sz="2800" dirty="0" err="1"/>
              <a:t>pagina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 err="1"/>
              <a:t>Parte</a:t>
            </a:r>
            <a:r>
              <a:rPr lang="en-US" sz="2800" dirty="0"/>
              <a:t> di </a:t>
            </a:r>
            <a:r>
              <a:rPr lang="en-US" sz="2800" dirty="0" err="1"/>
              <a:t>una</a:t>
            </a:r>
            <a:r>
              <a:rPr lang="en-US" sz="2800" dirty="0"/>
              <a:t> </a:t>
            </a:r>
            <a:r>
              <a:rPr lang="en-US" sz="2800" dirty="0" err="1"/>
              <a:t>pagina</a:t>
            </a:r>
            <a:r>
              <a:rPr lang="en-US" sz="2800" dirty="0"/>
              <a:t> Web di metadata.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 err="1"/>
              <a:t>Aiutano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motori</a:t>
            </a:r>
            <a:r>
              <a:rPr lang="en-US" sz="2800" dirty="0"/>
              <a:t> di </a:t>
            </a:r>
            <a:r>
              <a:rPr lang="en-US" sz="2800" dirty="0" err="1"/>
              <a:t>ricerca</a:t>
            </a:r>
            <a:r>
              <a:rPr lang="en-US" sz="2800" dirty="0"/>
              <a:t> a fare in </a:t>
            </a:r>
            <a:r>
              <a:rPr lang="en-US" sz="2800" dirty="0" err="1"/>
              <a:t>modo</a:t>
            </a:r>
            <a:r>
              <a:rPr lang="en-US" sz="2800" dirty="0"/>
              <a:t> </a:t>
            </a:r>
            <a:r>
              <a:rPr lang="en-US" sz="2800" dirty="0" err="1"/>
              <a:t>che</a:t>
            </a:r>
            <a:r>
              <a:rPr lang="en-US" sz="2800" dirty="0"/>
              <a:t> la </a:t>
            </a:r>
            <a:r>
              <a:rPr lang="en-US" sz="2800" dirty="0" err="1"/>
              <a:t>pagina</a:t>
            </a:r>
            <a:r>
              <a:rPr lang="en-US" sz="2800" dirty="0"/>
              <a:t> </a:t>
            </a:r>
            <a:r>
              <a:rPr lang="en-US" sz="2800" dirty="0" err="1"/>
              <a:t>corrisponda</a:t>
            </a:r>
            <a:r>
              <a:rPr lang="en-US" sz="2800" dirty="0"/>
              <a:t> </a:t>
            </a:r>
            <a:r>
              <a:rPr lang="en-US" sz="2800" dirty="0" err="1"/>
              <a:t>alla</a:t>
            </a:r>
            <a:r>
              <a:rPr lang="en-US" sz="2800" dirty="0"/>
              <a:t> </a:t>
            </a:r>
            <a:r>
              <a:rPr lang="en-US" sz="2800" dirty="0" err="1"/>
              <a:t>ricerca</a:t>
            </a:r>
            <a:r>
              <a:rPr lang="en-US" sz="2800" dirty="0"/>
              <a:t> </a:t>
            </a:r>
            <a:r>
              <a:rPr lang="en-US" sz="2800" dirty="0" err="1"/>
              <a:t>effettuata</a:t>
            </a:r>
            <a:endParaRPr lang="en-US" sz="2800" dirty="0"/>
          </a:p>
          <a:p>
            <a:pPr marL="114300" indent="0">
              <a:lnSpc>
                <a:spcPct val="150000"/>
              </a:lnSpc>
              <a:spcBef>
                <a:spcPts val="0"/>
              </a:spcBef>
              <a:buNone/>
            </a:pPr>
            <a:br>
              <a:rPr lang="en-US" sz="2400" dirty="0">
                <a:hlinkClick r:id="rId4"/>
              </a:rPr>
            </a:br>
            <a:r>
              <a:rPr lang="en-US" sz="1600" dirty="0">
                <a:hlinkClick r:id="rId4"/>
              </a:rPr>
              <a:t>https://www.techopedia.com/definition/1215/keyword-seo</a:t>
            </a:r>
            <a:r>
              <a:rPr lang="en-US" sz="1600" dirty="0"/>
              <a:t> 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58F05D-7A59-AC41-B749-BFA723AFF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2254469" cy="1645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425" y="152350"/>
            <a:ext cx="7033846" cy="1143000"/>
          </a:xfrm>
        </p:spPr>
        <p:txBody>
          <a:bodyPr/>
          <a:lstStyle/>
          <a:p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4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funzionano</a:t>
            </a:r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parole </a:t>
            </a:r>
            <a:r>
              <a:rPr lang="en-US" sz="4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chiave</a:t>
            </a:r>
            <a:r>
              <a:rPr lang="en-US" sz="4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0" y="1491985"/>
            <a:ext cx="8229600" cy="1629587"/>
          </a:xfrm>
        </p:spPr>
        <p:txBody>
          <a:bodyPr/>
          <a:lstStyle/>
          <a:p>
            <a:r>
              <a:rPr lang="en-US" sz="2800" dirty="0"/>
              <a:t>La </a:t>
            </a:r>
            <a:r>
              <a:rPr lang="en-US" sz="2800" dirty="0" err="1"/>
              <a:t>maggior</a:t>
            </a:r>
            <a:r>
              <a:rPr lang="en-US" sz="2800" dirty="0"/>
              <a:t> </a:t>
            </a:r>
            <a:r>
              <a:rPr lang="en-US" sz="2800" dirty="0" err="1"/>
              <a:t>parte</a:t>
            </a:r>
            <a:r>
              <a:rPr lang="en-US" sz="2800" dirty="0"/>
              <a:t> </a:t>
            </a:r>
            <a:r>
              <a:rPr lang="en-US" sz="2800" dirty="0" err="1"/>
              <a:t>degli</a:t>
            </a:r>
            <a:r>
              <a:rPr lang="en-US" sz="2800" dirty="0"/>
              <a:t> </a:t>
            </a:r>
            <a:r>
              <a:rPr lang="en-US" sz="2800" dirty="0" err="1"/>
              <a:t>utenti</a:t>
            </a:r>
            <a:r>
              <a:rPr lang="en-US" sz="2800" dirty="0"/>
              <a:t> di Internet </a:t>
            </a:r>
            <a:r>
              <a:rPr lang="en-US" sz="2800" dirty="0" err="1"/>
              <a:t>utilizza</a:t>
            </a:r>
            <a:r>
              <a:rPr lang="en-US" sz="2800" dirty="0"/>
              <a:t> parole </a:t>
            </a:r>
            <a:r>
              <a:rPr lang="en-US" sz="2800" dirty="0" err="1"/>
              <a:t>chiave</a:t>
            </a:r>
            <a:r>
              <a:rPr lang="en-US" sz="2800" dirty="0"/>
              <a:t> o </a:t>
            </a:r>
            <a:r>
              <a:rPr lang="en-US" sz="2800" dirty="0" err="1"/>
              <a:t>frasi</a:t>
            </a:r>
            <a:r>
              <a:rPr lang="en-US" sz="2800" dirty="0"/>
              <a:t> </a:t>
            </a:r>
            <a:r>
              <a:rPr lang="en-US" sz="2800" dirty="0" err="1"/>
              <a:t>chiave</a:t>
            </a:r>
            <a:r>
              <a:rPr lang="en-US" sz="2800" dirty="0"/>
              <a:t> per </a:t>
            </a:r>
            <a:r>
              <a:rPr lang="en-US" sz="2800" dirty="0" err="1"/>
              <a:t>cercare</a:t>
            </a:r>
            <a:r>
              <a:rPr lang="en-US" sz="2800" dirty="0"/>
              <a:t> </a:t>
            </a:r>
            <a:r>
              <a:rPr lang="en-US" sz="2800" dirty="0" err="1"/>
              <a:t>informazioni</a:t>
            </a:r>
            <a:r>
              <a:rPr lang="en-US" sz="2800" dirty="0"/>
              <a:t> </a:t>
            </a:r>
            <a:r>
              <a:rPr lang="en-US" sz="2800" dirty="0" err="1"/>
              <a:t>tramite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motori</a:t>
            </a:r>
            <a:r>
              <a:rPr lang="en-US" sz="2800" dirty="0"/>
              <a:t> di </a:t>
            </a:r>
            <a:r>
              <a:rPr lang="en-US" sz="2800" dirty="0" err="1"/>
              <a:t>ricerca</a:t>
            </a:r>
            <a:r>
              <a:rPr lang="en-US" sz="2800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445E83-8A82-9048-AB3F-57F3CC413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78267"/>
            <a:ext cx="5407572" cy="33797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E35A30E-B1C8-E146-8E94-875874C7EAED}"/>
              </a:ext>
            </a:extLst>
          </p:cNvPr>
          <p:cNvSpPr/>
          <p:nvPr/>
        </p:nvSpPr>
        <p:spPr>
          <a:xfrm>
            <a:off x="961697" y="2919046"/>
            <a:ext cx="73908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https://</a:t>
            </a:r>
            <a:r>
              <a:rPr lang="en-US" sz="900" dirty="0" err="1"/>
              <a:t>digitalmarketingphilippines.com</a:t>
            </a:r>
            <a:r>
              <a:rPr lang="en-US" sz="900" dirty="0"/>
              <a:t>/understanding-the-basics-and-importance-of-keyword-research/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092B5F-B95D-5449-813B-5ADD34100208}"/>
              </a:ext>
            </a:extLst>
          </p:cNvPr>
          <p:cNvSpPr/>
          <p:nvPr/>
        </p:nvSpPr>
        <p:spPr>
          <a:xfrm>
            <a:off x="196715" y="6583362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8329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1641" y="115126"/>
            <a:ext cx="6541930" cy="1143000"/>
          </a:xfrm>
        </p:spPr>
        <p:txBody>
          <a:bodyPr/>
          <a:lstStyle/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Perchè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sono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parole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chiave</a:t>
            </a:r>
            <a:endParaRPr lang="en-US" sz="36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7EE55A-B0F0-474B-A71D-D927E07E86B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9527" y="4409768"/>
            <a:ext cx="3466525" cy="2448232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F0AE32D-1E17-D14B-B620-98C625B6FCF9}"/>
              </a:ext>
            </a:extLst>
          </p:cNvPr>
          <p:cNvSpPr txBox="1">
            <a:spLocks/>
          </p:cNvSpPr>
          <p:nvPr/>
        </p:nvSpPr>
        <p:spPr>
          <a:xfrm>
            <a:off x="701857" y="1667020"/>
            <a:ext cx="7851227" cy="2992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2800" dirty="0"/>
              <a:t>Le parole </a:t>
            </a:r>
            <a:r>
              <a:rPr lang="en-US" sz="2800" dirty="0" err="1"/>
              <a:t>chiave</a:t>
            </a:r>
            <a:r>
              <a:rPr lang="en-US" sz="2800" dirty="0"/>
              <a:t> </a:t>
            </a:r>
            <a:r>
              <a:rPr lang="en-US" sz="2800" dirty="0" err="1"/>
              <a:t>facilitano</a:t>
            </a:r>
            <a:r>
              <a:rPr lang="en-US" sz="2800" dirty="0"/>
              <a:t> e ci assistono </a:t>
            </a:r>
            <a:r>
              <a:rPr lang="en-US" sz="2800" dirty="0" err="1"/>
              <a:t>nell’ottenere</a:t>
            </a:r>
            <a:r>
              <a:rPr lang="en-US" sz="2800" dirty="0"/>
              <a:t> una ricercar </a:t>
            </a:r>
            <a:r>
              <a:rPr lang="en-US" sz="2800" dirty="0" err="1"/>
              <a:t>maggiormente</a:t>
            </a:r>
            <a:r>
              <a:rPr lang="en-US" sz="2800" dirty="0"/>
              <a:t> </a:t>
            </a:r>
            <a:r>
              <a:rPr lang="en-US" sz="2800" dirty="0" err="1"/>
              <a:t>effettiva</a:t>
            </a:r>
            <a:r>
              <a:rPr lang="en-US" sz="2800" dirty="0"/>
              <a:t> </a:t>
            </a:r>
            <a:r>
              <a:rPr lang="en-US" sz="2800" dirty="0" err="1"/>
              <a:t>sul</a:t>
            </a:r>
            <a:r>
              <a:rPr lang="en-US" sz="2800" dirty="0"/>
              <a:t> web</a:t>
            </a:r>
          </a:p>
          <a:p>
            <a:pPr marL="114300" indent="0">
              <a:buNone/>
            </a:pPr>
            <a:endParaRPr lang="en-US" sz="2800" dirty="0"/>
          </a:p>
          <a:p>
            <a:r>
              <a:rPr lang="en-US" sz="2800" dirty="0"/>
              <a:t>Se </a:t>
            </a:r>
            <a:r>
              <a:rPr lang="en-US" sz="2800" dirty="0" err="1"/>
              <a:t>utilizziamo</a:t>
            </a:r>
            <a:r>
              <a:rPr lang="en-US" sz="2800" dirty="0"/>
              <a:t> le parole </a:t>
            </a:r>
            <a:r>
              <a:rPr lang="en-US" sz="2800" dirty="0" err="1"/>
              <a:t>chiave</a:t>
            </a:r>
            <a:r>
              <a:rPr lang="en-US" sz="2800" dirty="0"/>
              <a:t> </a:t>
            </a:r>
            <a:r>
              <a:rPr lang="en-US" sz="2800" dirty="0" err="1"/>
              <a:t>corrette</a:t>
            </a:r>
            <a:r>
              <a:rPr lang="en-US" sz="2800" dirty="0"/>
              <a:t>, è facile </a:t>
            </a:r>
            <a:r>
              <a:rPr lang="en-US" sz="2800" dirty="0" err="1"/>
              <a:t>navigare</a:t>
            </a:r>
            <a:r>
              <a:rPr lang="en-US" sz="2800" dirty="0"/>
              <a:t> </a:t>
            </a:r>
            <a:r>
              <a:rPr lang="en-US" sz="2800" dirty="0" err="1"/>
              <a:t>sul</a:t>
            </a:r>
            <a:r>
              <a:rPr lang="en-US" sz="2800" dirty="0"/>
              <a:t> web.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819D8D-C6C0-6741-A731-BD1CDD2095F0}"/>
              </a:ext>
            </a:extLst>
          </p:cNvPr>
          <p:cNvSpPr/>
          <p:nvPr/>
        </p:nvSpPr>
        <p:spPr>
          <a:xfrm>
            <a:off x="2389527" y="6583362"/>
            <a:ext cx="39872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hlinkClick r:id="rId5"/>
              </a:rPr>
              <a:t>https://pixabay.com/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956244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6539"/>
            <a:ext cx="8229600" cy="1143000"/>
          </a:xfrm>
        </p:spPr>
        <p:txBody>
          <a:bodyPr/>
          <a:lstStyle/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cercare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online le </a:t>
            </a:r>
            <a:b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informazioni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riguardanti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salute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73998"/>
            <a:ext cx="8229600" cy="4525963"/>
          </a:xfrm>
        </p:spPr>
        <p:txBody>
          <a:bodyPr/>
          <a:lstStyle/>
          <a:p>
            <a:pPr marL="114300" lvl="0" indent="0">
              <a:buNone/>
            </a:pPr>
            <a:r>
              <a:rPr lang="en-US" b="1" dirty="0"/>
              <a:t>1) </a:t>
            </a:r>
            <a:r>
              <a:rPr lang="en-US" b="1" dirty="0" err="1"/>
              <a:t>Definisci</a:t>
            </a:r>
            <a:r>
              <a:rPr lang="en-US" b="1" dirty="0"/>
              <a:t> la </a:t>
            </a:r>
            <a:r>
              <a:rPr lang="en-US" b="1" dirty="0" err="1"/>
              <a:t>tua</a:t>
            </a:r>
            <a:r>
              <a:rPr lang="en-US" b="1" dirty="0"/>
              <a:t> </a:t>
            </a:r>
            <a:r>
              <a:rPr lang="en-US" b="1" dirty="0" err="1"/>
              <a:t>domanda</a:t>
            </a:r>
            <a:r>
              <a:rPr lang="en-US" b="1" dirty="0"/>
              <a:t> e forma una </a:t>
            </a:r>
            <a:r>
              <a:rPr lang="en-US" b="1" dirty="0" err="1"/>
              <a:t>frase</a:t>
            </a:r>
            <a:endParaRPr lang="en-US" b="1" dirty="0"/>
          </a:p>
          <a:p>
            <a:pPr marL="0" indent="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br>
              <a:rPr lang="it-IT" sz="2200" dirty="0"/>
            </a:br>
            <a:r>
              <a:rPr lang="it-IT" sz="2200" dirty="0"/>
              <a:t>Usa un esempio per facilitare la comprensione:</a:t>
            </a:r>
          </a:p>
          <a:p>
            <a:pPr marL="0" indent="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it-IT" sz="2200" i="1" dirty="0"/>
              <a:t>Per esempio: </a:t>
            </a:r>
            <a:r>
              <a:rPr lang="it-IT" sz="2200" dirty="0"/>
              <a:t>Mio marito consuma molti pasti al giorno anche se io non ci sono. Come posso gestire questo comportamento?</a:t>
            </a:r>
            <a:endParaRPr lang="en-US" sz="2200" dirty="0"/>
          </a:p>
          <a:p>
            <a:pPr marL="114300" lvl="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7F1640-AAA5-474C-8FAA-5935FF6FE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429" y="3584611"/>
            <a:ext cx="4791142" cy="25153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F60864-45AE-254B-BC3A-57243801C309}"/>
              </a:ext>
            </a:extLst>
          </p:cNvPr>
          <p:cNvSpPr/>
          <p:nvPr/>
        </p:nvSpPr>
        <p:spPr>
          <a:xfrm>
            <a:off x="276425" y="6511980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9395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2)</a:t>
            </a:r>
            <a:r>
              <a:rPr lang="en-US" b="1" dirty="0" err="1"/>
              <a:t>Definisci</a:t>
            </a:r>
            <a:r>
              <a:rPr lang="en-US" b="1" dirty="0"/>
              <a:t> </a:t>
            </a:r>
            <a:r>
              <a:rPr lang="en-US" b="1" dirty="0" err="1"/>
              <a:t>il</a:t>
            </a:r>
            <a:r>
              <a:rPr lang="en-US" b="1" dirty="0"/>
              <a:t> </a:t>
            </a:r>
            <a:r>
              <a:rPr lang="en-US" b="1" dirty="0" err="1"/>
              <a:t>settore</a:t>
            </a:r>
            <a:r>
              <a:rPr lang="en-US" b="1" dirty="0"/>
              <a:t> </a:t>
            </a:r>
            <a:r>
              <a:rPr lang="en-US" b="1" dirty="0" err="1"/>
              <a:t>della</a:t>
            </a:r>
            <a:r>
              <a:rPr lang="en-US" b="1" dirty="0"/>
              <a:t> </a:t>
            </a:r>
            <a:r>
              <a:rPr lang="en-US" b="1" dirty="0" err="1"/>
              <a:t>popolazione</a:t>
            </a:r>
            <a:endParaRPr lang="en-US" b="1" dirty="0"/>
          </a:p>
          <a:p>
            <a:pPr marL="114300" indent="0">
              <a:buNone/>
            </a:pPr>
            <a:r>
              <a:rPr lang="it-IT" sz="2400" dirty="0"/>
              <a:t>Considera la popolazione specifica e/o il disturbo: persone affette da demenza, persone anziane, demenza</a:t>
            </a: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6DF054-D3B5-5647-B9C3-1D06FBEFB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077" y="3119639"/>
            <a:ext cx="6326467" cy="281725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61AEC43A-9164-F34C-A003-ED67DA6B2EC3}"/>
              </a:ext>
            </a:extLst>
          </p:cNvPr>
          <p:cNvSpPr txBox="1">
            <a:spLocks/>
          </p:cNvSpPr>
          <p:nvPr/>
        </p:nvSpPr>
        <p:spPr>
          <a:xfrm>
            <a:off x="457691" y="12754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cercare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online le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informazioni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riguardanti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salute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9664A1-C59C-E24F-BD03-27D88911CDDE}"/>
              </a:ext>
            </a:extLst>
          </p:cNvPr>
          <p:cNvSpPr/>
          <p:nvPr/>
        </p:nvSpPr>
        <p:spPr>
          <a:xfrm>
            <a:off x="0" y="6550223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598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8467835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3)</a:t>
            </a:r>
            <a:r>
              <a:rPr lang="en-US" b="1" dirty="0" err="1"/>
              <a:t>Definisci</a:t>
            </a:r>
            <a:r>
              <a:rPr lang="en-US" b="1" dirty="0"/>
              <a:t> </a:t>
            </a:r>
            <a:r>
              <a:rPr lang="en-US" b="1" dirty="0" err="1"/>
              <a:t>il</a:t>
            </a:r>
            <a:r>
              <a:rPr lang="en-US" b="1" dirty="0"/>
              <a:t> </a:t>
            </a:r>
            <a:r>
              <a:rPr lang="en-US" b="1" dirty="0" err="1"/>
              <a:t>tuo</a:t>
            </a:r>
            <a:r>
              <a:rPr lang="en-US" b="1" dirty="0"/>
              <a:t> </a:t>
            </a:r>
            <a:r>
              <a:rPr lang="en-US" b="1" dirty="0" err="1"/>
              <a:t>problema</a:t>
            </a:r>
            <a:endParaRPr lang="en-US" b="1" dirty="0"/>
          </a:p>
          <a:p>
            <a:pPr marL="114300" indent="0">
              <a:buNone/>
            </a:pPr>
            <a:r>
              <a:rPr lang="it-IT" sz="2400" dirty="0"/>
              <a:t>Considera i sintomi e le categorie a cui questi appartengono. Nell'esempio appena visto, la categoria specifica è il disturbo alimentare e i disturbi comportamentali nella demenza</a:t>
            </a:r>
            <a:r>
              <a:rPr lang="en-US" dirty="0"/>
              <a:t> 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FA6971-6238-EF4F-A718-D59841748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307" y="3547805"/>
            <a:ext cx="4119650" cy="281938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8149FD98-2EE1-2F46-90AA-9696324BCF25}"/>
              </a:ext>
            </a:extLst>
          </p:cNvPr>
          <p:cNvSpPr txBox="1">
            <a:spLocks/>
          </p:cNvSpPr>
          <p:nvPr/>
        </p:nvSpPr>
        <p:spPr>
          <a:xfrm>
            <a:off x="457691" y="12754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cercare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online le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informazioni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riguardanti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salute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B6CA25-0D21-704B-9B39-E7E45E070808}"/>
              </a:ext>
            </a:extLst>
          </p:cNvPr>
          <p:cNvSpPr/>
          <p:nvPr/>
        </p:nvSpPr>
        <p:spPr>
          <a:xfrm>
            <a:off x="0" y="6550223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263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07035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4) </a:t>
            </a:r>
            <a:r>
              <a:rPr lang="en-US" b="1" dirty="0" err="1"/>
              <a:t>Trova</a:t>
            </a:r>
            <a:r>
              <a:rPr lang="en-US" b="1" dirty="0"/>
              <a:t> le parole correlate al </a:t>
            </a:r>
            <a:r>
              <a:rPr lang="en-US" b="1" dirty="0" err="1"/>
              <a:t>tuo</a:t>
            </a:r>
            <a:r>
              <a:rPr lang="en-US" b="1" dirty="0"/>
              <a:t> </a:t>
            </a:r>
            <a:r>
              <a:rPr lang="en-US" b="1" dirty="0" err="1"/>
              <a:t>problema</a:t>
            </a:r>
            <a:endParaRPr lang="en-US" b="1" dirty="0"/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it-IT" sz="2400" dirty="0"/>
              <a:t>Tieni in considerazione che il tuo scopo è cercare di capire come gestire quel comportamento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it-IT" sz="2400" dirty="0"/>
              <a:t>Annota alcune parole che includono la gestione del comportamento: ad es. possibili soluzioni, gestione a casa, gestione, opzioni di trattamento, opzioni di assistenza</a:t>
            </a:r>
            <a:endParaRPr lang="en-US" sz="2400" dirty="0"/>
          </a:p>
          <a:p>
            <a:pPr marL="114300" indent="0">
              <a:buNone/>
            </a:pPr>
            <a:r>
              <a:rPr lang="en-US" sz="24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A07885-DB6D-B74F-8411-2232C02DA6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3499"/>
          <a:stretch/>
        </p:blipFill>
        <p:spPr>
          <a:xfrm>
            <a:off x="457200" y="4381227"/>
            <a:ext cx="5405183" cy="22606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6CF732B0-FD17-4545-B7A5-BF995C3D99CF}"/>
              </a:ext>
            </a:extLst>
          </p:cNvPr>
          <p:cNvSpPr txBox="1">
            <a:spLocks/>
          </p:cNvSpPr>
          <p:nvPr/>
        </p:nvSpPr>
        <p:spPr>
          <a:xfrm>
            <a:off x="457691" y="19788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cercare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online le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informazioni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riguardanti</a:t>
            </a:r>
            <a:r>
              <a:rPr lang="en-US" sz="3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salute</a:t>
            </a:r>
          </a:p>
        </p:txBody>
      </p:sp>
    </p:spTree>
    <p:extLst>
      <p:ext uri="{BB962C8B-B14F-4D97-AF65-F5344CB8AC3E}">
        <p14:creationId xmlns:p14="http://schemas.microsoft.com/office/powerpoint/2010/main" val="29619724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577</Words>
  <Application>Microsoft Office PowerPoint</Application>
  <PresentationFormat>Presentazione su schermo (4:3)</PresentationFormat>
  <Paragraphs>54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di Office</vt:lpstr>
      <vt:lpstr>Presentazione standard di PowerPoint</vt:lpstr>
      <vt:lpstr>Presentazione standard di PowerPoint</vt:lpstr>
      <vt:lpstr>Cos’è una parola chiave?</vt:lpstr>
      <vt:lpstr>Come funzionano  le parole chiave?</vt:lpstr>
      <vt:lpstr>Perchè sono importanti  le parole chiave</vt:lpstr>
      <vt:lpstr>Come cercare online le  informazioni riguardanti la salute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Principale</cp:lastModifiedBy>
  <cp:revision>39</cp:revision>
  <dcterms:modified xsi:type="dcterms:W3CDTF">2020-03-02T13:58:42Z</dcterms:modified>
</cp:coreProperties>
</file>