
<file path=[Content_Types].xml><?xml version="1.0" encoding="utf-8"?>
<Types xmlns="http://schemas.openxmlformats.org/package/2006/content-types">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3"/>
  </p:notesMasterIdLst>
  <p:sldIdLst>
    <p:sldId id="256" r:id="rId2"/>
    <p:sldId id="270" r:id="rId3"/>
    <p:sldId id="259" r:id="rId4"/>
    <p:sldId id="263" r:id="rId5"/>
    <p:sldId id="262" r:id="rId6"/>
    <p:sldId id="264" r:id="rId7"/>
    <p:sldId id="265" r:id="rId8"/>
    <p:sldId id="268" r:id="rId9"/>
    <p:sldId id="266" r:id="rId10"/>
    <p:sldId id="269" r:id="rId11"/>
    <p:sldId id="261" r:id="rId12"/>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12" autoAdjust="0"/>
    <p:restoredTop sz="94364" autoAdjust="0"/>
  </p:normalViewPr>
  <p:slideViewPr>
    <p:cSldViewPr snapToGrid="0">
      <p:cViewPr>
        <p:scale>
          <a:sx n="83" d="100"/>
          <a:sy n="83" d="100"/>
        </p:scale>
        <p:origin x="1074" y="-31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97673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p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505526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200" i="0" dirty="0"/>
              <a:t>“In return, a search engine’s complex set of algorithms sift through the enormous amount of webpages indexed and analyzed by “spiders”. These robot scouts are basically software that crawls through the content of these webpages, which search engines match with keyword phrases used during searches”. </a:t>
            </a:r>
            <a:endParaRPr sz="1200" i="0" dirty="0"/>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16906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35557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Use a example to facilitate understanding: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e.g. My husband eats many meals per day even if when I am not around. How can I manage this behavior</a:t>
            </a:r>
          </a:p>
          <a:p>
            <a:pPr marL="0" lvl="0" indent="0" algn="l" rtl="0">
              <a:spcBef>
                <a:spcPts val="0"/>
              </a:spcBef>
              <a:spcAft>
                <a:spcPts val="0"/>
              </a:spcAft>
              <a:buNone/>
            </a:pPr>
            <a:endParaRPr dirty="0"/>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344141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14300" indent="0">
              <a:buNone/>
            </a:pPr>
            <a:r>
              <a:rPr lang="en-US" dirty="0"/>
              <a:t>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Consider the specific population and/or the disorder: people with dementia, older people, dementia</a:t>
            </a:r>
          </a:p>
          <a:p>
            <a:pPr marL="0" lvl="0" indent="0" algn="l" rtl="0">
              <a:spcBef>
                <a:spcPts val="0"/>
              </a:spcBef>
              <a:spcAft>
                <a:spcPts val="0"/>
              </a:spcAft>
              <a:buNone/>
            </a:pPr>
            <a:endParaRPr dirty="0"/>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19697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14300" indent="0">
              <a:buNone/>
            </a:pPr>
            <a:r>
              <a:rPr lang="en-US" dirty="0"/>
              <a:t> </a:t>
            </a:r>
          </a:p>
          <a:p>
            <a:pPr marL="114300" indent="0">
              <a:buNone/>
            </a:pPr>
            <a:r>
              <a:rPr lang="en-US" dirty="0"/>
              <a:t>Consider the symptoms and the categories that the symptoms belongs to. </a:t>
            </a:r>
          </a:p>
          <a:p>
            <a:pPr marL="114300" indent="0">
              <a:buNone/>
            </a:pPr>
            <a:r>
              <a:rPr lang="en-US" dirty="0"/>
              <a:t>In the above example the specific category is eating disorder and </a:t>
            </a:r>
            <a:r>
              <a:rPr lang="en-US" dirty="0" err="1"/>
              <a:t>behavioural</a:t>
            </a:r>
            <a:r>
              <a:rPr lang="en-US" dirty="0"/>
              <a:t> disorders in dementia </a:t>
            </a:r>
          </a:p>
          <a:p>
            <a:pPr marL="0" lvl="0" indent="0" algn="l" rtl="0">
              <a:spcBef>
                <a:spcPts val="0"/>
              </a:spcBef>
              <a:spcAft>
                <a:spcPts val="0"/>
              </a:spcAft>
              <a:buNone/>
            </a:pPr>
            <a:endParaRPr dirty="0"/>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557167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Consider that you wish to search for the management of this behavior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Note down several words that includes the management of the behavior: </a:t>
            </a:r>
            <a:r>
              <a:rPr lang="en-US" dirty="0" err="1"/>
              <a:t>eg.</a:t>
            </a:r>
            <a:r>
              <a:rPr lang="en-US" dirty="0"/>
              <a:t> Possible solutions, managing at home, cope with, treatment options, </a:t>
            </a:r>
            <a:r>
              <a:rPr lang="en-US" dirty="0" err="1"/>
              <a:t>carers</a:t>
            </a:r>
            <a:r>
              <a:rPr lang="en-US" dirty="0"/>
              <a:t> options</a:t>
            </a:r>
          </a:p>
          <a:p>
            <a:pPr marL="0" lvl="0" indent="0" algn="l" rtl="0">
              <a:spcBef>
                <a:spcPts val="0"/>
              </a:spcBef>
              <a:spcAft>
                <a:spcPts val="0"/>
              </a:spcAft>
              <a:buNone/>
            </a:pPr>
            <a:endParaRPr dirty="0"/>
          </a:p>
        </p:txBody>
      </p:sp>
      <p:sp>
        <p:nvSpPr>
          <p:cNvPr id="94" name="Google Shape;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11655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titolo" type="title">
  <p:cSld name="TITL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4" name="Google Shape;14;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olo e testo verticale" type="vertTx">
  <p:cSld name="VERTICAL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1"/>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olo e testo verticale" type="vertTitleAndTx">
  <p:cSld name="VERTICAL_TITLE_AND_VERTICAL_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2"/>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olo e contenuto" type="obj">
  <p:cSld name="OBJECT">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0" name="Google Shape;20;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Intestazione sezione" type="secHead">
  <p:cSld name="SECTION_HEADER">
    <p:spTree>
      <p:nvGrpSpPr>
        <p:cNvPr id="1" name="Shape 23"/>
        <p:cNvGrpSpPr/>
        <p:nvPr/>
      </p:nvGrpSpPr>
      <p:grpSpPr>
        <a:xfrm>
          <a:off x="0" y="0"/>
          <a:ext cx="0" cy="0"/>
          <a:chOff x="0" y="0"/>
          <a:chExt cx="0" cy="0"/>
        </a:xfrm>
      </p:grpSpPr>
      <p:sp>
        <p:nvSpPr>
          <p:cNvPr id="24" name="Google Shape;24;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26" name="Google Shape;26;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ue contenuti" type="twoObj">
  <p:cSld name="TWO_OBJECTS">
    <p:spTree>
      <p:nvGrpSpPr>
        <p:cNvPr id="1" name="Shape 29"/>
        <p:cNvGrpSpPr/>
        <p:nvPr/>
      </p:nvGrpSpPr>
      <p:grpSpPr>
        <a:xfrm>
          <a:off x="0" y="0"/>
          <a:ext cx="0" cy="0"/>
          <a:chOff x="0" y="0"/>
          <a:chExt cx="0" cy="0"/>
        </a:xfrm>
      </p:grpSpPr>
      <p:sp>
        <p:nvSpPr>
          <p:cNvPr id="30" name="Google Shape;30;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2" name="Google Shape;32;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3" name="Google Shape;33;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fronto" type="twoTxTwoObj">
  <p:cSld name="TWO_OBJECTS_WITH_TEXT">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39" name="Google Shape;39;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0" name="Google Shape;40;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1" name="Google Shape;41;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2" name="Google Shape;42;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titolo" type="titleOnly">
  <p:cSld name="TITLE_ONLY">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uota" type="blank">
  <p:cSld name="BLANK">
    <p:spTree>
      <p:nvGrpSpPr>
        <p:cNvPr id="1" name="Shape 50"/>
        <p:cNvGrpSpPr/>
        <p:nvPr/>
      </p:nvGrpSpPr>
      <p:grpSpPr>
        <a:xfrm>
          <a:off x="0" y="0"/>
          <a:ext cx="0" cy="0"/>
          <a:chOff x="0" y="0"/>
          <a:chExt cx="0" cy="0"/>
        </a:xfrm>
      </p:grpSpPr>
      <p:sp>
        <p:nvSpPr>
          <p:cNvPr id="51" name="Google Shape;51;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uto con didascalia" type="objTx">
  <p:cSld name="OBJECT_WITH_CAPTION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magine con didascalia" type="picTx">
  <p:cSld name="PICTURE_WITH_CAPTION_TEXT">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0"/>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Google Shape;64;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10.tif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9.tiff"/><Relationship Id="rId5" Type="http://schemas.openxmlformats.org/officeDocument/2006/relationships/image" Target="../media/image8.tiff"/><Relationship Id="rId4" Type="http://schemas.openxmlformats.org/officeDocument/2006/relationships/image" Target="../media/image7.tiff"/></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pixabay.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tiff"/><Relationship Id="rId4" Type="http://schemas.openxmlformats.org/officeDocument/2006/relationships/hyperlink" Target="https://www.techopedia.com/definition/1215/keyword-seo"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s://pixabay.com/" TargetMode="External"/><Relationship Id="rId4" Type="http://schemas.openxmlformats.org/officeDocument/2006/relationships/image" Target="../media/image5.tiff"/></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https://pixabay.com/" TargetMode="External"/><Relationship Id="rId4" Type="http://schemas.openxmlformats.org/officeDocument/2006/relationships/image" Target="../media/image6.tiff"/></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hyperlink" Target="https://pixabay.com/" TargetMode="External"/><Relationship Id="rId4" Type="http://schemas.openxmlformats.org/officeDocument/2006/relationships/image" Target="../media/image7.tiff"/></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https://pixabay.com/" TargetMode="External"/><Relationship Id="rId4" Type="http://schemas.openxmlformats.org/officeDocument/2006/relationships/image" Target="../media/image8.tiff"/></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s://pixabay.com/" TargetMode="External"/><Relationship Id="rId4" Type="http://schemas.openxmlformats.org/officeDocument/2006/relationships/image" Target="../media/image9.tiff"/></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tif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3"/>
        <p:cNvGrpSpPr/>
        <p:nvPr/>
      </p:nvGrpSpPr>
      <p:grpSpPr>
        <a:xfrm>
          <a:off x="0" y="0"/>
          <a:ext cx="0" cy="0"/>
          <a:chOff x="0" y="0"/>
          <a:chExt cx="0" cy="0"/>
        </a:xfrm>
      </p:grpSpPr>
      <p:sp>
        <p:nvSpPr>
          <p:cNvPr id="2" name="TextBox 1">
            <a:extLst>
              <a:ext uri="{FF2B5EF4-FFF2-40B4-BE49-F238E27FC236}">
                <a16:creationId xmlns:a16="http://schemas.microsoft.com/office/drawing/2014/main" id="{11D2C752-0F9A-C84D-9396-83DC405C6C8A}"/>
              </a:ext>
            </a:extLst>
          </p:cNvPr>
          <p:cNvSpPr txBox="1"/>
          <p:nvPr/>
        </p:nvSpPr>
        <p:spPr>
          <a:xfrm>
            <a:off x="4467648" y="4927132"/>
            <a:ext cx="4584192" cy="1384995"/>
          </a:xfrm>
          <a:prstGeom prst="rect">
            <a:avLst/>
          </a:prstGeom>
          <a:noFill/>
        </p:spPr>
        <p:txBody>
          <a:bodyPr wrap="square" rtlCol="0">
            <a:spAutoFit/>
          </a:bodyPr>
          <a:lstStyle/>
          <a:p>
            <a:r>
              <a:rPr lang="en-US" sz="1800" b="1" dirty="0" smtClean="0"/>
              <a:t> </a:t>
            </a:r>
            <a:r>
              <a:rPr lang="bg-BG" sz="1800" b="1" dirty="0" smtClean="0"/>
              <a:t>Модул </a:t>
            </a:r>
            <a:r>
              <a:rPr lang="en-US" sz="1800" b="1" dirty="0" smtClean="0"/>
              <a:t>3</a:t>
            </a:r>
            <a:endParaRPr lang="en-US" sz="1800" b="1" dirty="0"/>
          </a:p>
          <a:p>
            <a:r>
              <a:rPr lang="bg-BG" sz="2400" b="1" dirty="0" smtClean="0"/>
              <a:t>Как да изберем </a:t>
            </a:r>
            <a:r>
              <a:rPr lang="bg-BG" sz="2400" b="1" dirty="0" smtClean="0"/>
              <a:t>правилните ключови думи</a:t>
            </a:r>
            <a:endParaRPr lang="en-US" sz="2400" b="1" dirty="0"/>
          </a:p>
          <a:p>
            <a:endParaRPr lang="en-US" sz="1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4" name="Text Placeholder 3">
            <a:extLst>
              <a:ext uri="{FF2B5EF4-FFF2-40B4-BE49-F238E27FC236}">
                <a16:creationId xmlns:a16="http://schemas.microsoft.com/office/drawing/2014/main" id="{69D28452-A4A6-FE4A-80CA-CF0AD35415CD}"/>
              </a:ext>
            </a:extLst>
          </p:cNvPr>
          <p:cNvSpPr>
            <a:spLocks noGrp="1"/>
          </p:cNvSpPr>
          <p:nvPr>
            <p:ph type="body" idx="1"/>
          </p:nvPr>
        </p:nvSpPr>
        <p:spPr>
          <a:xfrm>
            <a:off x="457200" y="1783080"/>
            <a:ext cx="8229600" cy="4525963"/>
          </a:xfrm>
        </p:spPr>
        <p:txBody>
          <a:bodyPr/>
          <a:lstStyle/>
          <a:p>
            <a:pPr marL="114300" indent="0">
              <a:buNone/>
            </a:pPr>
            <a:endParaRPr lang="en-US" dirty="0"/>
          </a:p>
          <a:p>
            <a:pPr marL="114300" indent="0">
              <a:buNone/>
            </a:pPr>
            <a:r>
              <a:rPr lang="en-US" dirty="0"/>
              <a:t>5)  </a:t>
            </a:r>
            <a:r>
              <a:rPr lang="bg-BG" dirty="0" smtClean="0"/>
              <a:t>Сега се опитайте да съчетаете всички по-горни стъпки при тръсенето онлайн</a:t>
            </a:r>
            <a:endParaRPr lang="en-US" dirty="0"/>
          </a:p>
        </p:txBody>
      </p:sp>
      <p:pic>
        <p:nvPicPr>
          <p:cNvPr id="5" name="Picture 4">
            <a:extLst>
              <a:ext uri="{FF2B5EF4-FFF2-40B4-BE49-F238E27FC236}">
                <a16:creationId xmlns:a16="http://schemas.microsoft.com/office/drawing/2014/main" id="{2701849C-D50E-9348-BE03-1D873917F26A}"/>
              </a:ext>
            </a:extLst>
          </p:cNvPr>
          <p:cNvPicPr>
            <a:picLocks noChangeAspect="1"/>
          </p:cNvPicPr>
          <p:nvPr/>
        </p:nvPicPr>
        <p:blipFill>
          <a:blip r:embed="rId4"/>
          <a:stretch>
            <a:fillRect/>
          </a:stretch>
        </p:blipFill>
        <p:spPr>
          <a:xfrm>
            <a:off x="100675" y="3865826"/>
            <a:ext cx="2185149" cy="1147203"/>
          </a:xfrm>
          <a:prstGeom prst="rect">
            <a:avLst/>
          </a:prstGeom>
        </p:spPr>
      </p:pic>
      <p:pic>
        <p:nvPicPr>
          <p:cNvPr id="6" name="Picture 5">
            <a:extLst>
              <a:ext uri="{FF2B5EF4-FFF2-40B4-BE49-F238E27FC236}">
                <a16:creationId xmlns:a16="http://schemas.microsoft.com/office/drawing/2014/main" id="{DC443F6E-EF01-3649-A55C-16DA00AB8D5A}"/>
              </a:ext>
            </a:extLst>
          </p:cNvPr>
          <p:cNvPicPr>
            <a:picLocks noChangeAspect="1"/>
          </p:cNvPicPr>
          <p:nvPr/>
        </p:nvPicPr>
        <p:blipFill rotWithShape="1">
          <a:blip r:embed="rId5"/>
          <a:srcRect l="23802"/>
          <a:stretch/>
        </p:blipFill>
        <p:spPr>
          <a:xfrm>
            <a:off x="2567873" y="3853804"/>
            <a:ext cx="2004127" cy="1171246"/>
          </a:xfrm>
          <a:prstGeom prst="rect">
            <a:avLst/>
          </a:prstGeom>
        </p:spPr>
      </p:pic>
      <p:pic>
        <p:nvPicPr>
          <p:cNvPr id="7" name="Picture 6">
            <a:extLst>
              <a:ext uri="{FF2B5EF4-FFF2-40B4-BE49-F238E27FC236}">
                <a16:creationId xmlns:a16="http://schemas.microsoft.com/office/drawing/2014/main" id="{B2F2484E-6741-A942-9038-B45379718405}"/>
              </a:ext>
            </a:extLst>
          </p:cNvPr>
          <p:cNvPicPr>
            <a:picLocks noChangeAspect="1"/>
          </p:cNvPicPr>
          <p:nvPr/>
        </p:nvPicPr>
        <p:blipFill rotWithShape="1">
          <a:blip r:embed="rId6"/>
          <a:srcRect b="12312"/>
          <a:stretch/>
        </p:blipFill>
        <p:spPr>
          <a:xfrm>
            <a:off x="4946570" y="3955943"/>
            <a:ext cx="1781504" cy="1069107"/>
          </a:xfrm>
          <a:prstGeom prst="rect">
            <a:avLst/>
          </a:prstGeom>
        </p:spPr>
      </p:pic>
      <p:pic>
        <p:nvPicPr>
          <p:cNvPr id="8" name="Picture 7">
            <a:extLst>
              <a:ext uri="{FF2B5EF4-FFF2-40B4-BE49-F238E27FC236}">
                <a16:creationId xmlns:a16="http://schemas.microsoft.com/office/drawing/2014/main" id="{B432C7C1-C481-0F41-B253-7CEF287C863D}"/>
              </a:ext>
            </a:extLst>
          </p:cNvPr>
          <p:cNvPicPr>
            <a:picLocks noChangeAspect="1"/>
          </p:cNvPicPr>
          <p:nvPr/>
        </p:nvPicPr>
        <p:blipFill rotWithShape="1">
          <a:blip r:embed="rId7"/>
          <a:srcRect l="5207" r="37150"/>
          <a:stretch/>
        </p:blipFill>
        <p:spPr>
          <a:xfrm>
            <a:off x="6964722" y="4007012"/>
            <a:ext cx="2004127" cy="966968"/>
          </a:xfrm>
          <a:prstGeom prst="rect">
            <a:avLst/>
          </a:prstGeom>
        </p:spPr>
      </p:pic>
      <p:sp>
        <p:nvSpPr>
          <p:cNvPr id="9" name="Title 2">
            <a:extLst>
              <a:ext uri="{FF2B5EF4-FFF2-40B4-BE49-F238E27FC236}">
                <a16:creationId xmlns:a16="http://schemas.microsoft.com/office/drawing/2014/main" id="{AB4F92B7-A0DA-6648-9A54-70151229F2B6}"/>
              </a:ext>
            </a:extLst>
          </p:cNvPr>
          <p:cNvSpPr>
            <a:spLocks noGrp="1"/>
          </p:cNvSpPr>
          <p:nvPr>
            <p:ph type="title"/>
          </p:nvPr>
        </p:nvSpPr>
        <p:spPr>
          <a:xfrm>
            <a:off x="709448" y="192131"/>
            <a:ext cx="8229600" cy="1143000"/>
          </a:xfrm>
        </p:spPr>
        <p:txBody>
          <a:bodyPr/>
          <a:lstStyle/>
          <a:p>
            <a:r>
              <a:rPr lang="bg-BG" dirty="0" smtClean="0"/>
              <a:t>Как да търсим здравна информация онлайн</a:t>
            </a:r>
            <a:endParaRPr lang="en-US" dirty="0"/>
          </a:p>
        </p:txBody>
      </p:sp>
    </p:spTree>
    <p:extLst>
      <p:ext uri="{BB962C8B-B14F-4D97-AF65-F5344CB8AC3E}">
        <p14:creationId xmlns:p14="http://schemas.microsoft.com/office/powerpoint/2010/main" val="32156722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3"/>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8FD00-AB01-2D4A-9A0D-B200CB67AA10}"/>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40D8493-A1A0-E84F-A513-4C78B9E10741}"/>
              </a:ext>
            </a:extLst>
          </p:cNvPr>
          <p:cNvSpPr>
            <a:spLocks noGrp="1"/>
          </p:cNvSpPr>
          <p:nvPr>
            <p:ph type="body" idx="1"/>
          </p:nvPr>
        </p:nvSpPr>
        <p:spPr/>
        <p:txBody>
          <a:bodyPr/>
          <a:lstStyle/>
          <a:p>
            <a:endParaRPr lang="en-US"/>
          </a:p>
        </p:txBody>
      </p:sp>
      <p:pic>
        <p:nvPicPr>
          <p:cNvPr id="4" name="Picture 3">
            <a:extLst>
              <a:ext uri="{FF2B5EF4-FFF2-40B4-BE49-F238E27FC236}">
                <a16:creationId xmlns:a16="http://schemas.microsoft.com/office/drawing/2014/main" id="{8199EDD3-0F04-3345-A3DB-2997857E2754}"/>
              </a:ext>
            </a:extLst>
          </p:cNvPr>
          <p:cNvPicPr>
            <a:picLocks noChangeAspect="1"/>
          </p:cNvPicPr>
          <p:nvPr/>
        </p:nvPicPr>
        <p:blipFill>
          <a:blip r:embed="rId3"/>
          <a:stretch>
            <a:fillRect/>
          </a:stretch>
        </p:blipFill>
        <p:spPr>
          <a:xfrm>
            <a:off x="508000" y="723900"/>
            <a:ext cx="8128000" cy="5410200"/>
          </a:xfrm>
          <a:prstGeom prst="rect">
            <a:avLst/>
          </a:prstGeom>
        </p:spPr>
      </p:pic>
      <p:sp>
        <p:nvSpPr>
          <p:cNvPr id="5" name="Rectangle 4">
            <a:extLst>
              <a:ext uri="{FF2B5EF4-FFF2-40B4-BE49-F238E27FC236}">
                <a16:creationId xmlns:a16="http://schemas.microsoft.com/office/drawing/2014/main" id="{CBD3C4C9-1BA7-0C41-89A0-CBAA33DF3431}"/>
              </a:ext>
            </a:extLst>
          </p:cNvPr>
          <p:cNvSpPr/>
          <p:nvPr/>
        </p:nvSpPr>
        <p:spPr>
          <a:xfrm>
            <a:off x="508000" y="6134100"/>
            <a:ext cx="7390860" cy="307777"/>
          </a:xfrm>
          <a:prstGeom prst="rect">
            <a:avLst/>
          </a:prstGeom>
        </p:spPr>
        <p:txBody>
          <a:bodyPr wrap="square">
            <a:spAutoFit/>
          </a:bodyPr>
          <a:lstStyle/>
          <a:p>
            <a:r>
              <a:rPr lang="en-US" dirty="0">
                <a:hlinkClick r:id="rId4"/>
              </a:rPr>
              <a:t>https://pixabay.com/</a:t>
            </a:r>
            <a:r>
              <a:rPr lang="en-US" dirty="0"/>
              <a:t>  Attribution is not required</a:t>
            </a:r>
          </a:p>
        </p:txBody>
      </p:sp>
    </p:spTree>
    <p:extLst>
      <p:ext uri="{BB962C8B-B14F-4D97-AF65-F5344CB8AC3E}">
        <p14:creationId xmlns:p14="http://schemas.microsoft.com/office/powerpoint/2010/main" val="742047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3" name="Title 2">
            <a:extLst>
              <a:ext uri="{FF2B5EF4-FFF2-40B4-BE49-F238E27FC236}">
                <a16:creationId xmlns:a16="http://schemas.microsoft.com/office/drawing/2014/main" id="{AB4F92B7-A0DA-6648-9A54-70151229F2B6}"/>
              </a:ext>
            </a:extLst>
          </p:cNvPr>
          <p:cNvSpPr>
            <a:spLocks noGrp="1"/>
          </p:cNvSpPr>
          <p:nvPr>
            <p:ph type="title"/>
          </p:nvPr>
        </p:nvSpPr>
        <p:spPr>
          <a:xfrm>
            <a:off x="1164896" y="299545"/>
            <a:ext cx="8229600" cy="1143000"/>
          </a:xfrm>
        </p:spPr>
        <p:txBody>
          <a:bodyPr/>
          <a:lstStyle/>
          <a:p>
            <a:r>
              <a:rPr lang="bg-BG" dirty="0" smtClean="0"/>
              <a:t>Какво е ключова дума</a:t>
            </a:r>
            <a:r>
              <a:rPr lang="en-US" dirty="0" smtClean="0"/>
              <a:t>?</a:t>
            </a:r>
            <a:endParaRPr lang="en-US" dirty="0"/>
          </a:p>
        </p:txBody>
      </p:sp>
      <p:sp>
        <p:nvSpPr>
          <p:cNvPr id="4" name="Text Placeholder 3">
            <a:extLst>
              <a:ext uri="{FF2B5EF4-FFF2-40B4-BE49-F238E27FC236}">
                <a16:creationId xmlns:a16="http://schemas.microsoft.com/office/drawing/2014/main" id="{69D28452-A4A6-FE4A-80CA-CF0AD35415CD}"/>
              </a:ext>
            </a:extLst>
          </p:cNvPr>
          <p:cNvSpPr>
            <a:spLocks noGrp="1"/>
          </p:cNvSpPr>
          <p:nvPr>
            <p:ph type="body" idx="1"/>
          </p:nvPr>
        </p:nvSpPr>
        <p:spPr>
          <a:xfrm>
            <a:off x="756743" y="1442545"/>
            <a:ext cx="7835463" cy="5062758"/>
          </a:xfrm>
        </p:spPr>
        <p:txBody>
          <a:bodyPr/>
          <a:lstStyle/>
          <a:p>
            <a:pPr>
              <a:lnSpc>
                <a:spcPct val="150000"/>
              </a:lnSpc>
              <a:spcBef>
                <a:spcPts val="0"/>
              </a:spcBef>
            </a:pPr>
            <a:r>
              <a:rPr lang="bg-BG" sz="2400" i="1" dirty="0" smtClean="0"/>
              <a:t>Конкретна дума или фраза, която описва съдържанието на интернет страница</a:t>
            </a:r>
          </a:p>
          <a:p>
            <a:pPr>
              <a:lnSpc>
                <a:spcPct val="150000"/>
              </a:lnSpc>
              <a:spcBef>
                <a:spcPts val="0"/>
              </a:spcBef>
            </a:pPr>
            <a:r>
              <a:rPr lang="bg-BG" sz="2400" i="1" dirty="0" smtClean="0"/>
              <a:t>Шорткъти (преки пътища</a:t>
            </a:r>
            <a:r>
              <a:rPr lang="bg-BG" sz="2400" i="1" dirty="0" smtClean="0"/>
              <a:t>), които </a:t>
            </a:r>
            <a:r>
              <a:rPr lang="bg-BG" sz="2400" i="1" dirty="0" smtClean="0"/>
              <a:t>обобщават цяла страница</a:t>
            </a:r>
            <a:endParaRPr lang="en-US" sz="2400" i="1" dirty="0" smtClean="0"/>
          </a:p>
          <a:p>
            <a:pPr>
              <a:lnSpc>
                <a:spcPct val="150000"/>
              </a:lnSpc>
              <a:spcBef>
                <a:spcPts val="0"/>
              </a:spcBef>
            </a:pPr>
            <a:r>
              <a:rPr lang="bg-BG" sz="2400" i="1" dirty="0" smtClean="0"/>
              <a:t>Част от метаданните на </a:t>
            </a:r>
            <a:r>
              <a:rPr lang="bg-BG" sz="2400" i="1" dirty="0" smtClean="0"/>
              <a:t>Интернет </a:t>
            </a:r>
            <a:r>
              <a:rPr lang="bg-BG" sz="2400" i="1" dirty="0" smtClean="0"/>
              <a:t>страница</a:t>
            </a:r>
            <a:endParaRPr lang="en-US" sz="2400" i="1" dirty="0" smtClean="0"/>
          </a:p>
          <a:p>
            <a:pPr>
              <a:lnSpc>
                <a:spcPct val="150000"/>
              </a:lnSpc>
              <a:spcBef>
                <a:spcPts val="0"/>
              </a:spcBef>
            </a:pPr>
            <a:r>
              <a:rPr lang="bg-BG" sz="2400" i="1" dirty="0" smtClean="0"/>
              <a:t>Помагат на търсачките да открият съвпадение между дадена </a:t>
            </a:r>
            <a:r>
              <a:rPr lang="bg-BG" sz="2400" i="1" dirty="0" smtClean="0"/>
              <a:t>Интернет </a:t>
            </a:r>
            <a:r>
              <a:rPr lang="bg-BG" sz="2400" i="1" dirty="0" smtClean="0"/>
              <a:t>страница и сътоветната заявка за търсене</a:t>
            </a:r>
            <a:endParaRPr lang="en-US" sz="2400" i="1" dirty="0" smtClean="0"/>
          </a:p>
          <a:p>
            <a:pPr marL="114300" indent="0">
              <a:lnSpc>
                <a:spcPct val="150000"/>
              </a:lnSpc>
              <a:spcBef>
                <a:spcPts val="0"/>
              </a:spcBef>
              <a:buNone/>
            </a:pPr>
            <a:r>
              <a:rPr lang="en-US" sz="2400" dirty="0" smtClean="0">
                <a:hlinkClick r:id="rId4"/>
              </a:rPr>
              <a:t>https://www.techopedia.com/definition/1215/keyword-seo</a:t>
            </a:r>
            <a:r>
              <a:rPr lang="en-US" sz="2400" dirty="0" smtClean="0"/>
              <a:t> </a:t>
            </a:r>
            <a:endParaRPr lang="en-US" sz="2400" dirty="0"/>
          </a:p>
        </p:txBody>
      </p:sp>
      <p:pic>
        <p:nvPicPr>
          <p:cNvPr id="5" name="Picture 4">
            <a:extLst>
              <a:ext uri="{FF2B5EF4-FFF2-40B4-BE49-F238E27FC236}">
                <a16:creationId xmlns:a16="http://schemas.microsoft.com/office/drawing/2014/main" id="{FC58F05D-7A59-AC41-B749-BFA723AFF81C}"/>
              </a:ext>
            </a:extLst>
          </p:cNvPr>
          <p:cNvPicPr>
            <a:picLocks noChangeAspect="1"/>
          </p:cNvPicPr>
          <p:nvPr/>
        </p:nvPicPr>
        <p:blipFill>
          <a:blip r:embed="rId5"/>
          <a:stretch>
            <a:fillRect/>
          </a:stretch>
        </p:blipFill>
        <p:spPr>
          <a:xfrm>
            <a:off x="0" y="1"/>
            <a:ext cx="2254469" cy="164505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3" name="Title 2">
            <a:extLst>
              <a:ext uri="{FF2B5EF4-FFF2-40B4-BE49-F238E27FC236}">
                <a16:creationId xmlns:a16="http://schemas.microsoft.com/office/drawing/2014/main" id="{AB4F92B7-A0DA-6648-9A54-70151229F2B6}"/>
              </a:ext>
            </a:extLst>
          </p:cNvPr>
          <p:cNvSpPr>
            <a:spLocks noGrp="1"/>
          </p:cNvSpPr>
          <p:nvPr>
            <p:ph type="title"/>
          </p:nvPr>
        </p:nvSpPr>
        <p:spPr/>
        <p:txBody>
          <a:bodyPr/>
          <a:lstStyle/>
          <a:p>
            <a:r>
              <a:rPr lang="bg-BG" dirty="0" smtClean="0"/>
              <a:t>Как работят ключовите думи</a:t>
            </a:r>
            <a:r>
              <a:rPr lang="en-US" dirty="0" smtClean="0"/>
              <a:t>?</a:t>
            </a:r>
            <a:endParaRPr lang="en-US" dirty="0"/>
          </a:p>
        </p:txBody>
      </p:sp>
      <p:sp>
        <p:nvSpPr>
          <p:cNvPr id="4" name="Text Placeholder 3">
            <a:extLst>
              <a:ext uri="{FF2B5EF4-FFF2-40B4-BE49-F238E27FC236}">
                <a16:creationId xmlns:a16="http://schemas.microsoft.com/office/drawing/2014/main" id="{69D28452-A4A6-FE4A-80CA-CF0AD35415CD}"/>
              </a:ext>
            </a:extLst>
          </p:cNvPr>
          <p:cNvSpPr>
            <a:spLocks noGrp="1"/>
          </p:cNvSpPr>
          <p:nvPr>
            <p:ph type="body" idx="1"/>
          </p:nvPr>
        </p:nvSpPr>
        <p:spPr>
          <a:xfrm>
            <a:off x="508000" y="1491985"/>
            <a:ext cx="8229600" cy="1629587"/>
          </a:xfrm>
        </p:spPr>
        <p:txBody>
          <a:bodyPr/>
          <a:lstStyle/>
          <a:p>
            <a:r>
              <a:rPr lang="bg-BG" sz="2800" dirty="0" smtClean="0"/>
              <a:t>По-голямата част от Интернет потребителите използват ключови думи или фрази, за да търсят информация през търсачките. </a:t>
            </a:r>
            <a:endParaRPr lang="en-US" sz="2800" dirty="0"/>
          </a:p>
        </p:txBody>
      </p:sp>
      <p:pic>
        <p:nvPicPr>
          <p:cNvPr id="2" name="Picture 1">
            <a:extLst>
              <a:ext uri="{FF2B5EF4-FFF2-40B4-BE49-F238E27FC236}">
                <a16:creationId xmlns:a16="http://schemas.microsoft.com/office/drawing/2014/main" id="{6D445E83-8A82-9048-AB3F-57F3CC413E09}"/>
              </a:ext>
            </a:extLst>
          </p:cNvPr>
          <p:cNvPicPr>
            <a:picLocks noChangeAspect="1"/>
          </p:cNvPicPr>
          <p:nvPr/>
        </p:nvPicPr>
        <p:blipFill>
          <a:blip r:embed="rId4"/>
          <a:stretch>
            <a:fillRect/>
          </a:stretch>
        </p:blipFill>
        <p:spPr>
          <a:xfrm>
            <a:off x="0" y="3478267"/>
            <a:ext cx="5407572" cy="3379733"/>
          </a:xfrm>
          <a:prstGeom prst="rect">
            <a:avLst/>
          </a:prstGeom>
        </p:spPr>
      </p:pic>
      <p:sp>
        <p:nvSpPr>
          <p:cNvPr id="5" name="Rectangle 4">
            <a:extLst>
              <a:ext uri="{FF2B5EF4-FFF2-40B4-BE49-F238E27FC236}">
                <a16:creationId xmlns:a16="http://schemas.microsoft.com/office/drawing/2014/main" id="{3E35A30E-B1C8-E146-8E94-875874C7EAED}"/>
              </a:ext>
            </a:extLst>
          </p:cNvPr>
          <p:cNvSpPr/>
          <p:nvPr/>
        </p:nvSpPr>
        <p:spPr>
          <a:xfrm>
            <a:off x="5533697" y="2930588"/>
            <a:ext cx="3610303" cy="738664"/>
          </a:xfrm>
          <a:prstGeom prst="rect">
            <a:avLst/>
          </a:prstGeom>
        </p:spPr>
        <p:txBody>
          <a:bodyPr wrap="square">
            <a:spAutoFit/>
          </a:bodyPr>
          <a:lstStyle/>
          <a:p>
            <a:r>
              <a:rPr lang="en-US" dirty="0"/>
              <a:t>https://</a:t>
            </a:r>
            <a:r>
              <a:rPr lang="en-US" dirty="0" err="1"/>
              <a:t>digitalmarketingphilippines.com</a:t>
            </a:r>
            <a:r>
              <a:rPr lang="en-US" dirty="0"/>
              <a:t>/understanding-the-basics-and-importance-of-keyword-research/</a:t>
            </a:r>
            <a:endParaRPr lang="en-US" sz="2000" dirty="0"/>
          </a:p>
        </p:txBody>
      </p:sp>
      <p:sp>
        <p:nvSpPr>
          <p:cNvPr id="6" name="Rectangle 5">
            <a:extLst>
              <a:ext uri="{FF2B5EF4-FFF2-40B4-BE49-F238E27FC236}">
                <a16:creationId xmlns:a16="http://schemas.microsoft.com/office/drawing/2014/main" id="{59092B5F-B95D-5449-813B-5ADD34100208}"/>
              </a:ext>
            </a:extLst>
          </p:cNvPr>
          <p:cNvSpPr/>
          <p:nvPr/>
        </p:nvSpPr>
        <p:spPr>
          <a:xfrm>
            <a:off x="196715" y="6583362"/>
            <a:ext cx="7390860" cy="307777"/>
          </a:xfrm>
          <a:prstGeom prst="rect">
            <a:avLst/>
          </a:prstGeom>
        </p:spPr>
        <p:txBody>
          <a:bodyPr wrap="square">
            <a:spAutoFit/>
          </a:bodyPr>
          <a:lstStyle/>
          <a:p>
            <a:r>
              <a:rPr lang="en-US" dirty="0">
                <a:hlinkClick r:id="rId5"/>
              </a:rPr>
              <a:t>https://pixabay.com/</a:t>
            </a:r>
            <a:r>
              <a:rPr lang="en-US" dirty="0"/>
              <a:t>  Attribution is not required</a:t>
            </a:r>
          </a:p>
        </p:txBody>
      </p:sp>
    </p:spTree>
    <p:extLst>
      <p:ext uri="{BB962C8B-B14F-4D97-AF65-F5344CB8AC3E}">
        <p14:creationId xmlns:p14="http://schemas.microsoft.com/office/powerpoint/2010/main" val="1328329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3" name="Title 2">
            <a:extLst>
              <a:ext uri="{FF2B5EF4-FFF2-40B4-BE49-F238E27FC236}">
                <a16:creationId xmlns:a16="http://schemas.microsoft.com/office/drawing/2014/main" id="{AB4F92B7-A0DA-6648-9A54-70151229F2B6}"/>
              </a:ext>
            </a:extLst>
          </p:cNvPr>
          <p:cNvSpPr>
            <a:spLocks noGrp="1"/>
          </p:cNvSpPr>
          <p:nvPr>
            <p:ph type="title"/>
          </p:nvPr>
        </p:nvSpPr>
        <p:spPr>
          <a:xfrm>
            <a:off x="701857" y="274638"/>
            <a:ext cx="8229600" cy="1143000"/>
          </a:xfrm>
        </p:spPr>
        <p:txBody>
          <a:bodyPr/>
          <a:lstStyle/>
          <a:p>
            <a:r>
              <a:rPr lang="bg-BG" dirty="0" smtClean="0"/>
              <a:t>Защо </a:t>
            </a:r>
            <a:r>
              <a:rPr lang="bg-BG" dirty="0" smtClean="0"/>
              <a:t>са важни </a:t>
            </a:r>
            <a:r>
              <a:rPr lang="bg-BG" dirty="0" smtClean="0"/>
              <a:t>ключовите думи?</a:t>
            </a:r>
            <a:endParaRPr lang="en-US" dirty="0"/>
          </a:p>
        </p:txBody>
      </p:sp>
      <p:pic>
        <p:nvPicPr>
          <p:cNvPr id="2" name="Picture 1">
            <a:extLst>
              <a:ext uri="{FF2B5EF4-FFF2-40B4-BE49-F238E27FC236}">
                <a16:creationId xmlns:a16="http://schemas.microsoft.com/office/drawing/2014/main" id="{5C7EE55A-B0F0-474B-A71D-D927E07E86BE}"/>
              </a:ext>
            </a:extLst>
          </p:cNvPr>
          <p:cNvPicPr>
            <a:picLocks noChangeAspect="1"/>
          </p:cNvPicPr>
          <p:nvPr/>
        </p:nvPicPr>
        <p:blipFill>
          <a:blip r:embed="rId4">
            <a:alphaModFix/>
          </a:blip>
          <a:stretch>
            <a:fillRect/>
          </a:stretch>
        </p:blipFill>
        <p:spPr>
          <a:xfrm>
            <a:off x="2389527" y="4409768"/>
            <a:ext cx="3466525" cy="2448232"/>
          </a:xfrm>
          <a:prstGeom prst="rect">
            <a:avLst/>
          </a:prstGeom>
        </p:spPr>
      </p:pic>
      <p:sp>
        <p:nvSpPr>
          <p:cNvPr id="7" name="Text Placeholder 3">
            <a:extLst>
              <a:ext uri="{FF2B5EF4-FFF2-40B4-BE49-F238E27FC236}">
                <a16:creationId xmlns:a16="http://schemas.microsoft.com/office/drawing/2014/main" id="{FF0AE32D-1E17-D14B-B620-98C625B6FCF9}"/>
              </a:ext>
            </a:extLst>
          </p:cNvPr>
          <p:cNvSpPr txBox="1">
            <a:spLocks/>
          </p:cNvSpPr>
          <p:nvPr/>
        </p:nvSpPr>
        <p:spPr>
          <a:xfrm>
            <a:off x="1080230" y="1417639"/>
            <a:ext cx="7472854" cy="299213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Arial"/>
              <a:buChar char="•"/>
              <a:defRPr sz="32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r>
              <a:rPr lang="bg-BG" dirty="0" smtClean="0"/>
              <a:t>Ключовите думи ни помагат да сме по-ефективни, когато търсим нещо в Интернет.</a:t>
            </a:r>
            <a:endParaRPr lang="en-US" dirty="0"/>
          </a:p>
          <a:p>
            <a:r>
              <a:rPr lang="bg-BG" dirty="0" smtClean="0"/>
              <a:t>Ако изберем правилните думи, е лесно да се ориентираме в Интернет.</a:t>
            </a:r>
            <a:endParaRPr lang="en-US" dirty="0"/>
          </a:p>
        </p:txBody>
      </p:sp>
      <p:sp>
        <p:nvSpPr>
          <p:cNvPr id="5" name="Rectangle 4">
            <a:extLst>
              <a:ext uri="{FF2B5EF4-FFF2-40B4-BE49-F238E27FC236}">
                <a16:creationId xmlns:a16="http://schemas.microsoft.com/office/drawing/2014/main" id="{6A819D8D-C6C0-6741-A731-BD1CDD2095F0}"/>
              </a:ext>
            </a:extLst>
          </p:cNvPr>
          <p:cNvSpPr/>
          <p:nvPr/>
        </p:nvSpPr>
        <p:spPr>
          <a:xfrm>
            <a:off x="2160622" y="6583362"/>
            <a:ext cx="3987259" cy="307777"/>
          </a:xfrm>
          <a:prstGeom prst="rect">
            <a:avLst/>
          </a:prstGeom>
        </p:spPr>
        <p:txBody>
          <a:bodyPr wrap="square">
            <a:spAutoFit/>
          </a:bodyPr>
          <a:lstStyle/>
          <a:p>
            <a:r>
              <a:rPr lang="en-US" dirty="0">
                <a:hlinkClick r:id="rId5"/>
              </a:rPr>
              <a:t>https://pixabay.com/</a:t>
            </a:r>
            <a:r>
              <a:rPr lang="en-US" dirty="0"/>
              <a:t>  Attribution is not required</a:t>
            </a:r>
          </a:p>
        </p:txBody>
      </p:sp>
    </p:spTree>
    <p:extLst>
      <p:ext uri="{BB962C8B-B14F-4D97-AF65-F5344CB8AC3E}">
        <p14:creationId xmlns:p14="http://schemas.microsoft.com/office/powerpoint/2010/main" val="9562441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3" name="Title 2">
            <a:extLst>
              <a:ext uri="{FF2B5EF4-FFF2-40B4-BE49-F238E27FC236}">
                <a16:creationId xmlns:a16="http://schemas.microsoft.com/office/drawing/2014/main" id="{AB4F92B7-A0DA-6648-9A54-70151229F2B6}"/>
              </a:ext>
            </a:extLst>
          </p:cNvPr>
          <p:cNvSpPr>
            <a:spLocks noGrp="1"/>
          </p:cNvSpPr>
          <p:nvPr>
            <p:ph type="title"/>
          </p:nvPr>
        </p:nvSpPr>
        <p:spPr>
          <a:xfrm>
            <a:off x="709448" y="192131"/>
            <a:ext cx="8229600" cy="1143000"/>
          </a:xfrm>
        </p:spPr>
        <p:txBody>
          <a:bodyPr/>
          <a:lstStyle/>
          <a:p>
            <a:r>
              <a:rPr lang="bg-BG" dirty="0" smtClean="0"/>
              <a:t>Как да търсим здравна информация онлайн</a:t>
            </a:r>
            <a:endParaRPr lang="en-US" dirty="0"/>
          </a:p>
        </p:txBody>
      </p:sp>
      <p:sp>
        <p:nvSpPr>
          <p:cNvPr id="4" name="Text Placeholder 3">
            <a:extLst>
              <a:ext uri="{FF2B5EF4-FFF2-40B4-BE49-F238E27FC236}">
                <a16:creationId xmlns:a16="http://schemas.microsoft.com/office/drawing/2014/main" id="{69D28452-A4A6-FE4A-80CA-CF0AD35415CD}"/>
              </a:ext>
            </a:extLst>
          </p:cNvPr>
          <p:cNvSpPr>
            <a:spLocks noGrp="1"/>
          </p:cNvSpPr>
          <p:nvPr>
            <p:ph type="body" idx="1"/>
          </p:nvPr>
        </p:nvSpPr>
        <p:spPr>
          <a:xfrm>
            <a:off x="457200" y="1573998"/>
            <a:ext cx="8229600" cy="4937982"/>
          </a:xfrm>
        </p:spPr>
        <p:txBody>
          <a:bodyPr/>
          <a:lstStyle/>
          <a:p>
            <a:pPr marL="114300" lvl="0" indent="0">
              <a:buNone/>
            </a:pPr>
            <a:r>
              <a:rPr lang="en-US" dirty="0"/>
              <a:t>1) </a:t>
            </a:r>
            <a:r>
              <a:rPr lang="bg-BG" dirty="0" smtClean="0"/>
              <a:t>Дефинирайте въпроса си и формулирайте изречение</a:t>
            </a:r>
          </a:p>
          <a:p>
            <a:pPr marL="342900">
              <a:spcBef>
                <a:spcPts val="0"/>
              </a:spcBef>
              <a:buClr>
                <a:srgbClr val="000000"/>
              </a:buClr>
              <a:buSzPts val="1100"/>
              <a:defRPr/>
            </a:pPr>
            <a:r>
              <a:rPr lang="bg-BG" sz="2400" dirty="0" smtClean="0"/>
              <a:t>Използвайте </a:t>
            </a:r>
            <a:r>
              <a:rPr lang="bg-BG" sz="2400" dirty="0" smtClean="0"/>
              <a:t>пример: </a:t>
            </a:r>
            <a:endParaRPr lang="bg-BG" sz="2400" dirty="0" smtClean="0"/>
          </a:p>
          <a:p>
            <a:pPr marL="0" indent="0">
              <a:spcBef>
                <a:spcPts val="0"/>
              </a:spcBef>
              <a:buClr>
                <a:srgbClr val="000000"/>
              </a:buClr>
              <a:buSzPts val="1100"/>
              <a:buNone/>
              <a:defRPr/>
            </a:pPr>
            <a:r>
              <a:rPr lang="bg-BG" sz="2400" dirty="0" smtClean="0"/>
              <a:t>Напр: Съпругът ми яде много пъти на ден, дори когато ме няма. Как мога да се справя с това поведение?</a:t>
            </a:r>
            <a:r>
              <a:rPr lang="en-US" sz="2400" dirty="0" smtClean="0"/>
              <a:t> </a:t>
            </a:r>
            <a:endParaRPr lang="en-US" dirty="0"/>
          </a:p>
          <a:p>
            <a:pPr marL="114300" lvl="0" indent="0">
              <a:buNone/>
            </a:pPr>
            <a:endParaRPr lang="en-US" dirty="0"/>
          </a:p>
        </p:txBody>
      </p:sp>
      <p:pic>
        <p:nvPicPr>
          <p:cNvPr id="2" name="Picture 1">
            <a:extLst>
              <a:ext uri="{FF2B5EF4-FFF2-40B4-BE49-F238E27FC236}">
                <a16:creationId xmlns:a16="http://schemas.microsoft.com/office/drawing/2014/main" id="{657F1640-AAA5-474C-8FAA-5935FF6FE481}"/>
              </a:ext>
            </a:extLst>
          </p:cNvPr>
          <p:cNvPicPr>
            <a:picLocks noChangeAspect="1"/>
          </p:cNvPicPr>
          <p:nvPr/>
        </p:nvPicPr>
        <p:blipFill>
          <a:blip r:embed="rId4"/>
          <a:stretch>
            <a:fillRect/>
          </a:stretch>
        </p:blipFill>
        <p:spPr>
          <a:xfrm>
            <a:off x="2176429" y="3757763"/>
            <a:ext cx="4791142" cy="2515350"/>
          </a:xfrm>
          <a:prstGeom prst="rect">
            <a:avLst/>
          </a:prstGeom>
        </p:spPr>
      </p:pic>
      <p:sp>
        <p:nvSpPr>
          <p:cNvPr id="5" name="Rectangle 4">
            <a:extLst>
              <a:ext uri="{FF2B5EF4-FFF2-40B4-BE49-F238E27FC236}">
                <a16:creationId xmlns:a16="http://schemas.microsoft.com/office/drawing/2014/main" id="{C5F60864-45AE-254B-BC3A-57243801C309}"/>
              </a:ext>
            </a:extLst>
          </p:cNvPr>
          <p:cNvSpPr/>
          <p:nvPr/>
        </p:nvSpPr>
        <p:spPr>
          <a:xfrm>
            <a:off x="276425" y="6511980"/>
            <a:ext cx="7390860" cy="307777"/>
          </a:xfrm>
          <a:prstGeom prst="rect">
            <a:avLst/>
          </a:prstGeom>
        </p:spPr>
        <p:txBody>
          <a:bodyPr wrap="square">
            <a:spAutoFit/>
          </a:bodyPr>
          <a:lstStyle/>
          <a:p>
            <a:r>
              <a:rPr lang="en-US" dirty="0">
                <a:hlinkClick r:id="rId5"/>
              </a:rPr>
              <a:t>https://pixabay.com/</a:t>
            </a:r>
            <a:r>
              <a:rPr lang="en-US" dirty="0"/>
              <a:t>  Attribution is not required</a:t>
            </a:r>
          </a:p>
        </p:txBody>
      </p:sp>
    </p:spTree>
    <p:extLst>
      <p:ext uri="{BB962C8B-B14F-4D97-AF65-F5344CB8AC3E}">
        <p14:creationId xmlns:p14="http://schemas.microsoft.com/office/powerpoint/2010/main" val="3099395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4" name="Text Placeholder 3">
            <a:extLst>
              <a:ext uri="{FF2B5EF4-FFF2-40B4-BE49-F238E27FC236}">
                <a16:creationId xmlns:a16="http://schemas.microsoft.com/office/drawing/2014/main" id="{69D28452-A4A6-FE4A-80CA-CF0AD35415CD}"/>
              </a:ext>
            </a:extLst>
          </p:cNvPr>
          <p:cNvSpPr>
            <a:spLocks noGrp="1"/>
          </p:cNvSpPr>
          <p:nvPr>
            <p:ph type="body" idx="1"/>
          </p:nvPr>
        </p:nvSpPr>
        <p:spPr>
          <a:xfrm>
            <a:off x="457200" y="1600200"/>
            <a:ext cx="8229600" cy="4950023"/>
          </a:xfrm>
        </p:spPr>
        <p:txBody>
          <a:bodyPr/>
          <a:lstStyle/>
          <a:p>
            <a:pPr marL="114300" indent="0">
              <a:buNone/>
            </a:pPr>
            <a:r>
              <a:rPr lang="en-US" dirty="0"/>
              <a:t>2</a:t>
            </a:r>
            <a:r>
              <a:rPr lang="en-US" dirty="0" smtClean="0"/>
              <a:t>)</a:t>
            </a:r>
            <a:r>
              <a:rPr lang="bg-BG" dirty="0" smtClean="0"/>
              <a:t> Дефинирайте групата хора, за които се отнася</a:t>
            </a:r>
            <a:endParaRPr lang="en-US" dirty="0"/>
          </a:p>
          <a:p>
            <a:r>
              <a:rPr lang="bg-BG" sz="2400" dirty="0" smtClean="0"/>
              <a:t>Помислете за определена група хора и/или болест: хора с деменция, възрастни хора, деменция</a:t>
            </a:r>
            <a:endParaRPr lang="en-US" dirty="0"/>
          </a:p>
          <a:p>
            <a:pPr marL="114300" indent="0">
              <a:buNone/>
            </a:pPr>
            <a:endParaRPr lang="en-US" dirty="0"/>
          </a:p>
          <a:p>
            <a:pPr marL="114300" indent="0">
              <a:buNone/>
            </a:pPr>
            <a:endParaRPr lang="en-US" dirty="0"/>
          </a:p>
          <a:p>
            <a:pPr marL="114300" indent="0">
              <a:buNone/>
            </a:pPr>
            <a:endParaRPr lang="en-US" dirty="0"/>
          </a:p>
          <a:p>
            <a:pPr marL="114300" indent="0">
              <a:buNone/>
            </a:pPr>
            <a:endParaRPr lang="en-US" dirty="0"/>
          </a:p>
          <a:p>
            <a:pPr marL="114300" indent="0">
              <a:buNone/>
            </a:pPr>
            <a:endParaRPr lang="en-US" dirty="0"/>
          </a:p>
          <a:p>
            <a:pPr marL="114300" indent="0">
              <a:buNone/>
            </a:pPr>
            <a:endParaRPr lang="en-US" dirty="0"/>
          </a:p>
          <a:p>
            <a:pPr marL="114300" indent="0">
              <a:buNone/>
            </a:pPr>
            <a:endParaRPr lang="en-US" dirty="0"/>
          </a:p>
          <a:p>
            <a:pPr marL="114300" indent="0">
              <a:buNone/>
            </a:pPr>
            <a:endParaRPr lang="en-US" dirty="0"/>
          </a:p>
        </p:txBody>
      </p:sp>
      <p:pic>
        <p:nvPicPr>
          <p:cNvPr id="2" name="Picture 1">
            <a:extLst>
              <a:ext uri="{FF2B5EF4-FFF2-40B4-BE49-F238E27FC236}">
                <a16:creationId xmlns:a16="http://schemas.microsoft.com/office/drawing/2014/main" id="{B36DF054-D3B5-5647-B9C3-1D06FBEFB97D}"/>
              </a:ext>
            </a:extLst>
          </p:cNvPr>
          <p:cNvPicPr>
            <a:picLocks noChangeAspect="1"/>
          </p:cNvPicPr>
          <p:nvPr/>
        </p:nvPicPr>
        <p:blipFill>
          <a:blip r:embed="rId4"/>
          <a:stretch>
            <a:fillRect/>
          </a:stretch>
        </p:blipFill>
        <p:spPr>
          <a:xfrm>
            <a:off x="1521593" y="3732968"/>
            <a:ext cx="6326467" cy="2817255"/>
          </a:xfrm>
          <a:prstGeom prst="rect">
            <a:avLst/>
          </a:prstGeom>
        </p:spPr>
      </p:pic>
      <p:sp>
        <p:nvSpPr>
          <p:cNvPr id="5" name="Rectangle 4">
            <a:extLst>
              <a:ext uri="{FF2B5EF4-FFF2-40B4-BE49-F238E27FC236}">
                <a16:creationId xmlns:a16="http://schemas.microsoft.com/office/drawing/2014/main" id="{519664A1-C59C-E24F-BD03-27D88911CDDE}"/>
              </a:ext>
            </a:extLst>
          </p:cNvPr>
          <p:cNvSpPr/>
          <p:nvPr/>
        </p:nvSpPr>
        <p:spPr>
          <a:xfrm>
            <a:off x="0" y="6550223"/>
            <a:ext cx="7390860" cy="307777"/>
          </a:xfrm>
          <a:prstGeom prst="rect">
            <a:avLst/>
          </a:prstGeom>
        </p:spPr>
        <p:txBody>
          <a:bodyPr wrap="square">
            <a:spAutoFit/>
          </a:bodyPr>
          <a:lstStyle/>
          <a:p>
            <a:r>
              <a:rPr lang="en-US" dirty="0">
                <a:hlinkClick r:id="rId5"/>
              </a:rPr>
              <a:t>https://pixabay.com/</a:t>
            </a:r>
            <a:r>
              <a:rPr lang="en-US" dirty="0"/>
              <a:t>  Attribution is not required</a:t>
            </a:r>
          </a:p>
        </p:txBody>
      </p:sp>
      <p:sp>
        <p:nvSpPr>
          <p:cNvPr id="6" name="Title 2">
            <a:extLst>
              <a:ext uri="{FF2B5EF4-FFF2-40B4-BE49-F238E27FC236}">
                <a16:creationId xmlns:a16="http://schemas.microsoft.com/office/drawing/2014/main" id="{AB4F92B7-A0DA-6648-9A54-70151229F2B6}"/>
              </a:ext>
            </a:extLst>
          </p:cNvPr>
          <p:cNvSpPr>
            <a:spLocks noGrp="1"/>
          </p:cNvSpPr>
          <p:nvPr>
            <p:ph type="title"/>
          </p:nvPr>
        </p:nvSpPr>
        <p:spPr>
          <a:xfrm>
            <a:off x="709448" y="192131"/>
            <a:ext cx="8229600" cy="1143000"/>
          </a:xfrm>
        </p:spPr>
        <p:txBody>
          <a:bodyPr/>
          <a:lstStyle/>
          <a:p>
            <a:r>
              <a:rPr lang="bg-BG" dirty="0" smtClean="0"/>
              <a:t>Как да търсим здравна информация онлайн</a:t>
            </a:r>
            <a:endParaRPr lang="en-US" dirty="0"/>
          </a:p>
        </p:txBody>
      </p:sp>
    </p:spTree>
    <p:extLst>
      <p:ext uri="{BB962C8B-B14F-4D97-AF65-F5344CB8AC3E}">
        <p14:creationId xmlns:p14="http://schemas.microsoft.com/office/powerpoint/2010/main" val="39125981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4" name="Text Placeholder 3">
            <a:extLst>
              <a:ext uri="{FF2B5EF4-FFF2-40B4-BE49-F238E27FC236}">
                <a16:creationId xmlns:a16="http://schemas.microsoft.com/office/drawing/2014/main" id="{69D28452-A4A6-FE4A-80CA-CF0AD35415CD}"/>
              </a:ext>
            </a:extLst>
          </p:cNvPr>
          <p:cNvSpPr>
            <a:spLocks noGrp="1"/>
          </p:cNvSpPr>
          <p:nvPr>
            <p:ph type="body" idx="1"/>
          </p:nvPr>
        </p:nvSpPr>
        <p:spPr>
          <a:xfrm>
            <a:off x="457200" y="1600200"/>
            <a:ext cx="8229600" cy="4525963"/>
          </a:xfrm>
        </p:spPr>
        <p:txBody>
          <a:bodyPr/>
          <a:lstStyle/>
          <a:p>
            <a:pPr marL="114300" indent="0">
              <a:buNone/>
            </a:pPr>
            <a:r>
              <a:rPr lang="en-US" dirty="0"/>
              <a:t>3</a:t>
            </a:r>
            <a:r>
              <a:rPr lang="en-US" dirty="0" smtClean="0"/>
              <a:t>)</a:t>
            </a:r>
            <a:r>
              <a:rPr lang="bg-BG" dirty="0" smtClean="0"/>
              <a:t> Дефинирайте проблема си</a:t>
            </a:r>
            <a:endParaRPr lang="en-US" dirty="0"/>
          </a:p>
          <a:p>
            <a:r>
              <a:rPr lang="bg-BG" sz="2400" dirty="0" smtClean="0"/>
              <a:t>Помислете за симптомите и категориите, към които принадлежат симптомите. В горния пример конкретната категория е хранително разстройство и поведенчески разстройства при деменция</a:t>
            </a:r>
            <a:endParaRPr lang="en-US" dirty="0"/>
          </a:p>
          <a:p>
            <a:pPr marL="114300" indent="0">
              <a:buNone/>
            </a:pPr>
            <a:endParaRPr lang="en-US" dirty="0"/>
          </a:p>
          <a:p>
            <a:pPr marL="114300" indent="0">
              <a:buNone/>
            </a:pPr>
            <a:endParaRPr lang="en-US" dirty="0"/>
          </a:p>
        </p:txBody>
      </p:sp>
      <p:pic>
        <p:nvPicPr>
          <p:cNvPr id="2" name="Picture 1">
            <a:extLst>
              <a:ext uri="{FF2B5EF4-FFF2-40B4-BE49-F238E27FC236}">
                <a16:creationId xmlns:a16="http://schemas.microsoft.com/office/drawing/2014/main" id="{96FA6971-6238-EF4F-A718-D59841748E29}"/>
              </a:ext>
            </a:extLst>
          </p:cNvPr>
          <p:cNvPicPr>
            <a:picLocks noChangeAspect="1"/>
          </p:cNvPicPr>
          <p:nvPr/>
        </p:nvPicPr>
        <p:blipFill>
          <a:blip r:embed="rId4"/>
          <a:stretch>
            <a:fillRect/>
          </a:stretch>
        </p:blipFill>
        <p:spPr>
          <a:xfrm>
            <a:off x="2512175" y="3730838"/>
            <a:ext cx="4119650" cy="2819385"/>
          </a:xfrm>
          <a:prstGeom prst="rect">
            <a:avLst/>
          </a:prstGeom>
        </p:spPr>
      </p:pic>
      <p:sp>
        <p:nvSpPr>
          <p:cNvPr id="5" name="Rectangle 4">
            <a:extLst>
              <a:ext uri="{FF2B5EF4-FFF2-40B4-BE49-F238E27FC236}">
                <a16:creationId xmlns:a16="http://schemas.microsoft.com/office/drawing/2014/main" id="{D5B6CA25-0D21-704B-9B39-E7E45E070808}"/>
              </a:ext>
            </a:extLst>
          </p:cNvPr>
          <p:cNvSpPr/>
          <p:nvPr/>
        </p:nvSpPr>
        <p:spPr>
          <a:xfrm>
            <a:off x="0" y="6550223"/>
            <a:ext cx="7390860" cy="307777"/>
          </a:xfrm>
          <a:prstGeom prst="rect">
            <a:avLst/>
          </a:prstGeom>
        </p:spPr>
        <p:txBody>
          <a:bodyPr wrap="square">
            <a:spAutoFit/>
          </a:bodyPr>
          <a:lstStyle/>
          <a:p>
            <a:r>
              <a:rPr lang="en-US" dirty="0">
                <a:hlinkClick r:id="rId5"/>
              </a:rPr>
              <a:t>https://pixabay.com/</a:t>
            </a:r>
            <a:r>
              <a:rPr lang="en-US" dirty="0"/>
              <a:t>  Attribution is not required</a:t>
            </a:r>
          </a:p>
        </p:txBody>
      </p:sp>
      <p:sp>
        <p:nvSpPr>
          <p:cNvPr id="6" name="Title 2">
            <a:extLst>
              <a:ext uri="{FF2B5EF4-FFF2-40B4-BE49-F238E27FC236}">
                <a16:creationId xmlns:a16="http://schemas.microsoft.com/office/drawing/2014/main" id="{AB4F92B7-A0DA-6648-9A54-70151229F2B6}"/>
              </a:ext>
            </a:extLst>
          </p:cNvPr>
          <p:cNvSpPr>
            <a:spLocks noGrp="1"/>
          </p:cNvSpPr>
          <p:nvPr>
            <p:ph type="title"/>
          </p:nvPr>
        </p:nvSpPr>
        <p:spPr>
          <a:xfrm>
            <a:off x="709448" y="192131"/>
            <a:ext cx="8229600" cy="1143000"/>
          </a:xfrm>
        </p:spPr>
        <p:txBody>
          <a:bodyPr/>
          <a:lstStyle/>
          <a:p>
            <a:r>
              <a:rPr lang="bg-BG" dirty="0" smtClean="0"/>
              <a:t>Как да търсим здравна информация онлайн</a:t>
            </a:r>
            <a:endParaRPr lang="en-US" dirty="0"/>
          </a:p>
        </p:txBody>
      </p:sp>
    </p:spTree>
    <p:extLst>
      <p:ext uri="{BB962C8B-B14F-4D97-AF65-F5344CB8AC3E}">
        <p14:creationId xmlns:p14="http://schemas.microsoft.com/office/powerpoint/2010/main" val="2455263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5"/>
        <p:cNvGrpSpPr/>
        <p:nvPr/>
      </p:nvGrpSpPr>
      <p:grpSpPr>
        <a:xfrm>
          <a:off x="0" y="0"/>
          <a:ext cx="0" cy="0"/>
          <a:chOff x="0" y="0"/>
          <a:chExt cx="0" cy="0"/>
        </a:xfrm>
      </p:grpSpPr>
      <p:sp>
        <p:nvSpPr>
          <p:cNvPr id="4" name="Text Placeholder 3">
            <a:extLst>
              <a:ext uri="{FF2B5EF4-FFF2-40B4-BE49-F238E27FC236}">
                <a16:creationId xmlns:a16="http://schemas.microsoft.com/office/drawing/2014/main" id="{69D28452-A4A6-FE4A-80CA-CF0AD35415CD}"/>
              </a:ext>
            </a:extLst>
          </p:cNvPr>
          <p:cNvSpPr>
            <a:spLocks noGrp="1"/>
          </p:cNvSpPr>
          <p:nvPr>
            <p:ph type="body" idx="1"/>
          </p:nvPr>
        </p:nvSpPr>
        <p:spPr>
          <a:xfrm>
            <a:off x="457200" y="1335131"/>
            <a:ext cx="8481848" cy="4525963"/>
          </a:xfrm>
        </p:spPr>
        <p:txBody>
          <a:bodyPr/>
          <a:lstStyle/>
          <a:p>
            <a:pPr marL="114300" indent="0">
              <a:buNone/>
            </a:pPr>
            <a:r>
              <a:rPr lang="en-US" dirty="0"/>
              <a:t>4) </a:t>
            </a:r>
            <a:r>
              <a:rPr lang="bg-BG" dirty="0" smtClean="0"/>
              <a:t>Намерете думи, свързани с проблема ви</a:t>
            </a:r>
            <a:endParaRPr lang="en-US" dirty="0"/>
          </a:p>
          <a:p>
            <a:pPr marL="342900">
              <a:spcBef>
                <a:spcPts val="0"/>
              </a:spcBef>
              <a:buClr>
                <a:srgbClr val="000000"/>
              </a:buClr>
              <a:buSzPct val="56000"/>
              <a:defRPr/>
            </a:pPr>
            <a:r>
              <a:rPr lang="bg-BG" sz="2400" dirty="0" smtClean="0"/>
              <a:t>Представете си, че искате да потърсите информация за </a:t>
            </a:r>
            <a:r>
              <a:rPr lang="bg-BG" sz="2400" dirty="0" smtClean="0"/>
              <a:t>начини на справяне </a:t>
            </a:r>
            <a:r>
              <a:rPr lang="bg-BG" sz="2400" dirty="0" smtClean="0"/>
              <a:t>с това поведение</a:t>
            </a:r>
          </a:p>
          <a:p>
            <a:pPr marL="342900">
              <a:spcBef>
                <a:spcPts val="0"/>
              </a:spcBef>
              <a:buClr>
                <a:srgbClr val="000000"/>
              </a:buClr>
              <a:buSzPct val="56000"/>
              <a:defRPr/>
            </a:pPr>
            <a:r>
              <a:rPr lang="bg-BG" sz="2400" dirty="0" smtClean="0"/>
              <a:t>Запишете няколко думи, които включват справяне с поведението: напр. </a:t>
            </a:r>
            <a:r>
              <a:rPr lang="bg-BG" sz="2400" dirty="0" smtClean="0"/>
              <a:t>възможни </a:t>
            </a:r>
            <a:r>
              <a:rPr lang="bg-BG" sz="2400" dirty="0" smtClean="0"/>
              <a:t>решения, справяне с проблема, </a:t>
            </a:r>
            <a:r>
              <a:rPr lang="bg-BG" sz="2400" dirty="0" smtClean="0"/>
              <a:t>варианти </a:t>
            </a:r>
            <a:r>
              <a:rPr lang="bg-BG" sz="2400" dirty="0" smtClean="0"/>
              <a:t>за лечение, </a:t>
            </a:r>
            <a:r>
              <a:rPr lang="bg-BG" sz="2400" dirty="0" smtClean="0"/>
              <a:t>варианти </a:t>
            </a:r>
            <a:r>
              <a:rPr lang="bg-BG" sz="2400" dirty="0" smtClean="0"/>
              <a:t>за полагащите грижи </a:t>
            </a:r>
            <a:endParaRPr lang="en-US" sz="2400" dirty="0"/>
          </a:p>
          <a:p>
            <a:pPr marL="114300" indent="0">
              <a:buNone/>
            </a:pPr>
            <a:r>
              <a:rPr lang="en-US" sz="2400" dirty="0"/>
              <a:t> </a:t>
            </a:r>
          </a:p>
        </p:txBody>
      </p:sp>
      <p:pic>
        <p:nvPicPr>
          <p:cNvPr id="2" name="Picture 1">
            <a:extLst>
              <a:ext uri="{FF2B5EF4-FFF2-40B4-BE49-F238E27FC236}">
                <a16:creationId xmlns:a16="http://schemas.microsoft.com/office/drawing/2014/main" id="{41A07885-DB6D-B74F-8411-2232C02DA68B}"/>
              </a:ext>
            </a:extLst>
          </p:cNvPr>
          <p:cNvPicPr>
            <a:picLocks noChangeAspect="1"/>
          </p:cNvPicPr>
          <p:nvPr/>
        </p:nvPicPr>
        <p:blipFill>
          <a:blip r:embed="rId4"/>
          <a:stretch>
            <a:fillRect/>
          </a:stretch>
        </p:blipFill>
        <p:spPr>
          <a:xfrm>
            <a:off x="709448" y="4054657"/>
            <a:ext cx="8128000" cy="2260600"/>
          </a:xfrm>
          <a:prstGeom prst="rect">
            <a:avLst/>
          </a:prstGeom>
        </p:spPr>
      </p:pic>
      <p:sp>
        <p:nvSpPr>
          <p:cNvPr id="5" name="Title 2">
            <a:extLst>
              <a:ext uri="{FF2B5EF4-FFF2-40B4-BE49-F238E27FC236}">
                <a16:creationId xmlns:a16="http://schemas.microsoft.com/office/drawing/2014/main" id="{AB4F92B7-A0DA-6648-9A54-70151229F2B6}"/>
              </a:ext>
            </a:extLst>
          </p:cNvPr>
          <p:cNvSpPr>
            <a:spLocks noGrp="1"/>
          </p:cNvSpPr>
          <p:nvPr>
            <p:ph type="title"/>
          </p:nvPr>
        </p:nvSpPr>
        <p:spPr>
          <a:xfrm>
            <a:off x="709448" y="192131"/>
            <a:ext cx="8229600" cy="1143000"/>
          </a:xfrm>
        </p:spPr>
        <p:txBody>
          <a:bodyPr/>
          <a:lstStyle/>
          <a:p>
            <a:r>
              <a:rPr lang="bg-BG" dirty="0" smtClean="0"/>
              <a:t>Как да търсим здравна информация онлайн</a:t>
            </a:r>
            <a:endParaRPr lang="en-US" dirty="0"/>
          </a:p>
        </p:txBody>
      </p:sp>
    </p:spTree>
    <p:extLst>
      <p:ext uri="{BB962C8B-B14F-4D97-AF65-F5344CB8AC3E}">
        <p14:creationId xmlns:p14="http://schemas.microsoft.com/office/powerpoint/2010/main" val="2961972481"/>
      </p:ext>
    </p:extLst>
  </p:cSld>
  <p:clrMapOvr>
    <a:masterClrMapping/>
  </p:clrMapOvr>
</p:sld>
</file>

<file path=ppt/theme/theme1.xml><?xml version="1.0" encoding="utf-8"?>
<a:theme xmlns:a="http://schemas.openxmlformats.org/drawingml/2006/main" name="Tema di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184</TotalTime>
  <Words>518</Words>
  <Application>Microsoft Office PowerPoint</Application>
  <PresentationFormat>On-screen Show (4:3)</PresentationFormat>
  <Paragraphs>54</Paragraphs>
  <Slides>11</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Tema di Office</vt:lpstr>
      <vt:lpstr>PowerPoint Presentation</vt:lpstr>
      <vt:lpstr>PowerPoint Presentation</vt:lpstr>
      <vt:lpstr>Какво е ключова дума?</vt:lpstr>
      <vt:lpstr>Как работят ключовите думи?</vt:lpstr>
      <vt:lpstr>Защо са важни ключовите думи?</vt:lpstr>
      <vt:lpstr>Как да търсим здравна информация онлайн</vt:lpstr>
      <vt:lpstr>Как да търсим здравна информация онлайн</vt:lpstr>
      <vt:lpstr>Как да търсим здравна информация онлайн</vt:lpstr>
      <vt:lpstr>Как да търсим здравна информация онлайн</vt:lpstr>
      <vt:lpstr>Как да търсим здравна информация онлайн</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vio</dc:creator>
  <cp:lastModifiedBy>Windows User</cp:lastModifiedBy>
  <cp:revision>29</cp:revision>
  <dcterms:modified xsi:type="dcterms:W3CDTF">2019-12-02T12:34:06Z</dcterms:modified>
</cp:coreProperties>
</file>