
<file path=[Content_Types].xml><?xml version="1.0" encoding="utf-8"?>
<Types xmlns="http://schemas.openxmlformats.org/package/2006/content-types">
  <Default Extension="jp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3"/>
  </p:notesMasterIdLst>
  <p:sldIdLst>
    <p:sldId id="256" r:id="rId2"/>
    <p:sldId id="270" r:id="rId3"/>
    <p:sldId id="259" r:id="rId4"/>
    <p:sldId id="263" r:id="rId5"/>
    <p:sldId id="262" r:id="rId6"/>
    <p:sldId id="264" r:id="rId7"/>
    <p:sldId id="265" r:id="rId8"/>
    <p:sldId id="268" r:id="rId9"/>
    <p:sldId id="266" r:id="rId10"/>
    <p:sldId id="269" r:id="rId11"/>
    <p:sldId id="261" r:id="rId1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864"/>
    <p:restoredTop sz="74600"/>
  </p:normalViewPr>
  <p:slideViewPr>
    <p:cSldViewPr snapToGrid="0">
      <p:cViewPr varScale="1">
        <p:scale>
          <a:sx n="74" d="100"/>
          <a:sy n="74" d="100"/>
        </p:scale>
        <p:origin x="1112" y="1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7673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50552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i="0" dirty="0"/>
              <a:t>“In return, a search engine’s complex set of algorithms sift through the enormous amount of webpages indexed and analyzed by “spiders”. These robot scouts are basically software that crawls through the content of these webpages, which search engines match with keyword phrases used during searches”. </a:t>
            </a:r>
            <a:endParaRPr sz="1200" i="0"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1690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5557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Use a example to facilitate understanding: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e.g. My husband eats many meals per day even if when I am not around. How can I manage this behavior</a:t>
            </a:r>
          </a:p>
          <a:p>
            <a:pPr marL="0" lvl="0" indent="0" algn="l" rtl="0">
              <a:spcBef>
                <a:spcPts val="0"/>
              </a:spcBef>
              <a:spcAft>
                <a:spcPts val="0"/>
              </a:spcAft>
              <a:buNone/>
            </a:pPr>
            <a:endParaRPr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4414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14300" indent="0">
              <a:buNone/>
            </a:pPr>
            <a:r>
              <a:rPr lang="en-US" dirty="0"/>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Consider the specific population and/or the disorder: people with dementia, older people, dementia</a:t>
            </a:r>
          </a:p>
          <a:p>
            <a:pPr marL="0" lvl="0" indent="0" algn="l" rtl="0">
              <a:spcBef>
                <a:spcPts val="0"/>
              </a:spcBef>
              <a:spcAft>
                <a:spcPts val="0"/>
              </a:spcAft>
              <a:buNone/>
            </a:pPr>
            <a:endParaRPr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9697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14300" indent="0">
              <a:buNone/>
            </a:pPr>
            <a:r>
              <a:rPr lang="en-US" dirty="0"/>
              <a:t> </a:t>
            </a:r>
          </a:p>
          <a:p>
            <a:pPr marL="114300" indent="0">
              <a:buNone/>
            </a:pPr>
            <a:r>
              <a:rPr lang="en-US" dirty="0"/>
              <a:t>Consider the symptoms and the categories that the symptoms belongs to. </a:t>
            </a:r>
          </a:p>
          <a:p>
            <a:pPr marL="114300" indent="0">
              <a:buNone/>
            </a:pPr>
            <a:r>
              <a:rPr lang="en-US" dirty="0"/>
              <a:t>In the above example the specific category is eating disorder and </a:t>
            </a:r>
            <a:r>
              <a:rPr lang="en-US" dirty="0" err="1"/>
              <a:t>behavioural</a:t>
            </a:r>
            <a:r>
              <a:rPr lang="en-US" dirty="0"/>
              <a:t> disorders in dementia </a:t>
            </a:r>
          </a:p>
          <a:p>
            <a:pPr marL="0" lvl="0" indent="0" algn="l" rtl="0">
              <a:spcBef>
                <a:spcPts val="0"/>
              </a:spcBef>
              <a:spcAft>
                <a:spcPts val="0"/>
              </a:spcAft>
              <a:buNone/>
            </a:pPr>
            <a:endParaRPr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55716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Consider that you wish to search for the management of this behavior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Note down several words that includes the management of the behavior: </a:t>
            </a:r>
            <a:r>
              <a:rPr lang="en-US" dirty="0" err="1"/>
              <a:t>eg.</a:t>
            </a:r>
            <a:r>
              <a:rPr lang="en-US" dirty="0"/>
              <a:t> Possible solutions, managing at home, cope with, treatment options, </a:t>
            </a:r>
            <a:r>
              <a:rPr lang="en-US" dirty="0" err="1"/>
              <a:t>carers</a:t>
            </a:r>
            <a:r>
              <a:rPr lang="en-US" dirty="0"/>
              <a:t> options</a:t>
            </a:r>
          </a:p>
          <a:p>
            <a:pPr marL="0" lvl="0" indent="0" algn="l" rtl="0">
              <a:spcBef>
                <a:spcPts val="0"/>
              </a:spcBef>
              <a:spcAft>
                <a:spcPts val="0"/>
              </a:spcAft>
              <a:buNone/>
            </a:pPr>
            <a:endParaRPr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11655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titolo"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4" name="Google Shape;14;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olo e testo verticale"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olo e testo verticale"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olo e contenuto" type="obj">
  <p:cSld name="OBJECT">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 name="Google Shape;20;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ntestazione sezione" type="secHead">
  <p:cSld name="SECTION_HEADER">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26" name="Google Shape;26;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ue contenuti" type="twoObj">
  <p:cSld name="TWO_OBJECTS">
    <p:spTree>
      <p:nvGrpSpPr>
        <p:cNvPr id="1" name="Shape 29"/>
        <p:cNvGrpSpPr/>
        <p:nvPr/>
      </p:nvGrpSpPr>
      <p:grpSpPr>
        <a:xfrm>
          <a:off x="0" y="0"/>
          <a:ext cx="0" cy="0"/>
          <a:chOff x="0" y="0"/>
          <a:chExt cx="0" cy="0"/>
        </a:xfrm>
      </p:grpSpPr>
      <p:sp>
        <p:nvSpPr>
          <p:cNvPr id="30" name="Google Shape;30;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2" name="Google Shape;32;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3" name="Google Shape;33;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fronto" type="twoTxTwoObj">
  <p:cSld name="TWO_OBJECTS_WITH_TEXT">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39" name="Google Shape;39;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0" name="Google Shape;40;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1" name="Google Shape;41;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2" name="Google Shape;42;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titolo"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uota" type="blank">
  <p:cSld name="BLANK">
    <p:spTree>
      <p:nvGrpSpPr>
        <p:cNvPr id="1" name="Shape 50"/>
        <p:cNvGrpSpPr/>
        <p:nvPr/>
      </p:nvGrpSpPr>
      <p:grpSpPr>
        <a:xfrm>
          <a:off x="0" y="0"/>
          <a:ext cx="0" cy="0"/>
          <a:chOff x="0" y="0"/>
          <a:chExt cx="0" cy="0"/>
        </a:xfrm>
      </p:grpSpPr>
      <p:sp>
        <p:nvSpPr>
          <p:cNvPr id="51" name="Google Shape;51;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uto con didascalia"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magine con didascalia"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10.tif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tiff"/><Relationship Id="rId5" Type="http://schemas.openxmlformats.org/officeDocument/2006/relationships/image" Target="../media/image8.tiff"/><Relationship Id="rId4" Type="http://schemas.openxmlformats.org/officeDocument/2006/relationships/image" Target="../media/image7.tiff"/></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pixabay.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tiff"/><Relationship Id="rId4" Type="http://schemas.openxmlformats.org/officeDocument/2006/relationships/hyperlink" Target="https://www.techopedia.com/definition/1215/keyword-seo"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pixabay.com/" TargetMode="External"/><Relationship Id="rId4" Type="http://schemas.openxmlformats.org/officeDocument/2006/relationships/image" Target="../media/image5.tiff"/></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s://pixabay.com/" TargetMode="External"/><Relationship Id="rId4" Type="http://schemas.openxmlformats.org/officeDocument/2006/relationships/image" Target="../media/image6.tiff"/></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s://pixabay.com/" TargetMode="External"/><Relationship Id="rId4" Type="http://schemas.openxmlformats.org/officeDocument/2006/relationships/image" Target="../media/image7.tiff"/></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pixabay.com/" TargetMode="External"/><Relationship Id="rId4" Type="http://schemas.openxmlformats.org/officeDocument/2006/relationships/image" Target="../media/image8.tiff"/></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s://pixabay.com/" TargetMode="External"/><Relationship Id="rId4" Type="http://schemas.openxmlformats.org/officeDocument/2006/relationships/image" Target="../media/image9.tiff"/></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tif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3"/>
        <p:cNvGrpSpPr/>
        <p:nvPr/>
      </p:nvGrpSpPr>
      <p:grpSpPr>
        <a:xfrm>
          <a:off x="0" y="0"/>
          <a:ext cx="0" cy="0"/>
          <a:chOff x="0" y="0"/>
          <a:chExt cx="0" cy="0"/>
        </a:xfrm>
      </p:grpSpPr>
      <p:sp>
        <p:nvSpPr>
          <p:cNvPr id="2" name="TextBox 1">
            <a:extLst>
              <a:ext uri="{FF2B5EF4-FFF2-40B4-BE49-F238E27FC236}">
                <a16:creationId xmlns:a16="http://schemas.microsoft.com/office/drawing/2014/main" id="{11D2C752-0F9A-C84D-9396-83DC405C6C8A}"/>
              </a:ext>
            </a:extLst>
          </p:cNvPr>
          <p:cNvSpPr txBox="1"/>
          <p:nvPr/>
        </p:nvSpPr>
        <p:spPr>
          <a:xfrm>
            <a:off x="4323956" y="5096949"/>
            <a:ext cx="4584192" cy="1384995"/>
          </a:xfrm>
          <a:prstGeom prst="rect">
            <a:avLst/>
          </a:prstGeom>
          <a:noFill/>
        </p:spPr>
        <p:txBody>
          <a:bodyPr wrap="square" rtlCol="0">
            <a:spAutoFit/>
          </a:bodyPr>
          <a:lstStyle/>
          <a:p>
            <a:r>
              <a:rPr lang="en-US" sz="1800" b="1" dirty="0"/>
              <a:t>Module 3</a:t>
            </a:r>
          </a:p>
          <a:p>
            <a:r>
              <a:rPr lang="en-US" sz="2400" b="1" dirty="0"/>
              <a:t>Choose the right keyword about health</a:t>
            </a:r>
          </a:p>
          <a:p>
            <a:endParaRPr lang="en-US" sz="1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457200" y="1783080"/>
            <a:ext cx="8229600" cy="4525963"/>
          </a:xfrm>
        </p:spPr>
        <p:txBody>
          <a:bodyPr/>
          <a:lstStyle/>
          <a:p>
            <a:pPr marL="114300" indent="0">
              <a:buNone/>
            </a:pPr>
            <a:endParaRPr lang="en-US" dirty="0"/>
          </a:p>
          <a:p>
            <a:pPr marL="114300" indent="0">
              <a:buNone/>
            </a:pPr>
            <a:r>
              <a:rPr lang="en-US" dirty="0"/>
              <a:t>5)  Now try to combine all the above steps in your search</a:t>
            </a:r>
          </a:p>
        </p:txBody>
      </p:sp>
      <p:pic>
        <p:nvPicPr>
          <p:cNvPr id="5" name="Picture 4">
            <a:extLst>
              <a:ext uri="{FF2B5EF4-FFF2-40B4-BE49-F238E27FC236}">
                <a16:creationId xmlns:a16="http://schemas.microsoft.com/office/drawing/2014/main" id="{2701849C-D50E-9348-BE03-1D873917F26A}"/>
              </a:ext>
            </a:extLst>
          </p:cNvPr>
          <p:cNvPicPr>
            <a:picLocks noChangeAspect="1"/>
          </p:cNvPicPr>
          <p:nvPr/>
        </p:nvPicPr>
        <p:blipFill>
          <a:blip r:embed="rId4"/>
          <a:stretch>
            <a:fillRect/>
          </a:stretch>
        </p:blipFill>
        <p:spPr>
          <a:xfrm>
            <a:off x="100675" y="3865826"/>
            <a:ext cx="2185149" cy="1147203"/>
          </a:xfrm>
          <a:prstGeom prst="rect">
            <a:avLst/>
          </a:prstGeom>
        </p:spPr>
      </p:pic>
      <p:pic>
        <p:nvPicPr>
          <p:cNvPr id="6" name="Picture 5">
            <a:extLst>
              <a:ext uri="{FF2B5EF4-FFF2-40B4-BE49-F238E27FC236}">
                <a16:creationId xmlns:a16="http://schemas.microsoft.com/office/drawing/2014/main" id="{DC443F6E-EF01-3649-A55C-16DA00AB8D5A}"/>
              </a:ext>
            </a:extLst>
          </p:cNvPr>
          <p:cNvPicPr>
            <a:picLocks noChangeAspect="1"/>
          </p:cNvPicPr>
          <p:nvPr/>
        </p:nvPicPr>
        <p:blipFill rotWithShape="1">
          <a:blip r:embed="rId5"/>
          <a:srcRect l="23802"/>
          <a:stretch/>
        </p:blipFill>
        <p:spPr>
          <a:xfrm>
            <a:off x="2567873" y="3853804"/>
            <a:ext cx="2004127" cy="1171246"/>
          </a:xfrm>
          <a:prstGeom prst="rect">
            <a:avLst/>
          </a:prstGeom>
        </p:spPr>
      </p:pic>
      <p:pic>
        <p:nvPicPr>
          <p:cNvPr id="7" name="Picture 6">
            <a:extLst>
              <a:ext uri="{FF2B5EF4-FFF2-40B4-BE49-F238E27FC236}">
                <a16:creationId xmlns:a16="http://schemas.microsoft.com/office/drawing/2014/main" id="{B2F2484E-6741-A942-9038-B45379718405}"/>
              </a:ext>
            </a:extLst>
          </p:cNvPr>
          <p:cNvPicPr>
            <a:picLocks noChangeAspect="1"/>
          </p:cNvPicPr>
          <p:nvPr/>
        </p:nvPicPr>
        <p:blipFill rotWithShape="1">
          <a:blip r:embed="rId6"/>
          <a:srcRect b="12312"/>
          <a:stretch/>
        </p:blipFill>
        <p:spPr>
          <a:xfrm>
            <a:off x="4946570" y="3955943"/>
            <a:ext cx="1781504" cy="1069107"/>
          </a:xfrm>
          <a:prstGeom prst="rect">
            <a:avLst/>
          </a:prstGeom>
        </p:spPr>
      </p:pic>
      <p:pic>
        <p:nvPicPr>
          <p:cNvPr id="8" name="Picture 7">
            <a:extLst>
              <a:ext uri="{FF2B5EF4-FFF2-40B4-BE49-F238E27FC236}">
                <a16:creationId xmlns:a16="http://schemas.microsoft.com/office/drawing/2014/main" id="{B432C7C1-C481-0F41-B253-7CEF287C863D}"/>
              </a:ext>
            </a:extLst>
          </p:cNvPr>
          <p:cNvPicPr>
            <a:picLocks noChangeAspect="1"/>
          </p:cNvPicPr>
          <p:nvPr/>
        </p:nvPicPr>
        <p:blipFill rotWithShape="1">
          <a:blip r:embed="rId7"/>
          <a:srcRect l="5207" r="37150"/>
          <a:stretch/>
        </p:blipFill>
        <p:spPr>
          <a:xfrm>
            <a:off x="6964722" y="4007012"/>
            <a:ext cx="2004127" cy="966968"/>
          </a:xfrm>
          <a:prstGeom prst="rect">
            <a:avLst/>
          </a:prstGeom>
        </p:spPr>
      </p:pic>
      <p:sp>
        <p:nvSpPr>
          <p:cNvPr id="10" name="Title 2">
            <a:extLst>
              <a:ext uri="{FF2B5EF4-FFF2-40B4-BE49-F238E27FC236}">
                <a16:creationId xmlns:a16="http://schemas.microsoft.com/office/drawing/2014/main" id="{1EA10258-4E77-5B41-9749-15D60ABAA869}"/>
              </a:ext>
            </a:extLst>
          </p:cNvPr>
          <p:cNvSpPr txBox="1">
            <a:spLocks/>
          </p:cNvSpPr>
          <p:nvPr/>
        </p:nvSpPr>
        <p:spPr>
          <a:xfrm>
            <a:off x="695435" y="216173"/>
            <a:ext cx="8229600" cy="11430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dirty="0"/>
              <a:t>How to search online for </a:t>
            </a:r>
            <a:br>
              <a:rPr lang="en-US" dirty="0"/>
            </a:br>
            <a:r>
              <a:rPr lang="en-US" dirty="0"/>
              <a:t>health-related information </a:t>
            </a:r>
          </a:p>
        </p:txBody>
      </p:sp>
    </p:spTree>
    <p:extLst>
      <p:ext uri="{BB962C8B-B14F-4D97-AF65-F5344CB8AC3E}">
        <p14:creationId xmlns:p14="http://schemas.microsoft.com/office/powerpoint/2010/main" val="3215672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3"/>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8FD00-AB01-2D4A-9A0D-B200CB67AA10}"/>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40D8493-A1A0-E84F-A513-4C78B9E10741}"/>
              </a:ext>
            </a:extLst>
          </p:cNvPr>
          <p:cNvSpPr>
            <a:spLocks noGrp="1"/>
          </p:cNvSpPr>
          <p:nvPr>
            <p:ph type="body" idx="1"/>
          </p:nvPr>
        </p:nvSpPr>
        <p:spPr/>
        <p:txBody>
          <a:bodyPr/>
          <a:lstStyle/>
          <a:p>
            <a:endParaRPr lang="en-US"/>
          </a:p>
        </p:txBody>
      </p:sp>
      <p:pic>
        <p:nvPicPr>
          <p:cNvPr id="4" name="Picture 3">
            <a:extLst>
              <a:ext uri="{FF2B5EF4-FFF2-40B4-BE49-F238E27FC236}">
                <a16:creationId xmlns:a16="http://schemas.microsoft.com/office/drawing/2014/main" id="{8199EDD3-0F04-3345-A3DB-2997857E2754}"/>
              </a:ext>
            </a:extLst>
          </p:cNvPr>
          <p:cNvPicPr>
            <a:picLocks noChangeAspect="1"/>
          </p:cNvPicPr>
          <p:nvPr/>
        </p:nvPicPr>
        <p:blipFill>
          <a:blip r:embed="rId3"/>
          <a:stretch>
            <a:fillRect/>
          </a:stretch>
        </p:blipFill>
        <p:spPr>
          <a:xfrm>
            <a:off x="508000" y="723900"/>
            <a:ext cx="8128000" cy="5410200"/>
          </a:xfrm>
          <a:prstGeom prst="rect">
            <a:avLst/>
          </a:prstGeom>
        </p:spPr>
      </p:pic>
      <p:sp>
        <p:nvSpPr>
          <p:cNvPr id="5" name="Rectangle 4">
            <a:extLst>
              <a:ext uri="{FF2B5EF4-FFF2-40B4-BE49-F238E27FC236}">
                <a16:creationId xmlns:a16="http://schemas.microsoft.com/office/drawing/2014/main" id="{CBD3C4C9-1BA7-0C41-89A0-CBAA33DF3431}"/>
              </a:ext>
            </a:extLst>
          </p:cNvPr>
          <p:cNvSpPr/>
          <p:nvPr/>
        </p:nvSpPr>
        <p:spPr>
          <a:xfrm>
            <a:off x="508000" y="6134100"/>
            <a:ext cx="7390860" cy="307777"/>
          </a:xfrm>
          <a:prstGeom prst="rect">
            <a:avLst/>
          </a:prstGeom>
        </p:spPr>
        <p:txBody>
          <a:bodyPr wrap="square">
            <a:spAutoFit/>
          </a:bodyPr>
          <a:lstStyle/>
          <a:p>
            <a:r>
              <a:rPr lang="en-US" dirty="0">
                <a:hlinkClick r:id="rId4"/>
              </a:rPr>
              <a:t>https://pixabay.com/</a:t>
            </a:r>
            <a:r>
              <a:rPr lang="en-US" dirty="0"/>
              <a:t>  Attribution is not required</a:t>
            </a:r>
          </a:p>
        </p:txBody>
      </p:sp>
    </p:spTree>
    <p:extLst>
      <p:ext uri="{BB962C8B-B14F-4D97-AF65-F5344CB8AC3E}">
        <p14:creationId xmlns:p14="http://schemas.microsoft.com/office/powerpoint/2010/main" val="742047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3" name="Title 2">
            <a:extLst>
              <a:ext uri="{FF2B5EF4-FFF2-40B4-BE49-F238E27FC236}">
                <a16:creationId xmlns:a16="http://schemas.microsoft.com/office/drawing/2014/main" id="{AB4F92B7-A0DA-6648-9A54-70151229F2B6}"/>
              </a:ext>
            </a:extLst>
          </p:cNvPr>
          <p:cNvSpPr>
            <a:spLocks noGrp="1"/>
          </p:cNvSpPr>
          <p:nvPr>
            <p:ph type="title"/>
          </p:nvPr>
        </p:nvSpPr>
        <p:spPr>
          <a:xfrm>
            <a:off x="1164896" y="299545"/>
            <a:ext cx="8229600" cy="1143000"/>
          </a:xfrm>
        </p:spPr>
        <p:txBody>
          <a:bodyPr/>
          <a:lstStyle/>
          <a:p>
            <a:r>
              <a:rPr lang="en-US" dirty="0"/>
              <a:t>What is a keyword?</a:t>
            </a:r>
          </a:p>
        </p:txBody>
      </p:sp>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756743" y="1442545"/>
            <a:ext cx="7835463" cy="4525963"/>
          </a:xfrm>
        </p:spPr>
        <p:txBody>
          <a:bodyPr/>
          <a:lstStyle/>
          <a:p>
            <a:pPr>
              <a:lnSpc>
                <a:spcPct val="150000"/>
              </a:lnSpc>
              <a:spcBef>
                <a:spcPts val="0"/>
              </a:spcBef>
            </a:pPr>
            <a:r>
              <a:rPr lang="en-US" sz="2800" i="1" dirty="0"/>
              <a:t>A particular word or phrase that describes the contents of a Web page.</a:t>
            </a:r>
          </a:p>
          <a:p>
            <a:pPr>
              <a:lnSpc>
                <a:spcPct val="150000"/>
              </a:lnSpc>
              <a:spcBef>
                <a:spcPts val="0"/>
              </a:spcBef>
            </a:pPr>
            <a:r>
              <a:rPr lang="en-US" sz="2800" i="1" dirty="0"/>
              <a:t>shortcuts that sum up an entire page</a:t>
            </a:r>
          </a:p>
          <a:p>
            <a:pPr>
              <a:lnSpc>
                <a:spcPct val="150000"/>
              </a:lnSpc>
              <a:spcBef>
                <a:spcPts val="0"/>
              </a:spcBef>
            </a:pPr>
            <a:r>
              <a:rPr lang="en-US" sz="2800" i="1" dirty="0"/>
              <a:t>part of a Web page’s metadata </a:t>
            </a:r>
          </a:p>
          <a:p>
            <a:pPr>
              <a:lnSpc>
                <a:spcPct val="150000"/>
              </a:lnSpc>
              <a:spcBef>
                <a:spcPts val="0"/>
              </a:spcBef>
            </a:pPr>
            <a:r>
              <a:rPr lang="en-US" sz="2800" i="1" dirty="0"/>
              <a:t>help search engines match a page to with an appropriate search query”</a:t>
            </a:r>
          </a:p>
          <a:p>
            <a:pPr marL="114300" indent="0">
              <a:lnSpc>
                <a:spcPct val="150000"/>
              </a:lnSpc>
              <a:spcBef>
                <a:spcPts val="0"/>
              </a:spcBef>
              <a:buNone/>
            </a:pPr>
            <a:endParaRPr lang="en-US" sz="2400" i="1" dirty="0"/>
          </a:p>
          <a:p>
            <a:pPr marL="114300" indent="0">
              <a:lnSpc>
                <a:spcPct val="150000"/>
              </a:lnSpc>
              <a:spcBef>
                <a:spcPts val="0"/>
              </a:spcBef>
              <a:buNone/>
            </a:pPr>
            <a:r>
              <a:rPr lang="en-US" sz="2400" dirty="0">
                <a:hlinkClick r:id="rId4"/>
              </a:rPr>
              <a:t>https://www.techopedia.com/definition/1215/keyword-seo</a:t>
            </a:r>
            <a:r>
              <a:rPr lang="en-US" sz="2400" dirty="0"/>
              <a:t> </a:t>
            </a:r>
          </a:p>
        </p:txBody>
      </p:sp>
      <p:pic>
        <p:nvPicPr>
          <p:cNvPr id="5" name="Picture 4">
            <a:extLst>
              <a:ext uri="{FF2B5EF4-FFF2-40B4-BE49-F238E27FC236}">
                <a16:creationId xmlns:a16="http://schemas.microsoft.com/office/drawing/2014/main" id="{FC58F05D-7A59-AC41-B749-BFA723AFF81C}"/>
              </a:ext>
            </a:extLst>
          </p:cNvPr>
          <p:cNvPicPr>
            <a:picLocks noChangeAspect="1"/>
          </p:cNvPicPr>
          <p:nvPr/>
        </p:nvPicPr>
        <p:blipFill>
          <a:blip r:embed="rId5"/>
          <a:stretch>
            <a:fillRect/>
          </a:stretch>
        </p:blipFill>
        <p:spPr>
          <a:xfrm>
            <a:off x="0" y="1"/>
            <a:ext cx="2254469" cy="164505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3" name="Title 2">
            <a:extLst>
              <a:ext uri="{FF2B5EF4-FFF2-40B4-BE49-F238E27FC236}">
                <a16:creationId xmlns:a16="http://schemas.microsoft.com/office/drawing/2014/main" id="{AB4F92B7-A0DA-6648-9A54-70151229F2B6}"/>
              </a:ext>
            </a:extLst>
          </p:cNvPr>
          <p:cNvSpPr>
            <a:spLocks noGrp="1"/>
          </p:cNvSpPr>
          <p:nvPr>
            <p:ph type="title"/>
          </p:nvPr>
        </p:nvSpPr>
        <p:spPr/>
        <p:txBody>
          <a:bodyPr/>
          <a:lstStyle/>
          <a:p>
            <a:r>
              <a:rPr lang="en-US" dirty="0"/>
              <a:t>How do keywords work?</a:t>
            </a:r>
          </a:p>
        </p:txBody>
      </p:sp>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508000" y="1491985"/>
            <a:ext cx="8229600" cy="1629587"/>
          </a:xfrm>
        </p:spPr>
        <p:txBody>
          <a:bodyPr/>
          <a:lstStyle/>
          <a:p>
            <a:r>
              <a:rPr lang="en-US" sz="2800" dirty="0"/>
              <a:t>The majority of internet users use keywords or keyword phrases to search on search engines for information.</a:t>
            </a:r>
          </a:p>
        </p:txBody>
      </p:sp>
      <p:pic>
        <p:nvPicPr>
          <p:cNvPr id="2" name="Picture 1">
            <a:extLst>
              <a:ext uri="{FF2B5EF4-FFF2-40B4-BE49-F238E27FC236}">
                <a16:creationId xmlns:a16="http://schemas.microsoft.com/office/drawing/2014/main" id="{6D445E83-8A82-9048-AB3F-57F3CC413E09}"/>
              </a:ext>
            </a:extLst>
          </p:cNvPr>
          <p:cNvPicPr>
            <a:picLocks noChangeAspect="1"/>
          </p:cNvPicPr>
          <p:nvPr/>
        </p:nvPicPr>
        <p:blipFill>
          <a:blip r:embed="rId4"/>
          <a:stretch>
            <a:fillRect/>
          </a:stretch>
        </p:blipFill>
        <p:spPr>
          <a:xfrm>
            <a:off x="0" y="3478267"/>
            <a:ext cx="5407572" cy="3379733"/>
          </a:xfrm>
          <a:prstGeom prst="rect">
            <a:avLst/>
          </a:prstGeom>
        </p:spPr>
      </p:pic>
      <p:sp>
        <p:nvSpPr>
          <p:cNvPr id="5" name="Rectangle 4">
            <a:extLst>
              <a:ext uri="{FF2B5EF4-FFF2-40B4-BE49-F238E27FC236}">
                <a16:creationId xmlns:a16="http://schemas.microsoft.com/office/drawing/2014/main" id="{3E35A30E-B1C8-E146-8E94-875874C7EAED}"/>
              </a:ext>
            </a:extLst>
          </p:cNvPr>
          <p:cNvSpPr/>
          <p:nvPr/>
        </p:nvSpPr>
        <p:spPr>
          <a:xfrm>
            <a:off x="5533697" y="2561256"/>
            <a:ext cx="3610303" cy="738664"/>
          </a:xfrm>
          <a:prstGeom prst="rect">
            <a:avLst/>
          </a:prstGeom>
        </p:spPr>
        <p:txBody>
          <a:bodyPr wrap="square">
            <a:spAutoFit/>
          </a:bodyPr>
          <a:lstStyle/>
          <a:p>
            <a:r>
              <a:rPr lang="en-US" dirty="0"/>
              <a:t>https://</a:t>
            </a:r>
            <a:r>
              <a:rPr lang="en-US" dirty="0" err="1"/>
              <a:t>digitalmarketingphilippines.com</a:t>
            </a:r>
            <a:r>
              <a:rPr lang="en-US" dirty="0"/>
              <a:t>/understanding-the-basics-and-importance-of-keyword-research/</a:t>
            </a:r>
            <a:endParaRPr lang="en-US" sz="2000" dirty="0"/>
          </a:p>
        </p:txBody>
      </p:sp>
      <p:sp>
        <p:nvSpPr>
          <p:cNvPr id="6" name="Rectangle 5">
            <a:extLst>
              <a:ext uri="{FF2B5EF4-FFF2-40B4-BE49-F238E27FC236}">
                <a16:creationId xmlns:a16="http://schemas.microsoft.com/office/drawing/2014/main" id="{59092B5F-B95D-5449-813B-5ADD34100208}"/>
              </a:ext>
            </a:extLst>
          </p:cNvPr>
          <p:cNvSpPr/>
          <p:nvPr/>
        </p:nvSpPr>
        <p:spPr>
          <a:xfrm>
            <a:off x="196715" y="6583362"/>
            <a:ext cx="7390860" cy="307777"/>
          </a:xfrm>
          <a:prstGeom prst="rect">
            <a:avLst/>
          </a:prstGeom>
        </p:spPr>
        <p:txBody>
          <a:bodyPr wrap="square">
            <a:spAutoFit/>
          </a:bodyPr>
          <a:lstStyle/>
          <a:p>
            <a:r>
              <a:rPr lang="en-US" dirty="0">
                <a:hlinkClick r:id="rId5"/>
              </a:rPr>
              <a:t>https://pixabay.com/</a:t>
            </a:r>
            <a:r>
              <a:rPr lang="en-US" dirty="0"/>
              <a:t>  Attribution is not required</a:t>
            </a:r>
          </a:p>
        </p:txBody>
      </p:sp>
    </p:spTree>
    <p:extLst>
      <p:ext uri="{BB962C8B-B14F-4D97-AF65-F5344CB8AC3E}">
        <p14:creationId xmlns:p14="http://schemas.microsoft.com/office/powerpoint/2010/main" val="1328329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3" name="Title 2">
            <a:extLst>
              <a:ext uri="{FF2B5EF4-FFF2-40B4-BE49-F238E27FC236}">
                <a16:creationId xmlns:a16="http://schemas.microsoft.com/office/drawing/2014/main" id="{AB4F92B7-A0DA-6648-9A54-70151229F2B6}"/>
              </a:ext>
            </a:extLst>
          </p:cNvPr>
          <p:cNvSpPr>
            <a:spLocks noGrp="1"/>
          </p:cNvSpPr>
          <p:nvPr>
            <p:ph type="title"/>
          </p:nvPr>
        </p:nvSpPr>
        <p:spPr>
          <a:xfrm>
            <a:off x="701857" y="274638"/>
            <a:ext cx="8229600" cy="1143000"/>
          </a:xfrm>
        </p:spPr>
        <p:txBody>
          <a:bodyPr/>
          <a:lstStyle/>
          <a:p>
            <a:r>
              <a:rPr lang="en-US" dirty="0"/>
              <a:t>Why keywords are important</a:t>
            </a:r>
          </a:p>
        </p:txBody>
      </p:sp>
      <p:pic>
        <p:nvPicPr>
          <p:cNvPr id="2" name="Picture 1">
            <a:extLst>
              <a:ext uri="{FF2B5EF4-FFF2-40B4-BE49-F238E27FC236}">
                <a16:creationId xmlns:a16="http://schemas.microsoft.com/office/drawing/2014/main" id="{5C7EE55A-B0F0-474B-A71D-D927E07E86BE}"/>
              </a:ext>
            </a:extLst>
          </p:cNvPr>
          <p:cNvPicPr>
            <a:picLocks noChangeAspect="1"/>
          </p:cNvPicPr>
          <p:nvPr/>
        </p:nvPicPr>
        <p:blipFill>
          <a:blip r:embed="rId4">
            <a:alphaModFix/>
          </a:blip>
          <a:stretch>
            <a:fillRect/>
          </a:stretch>
        </p:blipFill>
        <p:spPr>
          <a:xfrm>
            <a:off x="2389527" y="4409768"/>
            <a:ext cx="3466525" cy="2448232"/>
          </a:xfrm>
          <a:prstGeom prst="rect">
            <a:avLst/>
          </a:prstGeom>
        </p:spPr>
      </p:pic>
      <p:sp>
        <p:nvSpPr>
          <p:cNvPr id="7" name="Text Placeholder 3">
            <a:extLst>
              <a:ext uri="{FF2B5EF4-FFF2-40B4-BE49-F238E27FC236}">
                <a16:creationId xmlns:a16="http://schemas.microsoft.com/office/drawing/2014/main" id="{FF0AE32D-1E17-D14B-B620-98C625B6FCF9}"/>
              </a:ext>
            </a:extLst>
          </p:cNvPr>
          <p:cNvSpPr txBox="1">
            <a:spLocks/>
          </p:cNvSpPr>
          <p:nvPr/>
        </p:nvSpPr>
        <p:spPr>
          <a:xfrm>
            <a:off x="1080230" y="1417639"/>
            <a:ext cx="7472854" cy="299213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Arial"/>
              <a:buChar char="•"/>
              <a:defRPr sz="32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r>
              <a:rPr lang="en-US" dirty="0"/>
              <a:t> Keywords facilitate and assist us in more effective search on the web</a:t>
            </a:r>
          </a:p>
          <a:p>
            <a:pPr marL="114300" indent="0">
              <a:buNone/>
            </a:pPr>
            <a:endParaRPr lang="en-US" dirty="0"/>
          </a:p>
          <a:p>
            <a:r>
              <a:rPr lang="en-US" dirty="0"/>
              <a:t>If we select the correct keywords it is easy to navigate on the web. </a:t>
            </a:r>
          </a:p>
        </p:txBody>
      </p:sp>
      <p:sp>
        <p:nvSpPr>
          <p:cNvPr id="5" name="Rectangle 4">
            <a:extLst>
              <a:ext uri="{FF2B5EF4-FFF2-40B4-BE49-F238E27FC236}">
                <a16:creationId xmlns:a16="http://schemas.microsoft.com/office/drawing/2014/main" id="{6A819D8D-C6C0-6741-A731-BD1CDD2095F0}"/>
              </a:ext>
            </a:extLst>
          </p:cNvPr>
          <p:cNvSpPr/>
          <p:nvPr/>
        </p:nvSpPr>
        <p:spPr>
          <a:xfrm>
            <a:off x="2160622" y="6583362"/>
            <a:ext cx="3987259" cy="307777"/>
          </a:xfrm>
          <a:prstGeom prst="rect">
            <a:avLst/>
          </a:prstGeom>
        </p:spPr>
        <p:txBody>
          <a:bodyPr wrap="square">
            <a:spAutoFit/>
          </a:bodyPr>
          <a:lstStyle/>
          <a:p>
            <a:r>
              <a:rPr lang="en-US" dirty="0">
                <a:hlinkClick r:id="rId5"/>
              </a:rPr>
              <a:t>https://pixabay.com/</a:t>
            </a:r>
            <a:r>
              <a:rPr lang="en-US" dirty="0"/>
              <a:t>  Attribution is not required</a:t>
            </a:r>
          </a:p>
        </p:txBody>
      </p:sp>
    </p:spTree>
    <p:extLst>
      <p:ext uri="{BB962C8B-B14F-4D97-AF65-F5344CB8AC3E}">
        <p14:creationId xmlns:p14="http://schemas.microsoft.com/office/powerpoint/2010/main" val="956244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3" name="Title 2">
            <a:extLst>
              <a:ext uri="{FF2B5EF4-FFF2-40B4-BE49-F238E27FC236}">
                <a16:creationId xmlns:a16="http://schemas.microsoft.com/office/drawing/2014/main" id="{AB4F92B7-A0DA-6648-9A54-70151229F2B6}"/>
              </a:ext>
            </a:extLst>
          </p:cNvPr>
          <p:cNvSpPr>
            <a:spLocks noGrp="1"/>
          </p:cNvSpPr>
          <p:nvPr>
            <p:ph type="title"/>
          </p:nvPr>
        </p:nvSpPr>
        <p:spPr>
          <a:xfrm>
            <a:off x="709448" y="192131"/>
            <a:ext cx="8229600" cy="1143000"/>
          </a:xfrm>
        </p:spPr>
        <p:txBody>
          <a:bodyPr/>
          <a:lstStyle/>
          <a:p>
            <a:r>
              <a:rPr lang="en-US" dirty="0"/>
              <a:t>How to search online for </a:t>
            </a:r>
            <a:br>
              <a:rPr lang="en-US" dirty="0"/>
            </a:br>
            <a:r>
              <a:rPr lang="en-US" dirty="0"/>
              <a:t>health-related information </a:t>
            </a:r>
          </a:p>
        </p:txBody>
      </p:sp>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457200" y="1573998"/>
            <a:ext cx="8229600" cy="4525963"/>
          </a:xfrm>
        </p:spPr>
        <p:txBody>
          <a:bodyPr/>
          <a:lstStyle/>
          <a:p>
            <a:pPr marL="114300" lvl="0" indent="0">
              <a:buNone/>
            </a:pPr>
            <a:r>
              <a:rPr lang="en-US" dirty="0"/>
              <a:t>1) Define your question</a:t>
            </a:r>
            <a:r>
              <a:rPr lang="el-GR" dirty="0"/>
              <a:t> </a:t>
            </a:r>
            <a:r>
              <a:rPr lang="en-US" dirty="0"/>
              <a:t>and form a sentence</a:t>
            </a:r>
          </a:p>
          <a:p>
            <a:pPr marL="342900">
              <a:spcBef>
                <a:spcPts val="0"/>
              </a:spcBef>
              <a:buClr>
                <a:srgbClr val="000000"/>
              </a:buClr>
              <a:buSzPts val="1100"/>
              <a:defRPr/>
            </a:pPr>
            <a:r>
              <a:rPr lang="en-US" sz="2400" dirty="0"/>
              <a:t>Use a example to facilitate understanding: </a:t>
            </a:r>
          </a:p>
          <a:p>
            <a:pPr marL="0" lvl="0" indent="0">
              <a:spcBef>
                <a:spcPts val="0"/>
              </a:spcBef>
              <a:buClr>
                <a:srgbClr val="000000"/>
              </a:buClr>
              <a:buSzPts val="1100"/>
              <a:buNone/>
              <a:defRPr/>
            </a:pPr>
            <a:r>
              <a:rPr lang="en-US" sz="2400" dirty="0"/>
              <a:t>e.g. My husband eats many meals per day even if when I am not around. How can I manage this behavior</a:t>
            </a:r>
          </a:p>
          <a:p>
            <a:pPr marL="114300" lvl="0" indent="0">
              <a:buNone/>
            </a:pPr>
            <a:endParaRPr lang="en-US" dirty="0"/>
          </a:p>
          <a:p>
            <a:pPr marL="114300" lvl="0" indent="0">
              <a:buNone/>
            </a:pPr>
            <a:endParaRPr lang="en-US" dirty="0"/>
          </a:p>
        </p:txBody>
      </p:sp>
      <p:pic>
        <p:nvPicPr>
          <p:cNvPr id="2" name="Picture 1">
            <a:extLst>
              <a:ext uri="{FF2B5EF4-FFF2-40B4-BE49-F238E27FC236}">
                <a16:creationId xmlns:a16="http://schemas.microsoft.com/office/drawing/2014/main" id="{657F1640-AAA5-474C-8FAA-5935FF6FE481}"/>
              </a:ext>
            </a:extLst>
          </p:cNvPr>
          <p:cNvPicPr>
            <a:picLocks noChangeAspect="1"/>
          </p:cNvPicPr>
          <p:nvPr/>
        </p:nvPicPr>
        <p:blipFill>
          <a:blip r:embed="rId4"/>
          <a:stretch>
            <a:fillRect/>
          </a:stretch>
        </p:blipFill>
        <p:spPr>
          <a:xfrm>
            <a:off x="2176429" y="3584611"/>
            <a:ext cx="4791142" cy="2515350"/>
          </a:xfrm>
          <a:prstGeom prst="rect">
            <a:avLst/>
          </a:prstGeom>
        </p:spPr>
      </p:pic>
      <p:sp>
        <p:nvSpPr>
          <p:cNvPr id="5" name="Rectangle 4">
            <a:extLst>
              <a:ext uri="{FF2B5EF4-FFF2-40B4-BE49-F238E27FC236}">
                <a16:creationId xmlns:a16="http://schemas.microsoft.com/office/drawing/2014/main" id="{C5F60864-45AE-254B-BC3A-57243801C309}"/>
              </a:ext>
            </a:extLst>
          </p:cNvPr>
          <p:cNvSpPr/>
          <p:nvPr/>
        </p:nvSpPr>
        <p:spPr>
          <a:xfrm>
            <a:off x="276425" y="6511980"/>
            <a:ext cx="7390860" cy="307777"/>
          </a:xfrm>
          <a:prstGeom prst="rect">
            <a:avLst/>
          </a:prstGeom>
        </p:spPr>
        <p:txBody>
          <a:bodyPr wrap="square">
            <a:spAutoFit/>
          </a:bodyPr>
          <a:lstStyle/>
          <a:p>
            <a:r>
              <a:rPr lang="en-US" dirty="0">
                <a:hlinkClick r:id="rId5"/>
              </a:rPr>
              <a:t>https://pixabay.com/</a:t>
            </a:r>
            <a:r>
              <a:rPr lang="en-US" dirty="0"/>
              <a:t>  Attribution is not required</a:t>
            </a:r>
          </a:p>
        </p:txBody>
      </p:sp>
    </p:spTree>
    <p:extLst>
      <p:ext uri="{BB962C8B-B14F-4D97-AF65-F5344CB8AC3E}">
        <p14:creationId xmlns:p14="http://schemas.microsoft.com/office/powerpoint/2010/main" val="3099395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457200" y="1600200"/>
            <a:ext cx="8229600" cy="4525963"/>
          </a:xfrm>
        </p:spPr>
        <p:txBody>
          <a:bodyPr/>
          <a:lstStyle/>
          <a:p>
            <a:pPr marL="114300" indent="0">
              <a:buNone/>
            </a:pPr>
            <a:r>
              <a:rPr lang="en-US" dirty="0"/>
              <a:t>2)Define your population</a:t>
            </a:r>
          </a:p>
          <a:p>
            <a:r>
              <a:rPr lang="en-US" sz="2400" dirty="0"/>
              <a:t>Consider the specific population and/or the disorder: people with dementia, older people, dementia</a:t>
            </a:r>
          </a:p>
          <a:p>
            <a:pPr marL="114300" indent="0">
              <a:buNone/>
            </a:pPr>
            <a:endParaRPr lang="en-US" dirty="0"/>
          </a:p>
          <a:p>
            <a:pPr marL="114300" indent="0">
              <a:buNone/>
            </a:pPr>
            <a:endParaRPr lang="en-US" dirty="0"/>
          </a:p>
          <a:p>
            <a:pPr marL="114300" indent="0">
              <a:buNone/>
            </a:pPr>
            <a:endParaRPr lang="en-US" dirty="0"/>
          </a:p>
          <a:p>
            <a:pPr marL="114300" indent="0">
              <a:buNone/>
            </a:pPr>
            <a:endParaRPr lang="en-US" dirty="0"/>
          </a:p>
          <a:p>
            <a:pPr marL="114300" indent="0">
              <a:buNone/>
            </a:pPr>
            <a:endParaRPr lang="en-US" dirty="0"/>
          </a:p>
          <a:p>
            <a:pPr marL="114300" indent="0">
              <a:buNone/>
            </a:pPr>
            <a:endParaRPr lang="en-US" dirty="0"/>
          </a:p>
          <a:p>
            <a:pPr marL="114300" indent="0">
              <a:buNone/>
            </a:pPr>
            <a:endParaRPr lang="en-US" dirty="0"/>
          </a:p>
          <a:p>
            <a:pPr marL="114300" indent="0">
              <a:buNone/>
            </a:pPr>
            <a:endParaRPr lang="en-US" dirty="0"/>
          </a:p>
          <a:p>
            <a:pPr marL="114300" indent="0">
              <a:buNone/>
            </a:pPr>
            <a:endParaRPr lang="en-US" dirty="0"/>
          </a:p>
        </p:txBody>
      </p:sp>
      <p:pic>
        <p:nvPicPr>
          <p:cNvPr id="2" name="Picture 1">
            <a:extLst>
              <a:ext uri="{FF2B5EF4-FFF2-40B4-BE49-F238E27FC236}">
                <a16:creationId xmlns:a16="http://schemas.microsoft.com/office/drawing/2014/main" id="{B36DF054-D3B5-5647-B9C3-1D06FBEFB97D}"/>
              </a:ext>
            </a:extLst>
          </p:cNvPr>
          <p:cNvPicPr>
            <a:picLocks noChangeAspect="1"/>
          </p:cNvPicPr>
          <p:nvPr/>
        </p:nvPicPr>
        <p:blipFill>
          <a:blip r:embed="rId4"/>
          <a:stretch>
            <a:fillRect/>
          </a:stretch>
        </p:blipFill>
        <p:spPr>
          <a:xfrm>
            <a:off x="1558077" y="3119639"/>
            <a:ext cx="6326467" cy="2817255"/>
          </a:xfrm>
          <a:prstGeom prst="rect">
            <a:avLst/>
          </a:prstGeom>
        </p:spPr>
      </p:pic>
      <p:sp>
        <p:nvSpPr>
          <p:cNvPr id="7" name="Title 2">
            <a:extLst>
              <a:ext uri="{FF2B5EF4-FFF2-40B4-BE49-F238E27FC236}">
                <a16:creationId xmlns:a16="http://schemas.microsoft.com/office/drawing/2014/main" id="{61AEC43A-9164-F34C-A003-ED67DA6B2EC3}"/>
              </a:ext>
            </a:extLst>
          </p:cNvPr>
          <p:cNvSpPr txBox="1">
            <a:spLocks/>
          </p:cNvSpPr>
          <p:nvPr/>
        </p:nvSpPr>
        <p:spPr>
          <a:xfrm>
            <a:off x="695435" y="216173"/>
            <a:ext cx="8229600" cy="11430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dirty="0"/>
              <a:t>How to search online for </a:t>
            </a:r>
            <a:br>
              <a:rPr lang="en-US" dirty="0"/>
            </a:br>
            <a:r>
              <a:rPr lang="en-US" dirty="0"/>
              <a:t>health-related information </a:t>
            </a:r>
          </a:p>
        </p:txBody>
      </p:sp>
      <p:sp>
        <p:nvSpPr>
          <p:cNvPr id="5" name="Rectangle 4">
            <a:extLst>
              <a:ext uri="{FF2B5EF4-FFF2-40B4-BE49-F238E27FC236}">
                <a16:creationId xmlns:a16="http://schemas.microsoft.com/office/drawing/2014/main" id="{519664A1-C59C-E24F-BD03-27D88911CDDE}"/>
              </a:ext>
            </a:extLst>
          </p:cNvPr>
          <p:cNvSpPr/>
          <p:nvPr/>
        </p:nvSpPr>
        <p:spPr>
          <a:xfrm>
            <a:off x="0" y="6550223"/>
            <a:ext cx="7390860" cy="307777"/>
          </a:xfrm>
          <a:prstGeom prst="rect">
            <a:avLst/>
          </a:prstGeom>
        </p:spPr>
        <p:txBody>
          <a:bodyPr wrap="square">
            <a:spAutoFit/>
          </a:bodyPr>
          <a:lstStyle/>
          <a:p>
            <a:r>
              <a:rPr lang="en-US" dirty="0">
                <a:hlinkClick r:id="rId5"/>
              </a:rPr>
              <a:t>https://pixabay.com/</a:t>
            </a:r>
            <a:r>
              <a:rPr lang="en-US" dirty="0"/>
              <a:t>  Attribution is not required</a:t>
            </a:r>
          </a:p>
        </p:txBody>
      </p:sp>
    </p:spTree>
    <p:extLst>
      <p:ext uri="{BB962C8B-B14F-4D97-AF65-F5344CB8AC3E}">
        <p14:creationId xmlns:p14="http://schemas.microsoft.com/office/powerpoint/2010/main" val="39125981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457200" y="1600200"/>
            <a:ext cx="8229600" cy="4525963"/>
          </a:xfrm>
        </p:spPr>
        <p:txBody>
          <a:bodyPr/>
          <a:lstStyle/>
          <a:p>
            <a:pPr marL="114300" indent="0">
              <a:buNone/>
            </a:pPr>
            <a:r>
              <a:rPr lang="en-US" dirty="0"/>
              <a:t>3)Define your problem</a:t>
            </a:r>
          </a:p>
          <a:p>
            <a:r>
              <a:rPr lang="en-US" sz="2400" dirty="0"/>
              <a:t>Consider the symptoms and the categories that the symptoms belongs to.  In the above example the specific category is eating disorder and </a:t>
            </a:r>
            <a:r>
              <a:rPr lang="en-US" sz="2400" dirty="0" err="1"/>
              <a:t>behavioural</a:t>
            </a:r>
            <a:r>
              <a:rPr lang="en-US" sz="2400" dirty="0"/>
              <a:t> disorders in dementia </a:t>
            </a:r>
          </a:p>
          <a:p>
            <a:pPr marL="114300" indent="0">
              <a:buNone/>
            </a:pPr>
            <a:r>
              <a:rPr lang="en-US" dirty="0"/>
              <a:t> </a:t>
            </a:r>
          </a:p>
          <a:p>
            <a:pPr marL="114300" indent="0">
              <a:buNone/>
            </a:pPr>
            <a:endParaRPr lang="en-US" dirty="0"/>
          </a:p>
          <a:p>
            <a:pPr marL="114300" indent="0">
              <a:buNone/>
            </a:pPr>
            <a:endParaRPr lang="en-US" dirty="0"/>
          </a:p>
        </p:txBody>
      </p:sp>
      <p:pic>
        <p:nvPicPr>
          <p:cNvPr id="2" name="Picture 1">
            <a:extLst>
              <a:ext uri="{FF2B5EF4-FFF2-40B4-BE49-F238E27FC236}">
                <a16:creationId xmlns:a16="http://schemas.microsoft.com/office/drawing/2014/main" id="{96FA6971-6238-EF4F-A718-D59841748E29}"/>
              </a:ext>
            </a:extLst>
          </p:cNvPr>
          <p:cNvPicPr>
            <a:picLocks noChangeAspect="1"/>
          </p:cNvPicPr>
          <p:nvPr/>
        </p:nvPicPr>
        <p:blipFill>
          <a:blip r:embed="rId4"/>
          <a:stretch>
            <a:fillRect/>
          </a:stretch>
        </p:blipFill>
        <p:spPr>
          <a:xfrm>
            <a:off x="2512175" y="3547805"/>
            <a:ext cx="4119650" cy="2819385"/>
          </a:xfrm>
          <a:prstGeom prst="rect">
            <a:avLst/>
          </a:prstGeom>
        </p:spPr>
      </p:pic>
      <p:sp>
        <p:nvSpPr>
          <p:cNvPr id="7" name="Title 2">
            <a:extLst>
              <a:ext uri="{FF2B5EF4-FFF2-40B4-BE49-F238E27FC236}">
                <a16:creationId xmlns:a16="http://schemas.microsoft.com/office/drawing/2014/main" id="{8149FD98-2EE1-2F46-90AA-9696324BCF25}"/>
              </a:ext>
            </a:extLst>
          </p:cNvPr>
          <p:cNvSpPr txBox="1">
            <a:spLocks/>
          </p:cNvSpPr>
          <p:nvPr/>
        </p:nvSpPr>
        <p:spPr>
          <a:xfrm>
            <a:off x="695435" y="216173"/>
            <a:ext cx="8229600" cy="11430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dirty="0"/>
              <a:t>How to search online for </a:t>
            </a:r>
            <a:br>
              <a:rPr lang="en-US" dirty="0"/>
            </a:br>
            <a:r>
              <a:rPr lang="en-US" dirty="0"/>
              <a:t>health-related information </a:t>
            </a:r>
          </a:p>
        </p:txBody>
      </p:sp>
      <p:sp>
        <p:nvSpPr>
          <p:cNvPr id="5" name="Rectangle 4">
            <a:extLst>
              <a:ext uri="{FF2B5EF4-FFF2-40B4-BE49-F238E27FC236}">
                <a16:creationId xmlns:a16="http://schemas.microsoft.com/office/drawing/2014/main" id="{D5B6CA25-0D21-704B-9B39-E7E45E070808}"/>
              </a:ext>
            </a:extLst>
          </p:cNvPr>
          <p:cNvSpPr/>
          <p:nvPr/>
        </p:nvSpPr>
        <p:spPr>
          <a:xfrm>
            <a:off x="0" y="6550223"/>
            <a:ext cx="7390860" cy="307777"/>
          </a:xfrm>
          <a:prstGeom prst="rect">
            <a:avLst/>
          </a:prstGeom>
        </p:spPr>
        <p:txBody>
          <a:bodyPr wrap="square">
            <a:spAutoFit/>
          </a:bodyPr>
          <a:lstStyle/>
          <a:p>
            <a:r>
              <a:rPr lang="en-US" dirty="0">
                <a:hlinkClick r:id="rId5"/>
              </a:rPr>
              <a:t>https://pixabay.com/</a:t>
            </a:r>
            <a:r>
              <a:rPr lang="en-US" dirty="0"/>
              <a:t>  Attribution is not required</a:t>
            </a:r>
          </a:p>
        </p:txBody>
      </p:sp>
    </p:spTree>
    <p:extLst>
      <p:ext uri="{BB962C8B-B14F-4D97-AF65-F5344CB8AC3E}">
        <p14:creationId xmlns:p14="http://schemas.microsoft.com/office/powerpoint/2010/main" val="2455263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457200" y="1507035"/>
            <a:ext cx="8229600" cy="4525963"/>
          </a:xfrm>
        </p:spPr>
        <p:txBody>
          <a:bodyPr/>
          <a:lstStyle/>
          <a:p>
            <a:pPr marL="114300" indent="0">
              <a:buNone/>
            </a:pPr>
            <a:r>
              <a:rPr lang="en-US" dirty="0"/>
              <a:t>4) Find related words to your problem</a:t>
            </a:r>
          </a:p>
          <a:p>
            <a:pPr marL="342900">
              <a:spcBef>
                <a:spcPts val="0"/>
              </a:spcBef>
              <a:buClr>
                <a:srgbClr val="000000"/>
              </a:buClr>
              <a:buSzPct val="56000"/>
              <a:defRPr/>
            </a:pPr>
            <a:r>
              <a:rPr lang="en-US" sz="2400" dirty="0"/>
              <a:t>Consider that you wish to search for the management of this behavior </a:t>
            </a:r>
          </a:p>
          <a:p>
            <a:pPr marL="342900">
              <a:spcBef>
                <a:spcPts val="0"/>
              </a:spcBef>
              <a:buClr>
                <a:srgbClr val="000000"/>
              </a:buClr>
              <a:buSzPct val="56000"/>
              <a:defRPr/>
            </a:pPr>
            <a:r>
              <a:rPr lang="en-US" sz="2400" dirty="0"/>
              <a:t>Note down several words that includes the management of the behavior: </a:t>
            </a:r>
            <a:r>
              <a:rPr lang="en-US" sz="2400" dirty="0" err="1"/>
              <a:t>eg.</a:t>
            </a:r>
            <a:r>
              <a:rPr lang="en-US" sz="2400" dirty="0"/>
              <a:t> Possible solutions, managing at home, cope with, treatment options, </a:t>
            </a:r>
            <a:r>
              <a:rPr lang="en-US" sz="2400" dirty="0" err="1"/>
              <a:t>carers</a:t>
            </a:r>
            <a:r>
              <a:rPr lang="en-US" sz="2400" dirty="0"/>
              <a:t> options</a:t>
            </a:r>
          </a:p>
          <a:p>
            <a:pPr marL="114300" indent="0">
              <a:buNone/>
            </a:pPr>
            <a:endParaRPr lang="en-US" sz="2400" dirty="0"/>
          </a:p>
          <a:p>
            <a:pPr marL="114300" indent="0">
              <a:buNone/>
            </a:pPr>
            <a:r>
              <a:rPr lang="en-US" sz="2400" dirty="0"/>
              <a:t> </a:t>
            </a:r>
          </a:p>
        </p:txBody>
      </p:sp>
      <p:pic>
        <p:nvPicPr>
          <p:cNvPr id="2" name="Picture 1">
            <a:extLst>
              <a:ext uri="{FF2B5EF4-FFF2-40B4-BE49-F238E27FC236}">
                <a16:creationId xmlns:a16="http://schemas.microsoft.com/office/drawing/2014/main" id="{41A07885-DB6D-B74F-8411-2232C02DA68B}"/>
              </a:ext>
            </a:extLst>
          </p:cNvPr>
          <p:cNvPicPr>
            <a:picLocks noChangeAspect="1"/>
          </p:cNvPicPr>
          <p:nvPr/>
        </p:nvPicPr>
        <p:blipFill>
          <a:blip r:embed="rId4"/>
          <a:stretch>
            <a:fillRect/>
          </a:stretch>
        </p:blipFill>
        <p:spPr>
          <a:xfrm>
            <a:off x="746235" y="4381227"/>
            <a:ext cx="8128000" cy="2260600"/>
          </a:xfrm>
          <a:prstGeom prst="rect">
            <a:avLst/>
          </a:prstGeom>
        </p:spPr>
      </p:pic>
      <p:sp>
        <p:nvSpPr>
          <p:cNvPr id="7" name="Title 2">
            <a:extLst>
              <a:ext uri="{FF2B5EF4-FFF2-40B4-BE49-F238E27FC236}">
                <a16:creationId xmlns:a16="http://schemas.microsoft.com/office/drawing/2014/main" id="{6CF732B0-FD17-4545-B7A5-BF995C3D99CF}"/>
              </a:ext>
            </a:extLst>
          </p:cNvPr>
          <p:cNvSpPr txBox="1">
            <a:spLocks/>
          </p:cNvSpPr>
          <p:nvPr/>
        </p:nvSpPr>
        <p:spPr>
          <a:xfrm>
            <a:off x="695435" y="216173"/>
            <a:ext cx="8229600" cy="11430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dirty="0"/>
              <a:t>How to search online for </a:t>
            </a:r>
            <a:br>
              <a:rPr lang="en-US" dirty="0"/>
            </a:br>
            <a:r>
              <a:rPr lang="en-US" dirty="0"/>
              <a:t>health-related information </a:t>
            </a:r>
          </a:p>
        </p:txBody>
      </p:sp>
    </p:spTree>
    <p:extLst>
      <p:ext uri="{BB962C8B-B14F-4D97-AF65-F5344CB8AC3E}">
        <p14:creationId xmlns:p14="http://schemas.microsoft.com/office/powerpoint/2010/main" val="2961972481"/>
      </p:ext>
    </p:extLst>
  </p:cSld>
  <p:clrMapOvr>
    <a:masterClrMapping/>
  </p:clrMapOvr>
</p:sld>
</file>

<file path=ppt/theme/theme1.xml><?xml version="1.0" encoding="utf-8"?>
<a:theme xmlns:a="http://schemas.openxmlformats.org/drawingml/2006/main" name="Tema di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TotalTime>
  <Words>545</Words>
  <Application>Microsoft Macintosh PowerPoint</Application>
  <PresentationFormat>On-screen Show (4:3)</PresentationFormat>
  <Paragraphs>59</Paragraphs>
  <Slides>11</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Tema di Office</vt:lpstr>
      <vt:lpstr>PowerPoint Presentation</vt:lpstr>
      <vt:lpstr>PowerPoint Presentation</vt:lpstr>
      <vt:lpstr>What is a keyword?</vt:lpstr>
      <vt:lpstr>How do keywords work?</vt:lpstr>
      <vt:lpstr>Why keywords are important</vt:lpstr>
      <vt:lpstr>How to search online for  health-related information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Areti</cp:lastModifiedBy>
  <cp:revision>23</cp:revision>
  <dcterms:modified xsi:type="dcterms:W3CDTF">2019-09-11T05:57:32Z</dcterms:modified>
</cp:coreProperties>
</file>